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258" r:id="rId2"/>
    <p:sldId id="802" r:id="rId3"/>
    <p:sldId id="675" r:id="rId4"/>
    <p:sldId id="1136" r:id="rId5"/>
    <p:sldId id="1137" r:id="rId6"/>
    <p:sldId id="983" r:id="rId7"/>
    <p:sldId id="973" r:id="rId8"/>
    <p:sldId id="914" r:id="rId9"/>
    <p:sldId id="961" r:id="rId10"/>
    <p:sldId id="962" r:id="rId11"/>
    <p:sldId id="989" r:id="rId12"/>
    <p:sldId id="1129" r:id="rId13"/>
    <p:sldId id="1130" r:id="rId14"/>
    <p:sldId id="803" r:id="rId15"/>
    <p:sldId id="1110" r:id="rId16"/>
    <p:sldId id="964" r:id="rId17"/>
    <p:sldId id="982" r:id="rId18"/>
    <p:sldId id="990" r:id="rId19"/>
    <p:sldId id="991" r:id="rId20"/>
    <p:sldId id="992" r:id="rId21"/>
    <p:sldId id="993" r:id="rId22"/>
    <p:sldId id="806" r:id="rId23"/>
    <p:sldId id="1098" r:id="rId24"/>
    <p:sldId id="1099" r:id="rId25"/>
    <p:sldId id="1100" r:id="rId26"/>
    <p:sldId id="1131" r:id="rId27"/>
    <p:sldId id="1132" r:id="rId28"/>
    <p:sldId id="1133" r:id="rId29"/>
    <p:sldId id="804" r:id="rId30"/>
    <p:sldId id="805" r:id="rId31"/>
    <p:sldId id="1105" r:id="rId32"/>
    <p:sldId id="1106" r:id="rId33"/>
    <p:sldId id="1107" r:id="rId34"/>
    <p:sldId id="1108" r:id="rId35"/>
    <p:sldId id="1112" r:id="rId36"/>
    <p:sldId id="771" r:id="rId37"/>
    <p:sldId id="999" r:id="rId38"/>
    <p:sldId id="1001" r:id="rId39"/>
    <p:sldId id="1002" r:id="rId40"/>
    <p:sldId id="1003" r:id="rId41"/>
    <p:sldId id="1004" r:id="rId42"/>
    <p:sldId id="1005" r:id="rId43"/>
    <p:sldId id="1006" r:id="rId44"/>
    <p:sldId id="1007" r:id="rId45"/>
    <p:sldId id="1113" r:id="rId46"/>
    <p:sldId id="1114" r:id="rId47"/>
    <p:sldId id="1115" r:id="rId48"/>
    <p:sldId id="1116" r:id="rId49"/>
    <p:sldId id="1117" r:id="rId50"/>
    <p:sldId id="1118" r:id="rId51"/>
    <p:sldId id="1119" r:id="rId52"/>
    <p:sldId id="1120" r:id="rId53"/>
    <p:sldId id="1121" r:id="rId54"/>
    <p:sldId id="1122" r:id="rId55"/>
    <p:sldId id="1123" r:id="rId56"/>
    <p:sldId id="1124" r:id="rId57"/>
    <p:sldId id="1125" r:id="rId58"/>
    <p:sldId id="1126" r:id="rId59"/>
    <p:sldId id="1127" r:id="rId60"/>
    <p:sldId id="1128" r:id="rId61"/>
    <p:sldId id="1102" r:id="rId62"/>
    <p:sldId id="813" r:id="rId63"/>
    <p:sldId id="814" r:id="rId64"/>
    <p:sldId id="815" r:id="rId65"/>
    <p:sldId id="1111" r:id="rId66"/>
    <p:sldId id="969" r:id="rId67"/>
    <p:sldId id="977" r:id="rId68"/>
    <p:sldId id="978" r:id="rId69"/>
    <p:sldId id="979" r:id="rId70"/>
    <p:sldId id="1134" r:id="rId71"/>
    <p:sldId id="1135" r:id="rId72"/>
    <p:sldId id="1013" r:id="rId73"/>
    <p:sldId id="1014" r:id="rId74"/>
    <p:sldId id="1015" r:id="rId75"/>
    <p:sldId id="1016" r:id="rId76"/>
    <p:sldId id="1017" r:id="rId77"/>
    <p:sldId id="880" r:id="rId78"/>
    <p:sldId id="970" r:id="rId79"/>
    <p:sldId id="1018" r:id="rId80"/>
    <p:sldId id="971" r:id="rId81"/>
    <p:sldId id="972" r:id="rId82"/>
    <p:sldId id="791" r:id="rId83"/>
    <p:sldId id="985" r:id="rId84"/>
    <p:sldId id="986" r:id="rId85"/>
    <p:sldId id="987" r:id="rId86"/>
    <p:sldId id="1030" r:id="rId87"/>
    <p:sldId id="976" r:id="rId88"/>
    <p:sldId id="1031" r:id="rId89"/>
    <p:sldId id="886" r:id="rId90"/>
    <p:sldId id="1032" r:id="rId91"/>
    <p:sldId id="1033" r:id="rId92"/>
    <p:sldId id="1034" r:id="rId93"/>
    <p:sldId id="981" r:id="rId94"/>
    <p:sldId id="984" r:id="rId95"/>
    <p:sldId id="793" r:id="rId96"/>
    <p:sldId id="913" r:id="rId97"/>
    <p:sldId id="1038" r:id="rId98"/>
    <p:sldId id="1039" r:id="rId99"/>
    <p:sldId id="1040" r:id="rId100"/>
    <p:sldId id="1041" r:id="rId101"/>
    <p:sldId id="1089" r:id="rId102"/>
    <p:sldId id="1043" r:id="rId103"/>
    <p:sldId id="1044" r:id="rId104"/>
    <p:sldId id="1045" r:id="rId105"/>
    <p:sldId id="1046" r:id="rId106"/>
    <p:sldId id="1047" r:id="rId107"/>
    <p:sldId id="1048" r:id="rId108"/>
    <p:sldId id="1049" r:id="rId109"/>
    <p:sldId id="1050" r:id="rId110"/>
    <p:sldId id="1051" r:id="rId111"/>
    <p:sldId id="1052" r:id="rId112"/>
    <p:sldId id="1053" r:id="rId113"/>
    <p:sldId id="1054" r:id="rId114"/>
    <p:sldId id="1055" r:id="rId115"/>
    <p:sldId id="1056" r:id="rId116"/>
    <p:sldId id="1057" r:id="rId117"/>
    <p:sldId id="1058" r:id="rId118"/>
    <p:sldId id="1059" r:id="rId119"/>
    <p:sldId id="1060" r:id="rId120"/>
    <p:sldId id="1061" r:id="rId121"/>
    <p:sldId id="1062" r:id="rId122"/>
    <p:sldId id="1063" r:id="rId123"/>
    <p:sldId id="1064" r:id="rId124"/>
    <p:sldId id="1065" r:id="rId125"/>
    <p:sldId id="1066" r:id="rId126"/>
    <p:sldId id="1067" r:id="rId127"/>
    <p:sldId id="1068" r:id="rId128"/>
    <p:sldId id="1069" r:id="rId129"/>
    <p:sldId id="1070" r:id="rId130"/>
    <p:sldId id="1071" r:id="rId131"/>
    <p:sldId id="1072" r:id="rId132"/>
    <p:sldId id="1073" r:id="rId133"/>
    <p:sldId id="1074" r:id="rId134"/>
    <p:sldId id="1075" r:id="rId135"/>
    <p:sldId id="1076" r:id="rId136"/>
    <p:sldId id="1077" r:id="rId137"/>
    <p:sldId id="1078" r:id="rId138"/>
    <p:sldId id="1079" r:id="rId139"/>
    <p:sldId id="1080" r:id="rId140"/>
    <p:sldId id="1081" r:id="rId141"/>
    <p:sldId id="1082" r:id="rId142"/>
    <p:sldId id="1083" r:id="rId143"/>
    <p:sldId id="1084" r:id="rId144"/>
    <p:sldId id="1085" r:id="rId145"/>
    <p:sldId id="1086" r:id="rId146"/>
    <p:sldId id="620" r:id="rId147"/>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39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26" autoAdjust="0"/>
    <p:restoredTop sz="77365" autoAdjust="0"/>
  </p:normalViewPr>
  <p:slideViewPr>
    <p:cSldViewPr>
      <p:cViewPr varScale="1">
        <p:scale>
          <a:sx n="116" d="100"/>
          <a:sy n="116" d="100"/>
        </p:scale>
        <p:origin x="162" y="31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6.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EBF47C-F43E-3447-A0AC-2E8F638F4F19}" type="doc">
      <dgm:prSet loTypeId="urn:microsoft.com/office/officeart/2005/8/layout/process3" loCatId="" qsTypeId="urn:microsoft.com/office/officeart/2005/8/quickstyle/simple4" qsCatId="simple" csTypeId="urn:microsoft.com/office/officeart/2005/8/colors/accent1_2" csCatId="accent1" phldr="1"/>
      <dgm:spPr/>
      <dgm:t>
        <a:bodyPr/>
        <a:lstStyle/>
        <a:p>
          <a:endParaRPr lang="zh-CN" altLang="en-US"/>
        </a:p>
      </dgm:t>
    </dgm:pt>
    <dgm:pt modelId="{84C164D9-C91B-004D-8E94-741A34EDE484}">
      <dgm:prSet phldrT="[文本]"/>
      <dgm:spPr/>
      <dgm:t>
        <a:bodyPr/>
        <a:lstStyle/>
        <a:p>
          <a:r>
            <a:rPr lang="zh-CN" altLang="en-US" dirty="0" smtClean="0"/>
            <a:t>计算基础</a:t>
          </a:r>
          <a:endParaRPr lang="zh-CN" altLang="en-US" dirty="0"/>
        </a:p>
      </dgm:t>
    </dgm:pt>
    <dgm:pt modelId="{C22A43FA-0A23-894D-9E3A-820529576513}" type="parTrans" cxnId="{F7492659-9467-E44B-97CA-D124D86BFB83}">
      <dgm:prSet/>
      <dgm:spPr/>
      <dgm:t>
        <a:bodyPr/>
        <a:lstStyle/>
        <a:p>
          <a:endParaRPr lang="zh-CN" altLang="en-US"/>
        </a:p>
      </dgm:t>
    </dgm:pt>
    <dgm:pt modelId="{19A50945-9945-3943-9905-B11F614B88E9}" type="sibTrans" cxnId="{F7492659-9467-E44B-97CA-D124D86BFB83}">
      <dgm:prSet/>
      <dgm:spPr/>
      <dgm:t>
        <a:bodyPr/>
        <a:lstStyle/>
        <a:p>
          <a:endParaRPr lang="zh-CN" altLang="en-US"/>
        </a:p>
      </dgm:t>
    </dgm:pt>
    <dgm:pt modelId="{27C4D383-9B92-6044-AB99-48CCEBB84AF2}">
      <dgm:prSet phldrT="[文本]"/>
      <dgm:spPr/>
      <dgm:t>
        <a:bodyPr/>
        <a:lstStyle/>
        <a:p>
          <a:r>
            <a:rPr lang="en-US" altLang="zh-CN" dirty="0" err="1" smtClean="0"/>
            <a:t>ssh</a:t>
          </a:r>
          <a:endParaRPr lang="zh-CN" altLang="en-US" dirty="0"/>
        </a:p>
      </dgm:t>
    </dgm:pt>
    <dgm:pt modelId="{02AF3B23-6F65-B442-A3B3-10025F3710CD}" type="parTrans" cxnId="{D2F30581-FF5D-6B46-A45A-6EF888E041C7}">
      <dgm:prSet/>
      <dgm:spPr/>
      <dgm:t>
        <a:bodyPr/>
        <a:lstStyle/>
        <a:p>
          <a:endParaRPr lang="zh-CN" altLang="en-US"/>
        </a:p>
      </dgm:t>
    </dgm:pt>
    <dgm:pt modelId="{CF2AB9D0-BB92-5C49-A089-E94D0F3EC830}" type="sibTrans" cxnId="{D2F30581-FF5D-6B46-A45A-6EF888E041C7}">
      <dgm:prSet/>
      <dgm:spPr/>
      <dgm:t>
        <a:bodyPr/>
        <a:lstStyle/>
        <a:p>
          <a:endParaRPr lang="zh-CN" altLang="en-US"/>
        </a:p>
      </dgm:t>
    </dgm:pt>
    <dgm:pt modelId="{8A7A550E-5E85-D24F-96E3-CADB3AA1A1C6}">
      <dgm:prSet phldrT="[文本]"/>
      <dgm:spPr/>
      <dgm:t>
        <a:bodyPr/>
        <a:lstStyle/>
        <a:p>
          <a:r>
            <a:rPr lang="zh-CN" altLang="en-US" dirty="0" smtClean="0"/>
            <a:t>数学基础</a:t>
          </a:r>
          <a:endParaRPr lang="zh-CN" altLang="en-US" dirty="0"/>
        </a:p>
      </dgm:t>
    </dgm:pt>
    <dgm:pt modelId="{D5BA0CAF-3420-1642-A071-425BDE64218B}" type="parTrans" cxnId="{1EE609FD-864A-294B-958A-B3B3C65CF50D}">
      <dgm:prSet/>
      <dgm:spPr/>
      <dgm:t>
        <a:bodyPr/>
        <a:lstStyle/>
        <a:p>
          <a:endParaRPr lang="zh-CN" altLang="en-US"/>
        </a:p>
      </dgm:t>
    </dgm:pt>
    <dgm:pt modelId="{E39F7033-80A8-5C43-A8E8-116B693A4D73}" type="sibTrans" cxnId="{1EE609FD-864A-294B-958A-B3B3C65CF50D}">
      <dgm:prSet/>
      <dgm:spPr/>
      <dgm:t>
        <a:bodyPr/>
        <a:lstStyle/>
        <a:p>
          <a:endParaRPr lang="zh-CN" altLang="en-US"/>
        </a:p>
      </dgm:t>
    </dgm:pt>
    <dgm:pt modelId="{42128942-E2E0-0745-AE5A-A2892D0BED55}">
      <dgm:prSet phldrT="[文本]"/>
      <dgm:spPr/>
      <dgm:t>
        <a:bodyPr/>
        <a:lstStyle/>
        <a:p>
          <a:r>
            <a:rPr lang="zh-CN" altLang="en-US" dirty="0" smtClean="0"/>
            <a:t>线性代数</a:t>
          </a:r>
          <a:endParaRPr lang="zh-CN" altLang="en-US" dirty="0"/>
        </a:p>
      </dgm:t>
    </dgm:pt>
    <dgm:pt modelId="{12D8F506-A952-2148-B6B8-C25C005EE5D7}" type="parTrans" cxnId="{015EB499-2C5D-3F49-8111-628B607DFAE1}">
      <dgm:prSet/>
      <dgm:spPr/>
      <dgm:t>
        <a:bodyPr/>
        <a:lstStyle/>
        <a:p>
          <a:endParaRPr lang="zh-CN" altLang="en-US"/>
        </a:p>
      </dgm:t>
    </dgm:pt>
    <dgm:pt modelId="{A9140CA4-4E47-684B-A2B8-FA241A6E05F3}" type="sibTrans" cxnId="{015EB499-2C5D-3F49-8111-628B607DFAE1}">
      <dgm:prSet/>
      <dgm:spPr/>
      <dgm:t>
        <a:bodyPr/>
        <a:lstStyle/>
        <a:p>
          <a:endParaRPr lang="zh-CN" altLang="en-US"/>
        </a:p>
      </dgm:t>
    </dgm:pt>
    <dgm:pt modelId="{6DF2A842-B544-EE45-8D89-651248C3BB4F}">
      <dgm:prSet phldrT="[文本]"/>
      <dgm:spPr/>
      <dgm:t>
        <a:bodyPr/>
        <a:lstStyle/>
        <a:p>
          <a:r>
            <a:rPr lang="zh-CN" altLang="en-US" dirty="0" smtClean="0"/>
            <a:t>实践</a:t>
          </a:r>
          <a:endParaRPr lang="zh-CN" altLang="en-US" dirty="0"/>
        </a:p>
      </dgm:t>
    </dgm:pt>
    <dgm:pt modelId="{4C7851B6-0BBD-3945-9553-17B7C0FEC2CA}" type="parTrans" cxnId="{EDB550C2-6D5F-EC45-9776-EFC851CEACD1}">
      <dgm:prSet/>
      <dgm:spPr/>
      <dgm:t>
        <a:bodyPr/>
        <a:lstStyle/>
        <a:p>
          <a:endParaRPr lang="zh-CN" altLang="en-US"/>
        </a:p>
      </dgm:t>
    </dgm:pt>
    <dgm:pt modelId="{BFEC748D-A040-404C-B13F-9EC2CB775BB2}" type="sibTrans" cxnId="{EDB550C2-6D5F-EC45-9776-EFC851CEACD1}">
      <dgm:prSet/>
      <dgm:spPr/>
      <dgm:t>
        <a:bodyPr/>
        <a:lstStyle/>
        <a:p>
          <a:endParaRPr lang="zh-CN" altLang="en-US"/>
        </a:p>
      </dgm:t>
    </dgm:pt>
    <dgm:pt modelId="{AA8D8318-C06F-FC44-8816-6F15C46C0208}">
      <dgm:prSet phldrT="[文本]"/>
      <dgm:spPr/>
      <dgm:t>
        <a:bodyPr/>
        <a:lstStyle/>
        <a:p>
          <a:r>
            <a:rPr lang="en-US" altLang="zh-CN" dirty="0" smtClean="0"/>
            <a:t>MySQL</a:t>
          </a:r>
          <a:r>
            <a:rPr lang="zh-CN" altLang="en-US" dirty="0" smtClean="0"/>
            <a:t>、</a:t>
          </a:r>
          <a:r>
            <a:rPr lang="en-US" altLang="zh-CN" dirty="0" smtClean="0"/>
            <a:t>Hive</a:t>
          </a:r>
          <a:endParaRPr lang="zh-CN" altLang="en-US" dirty="0"/>
        </a:p>
      </dgm:t>
    </dgm:pt>
    <dgm:pt modelId="{4CD4A9B9-5CF4-AC49-BFBC-06258B24D86D}" type="parTrans" cxnId="{139BF096-4070-0D40-8904-44CE241397E3}">
      <dgm:prSet/>
      <dgm:spPr/>
      <dgm:t>
        <a:bodyPr/>
        <a:lstStyle/>
        <a:p>
          <a:endParaRPr lang="zh-CN" altLang="en-US"/>
        </a:p>
      </dgm:t>
    </dgm:pt>
    <dgm:pt modelId="{2A82BC43-3B06-4346-88B0-08BFCA45B0C2}" type="sibTrans" cxnId="{139BF096-4070-0D40-8904-44CE241397E3}">
      <dgm:prSet/>
      <dgm:spPr/>
      <dgm:t>
        <a:bodyPr/>
        <a:lstStyle/>
        <a:p>
          <a:endParaRPr lang="zh-CN" altLang="en-US"/>
        </a:p>
      </dgm:t>
    </dgm:pt>
    <dgm:pt modelId="{3D77D316-CDCB-224C-9D15-80438CDB8006}">
      <dgm:prSet phldrT="[文本]"/>
      <dgm:spPr/>
      <dgm:t>
        <a:bodyPr/>
        <a:lstStyle/>
        <a:p>
          <a:r>
            <a:rPr lang="en-US" altLang="zh-CN" dirty="0" smtClean="0"/>
            <a:t>cd</a:t>
          </a:r>
          <a:r>
            <a:rPr lang="zh-CN" altLang="en-US" dirty="0" smtClean="0"/>
            <a:t>、</a:t>
          </a:r>
          <a:r>
            <a:rPr lang="en-US" altLang="zh-CN" dirty="0" err="1" smtClean="0"/>
            <a:t>ls</a:t>
          </a:r>
          <a:r>
            <a:rPr lang="zh-CN" altLang="en-US" dirty="0" smtClean="0"/>
            <a:t>、</a:t>
          </a:r>
          <a:r>
            <a:rPr lang="en-US" altLang="zh-CN" dirty="0" err="1" smtClean="0"/>
            <a:t>mkdir</a:t>
          </a:r>
          <a:r>
            <a:rPr lang="zh-CN" altLang="en-US" dirty="0" smtClean="0"/>
            <a:t>、</a:t>
          </a:r>
          <a:r>
            <a:rPr lang="en-US" altLang="zh-CN" dirty="0" smtClean="0"/>
            <a:t>vim</a:t>
          </a:r>
          <a:r>
            <a:rPr lang="zh-CN" altLang="en-US" dirty="0" smtClean="0"/>
            <a:t>、</a:t>
          </a:r>
          <a:r>
            <a:rPr lang="en-US" altLang="zh-CN" dirty="0" err="1" smtClean="0"/>
            <a:t>rm</a:t>
          </a:r>
          <a:r>
            <a:rPr lang="zh-CN" altLang="en-US" dirty="0" smtClean="0"/>
            <a:t>、</a:t>
          </a:r>
          <a:r>
            <a:rPr lang="en-US" altLang="zh-CN" dirty="0" smtClean="0"/>
            <a:t>cat</a:t>
          </a:r>
          <a:endParaRPr lang="zh-CN" altLang="en-US" dirty="0"/>
        </a:p>
      </dgm:t>
    </dgm:pt>
    <dgm:pt modelId="{0FA13F71-1947-BC4C-B66D-076283BC2383}" type="parTrans" cxnId="{48E85E48-CEF9-8946-9823-0C900D46C900}">
      <dgm:prSet/>
      <dgm:spPr/>
      <dgm:t>
        <a:bodyPr/>
        <a:lstStyle/>
        <a:p>
          <a:endParaRPr lang="zh-CN" altLang="en-US"/>
        </a:p>
      </dgm:t>
    </dgm:pt>
    <dgm:pt modelId="{9053BE52-DBAC-9C4D-AEC2-61C09647C492}" type="sibTrans" cxnId="{48E85E48-CEF9-8946-9823-0C900D46C900}">
      <dgm:prSet/>
      <dgm:spPr/>
      <dgm:t>
        <a:bodyPr/>
        <a:lstStyle/>
        <a:p>
          <a:endParaRPr lang="zh-CN" altLang="en-US"/>
        </a:p>
      </dgm:t>
    </dgm:pt>
    <dgm:pt modelId="{B50001EA-E3AC-3B4F-85B9-7173F4F8C127}">
      <dgm:prSet phldrT="[文本]"/>
      <dgm:spPr/>
      <dgm:t>
        <a:bodyPr/>
        <a:lstStyle/>
        <a:p>
          <a:r>
            <a:rPr lang="en-US" altLang="zh-CN" dirty="0" err="1" smtClean="0"/>
            <a:t>ps</a:t>
          </a:r>
          <a:r>
            <a:rPr lang="zh-CN" altLang="en-US" dirty="0" smtClean="0"/>
            <a:t>、</a:t>
          </a:r>
          <a:r>
            <a:rPr lang="en-US" altLang="zh-CN" dirty="0" smtClean="0"/>
            <a:t>kill</a:t>
          </a:r>
          <a:r>
            <a:rPr lang="zh-CN" altLang="en-US" dirty="0" smtClean="0"/>
            <a:t>、</a:t>
          </a:r>
          <a:r>
            <a:rPr lang="en-US" altLang="zh-CN" dirty="0" smtClean="0"/>
            <a:t>top</a:t>
          </a:r>
          <a:endParaRPr lang="zh-CN" altLang="en-US" dirty="0"/>
        </a:p>
      </dgm:t>
    </dgm:pt>
    <dgm:pt modelId="{F909C206-2591-0C4C-BAE6-77E1FED67BCC}" type="parTrans" cxnId="{8DDCFB08-CC53-0B48-A1A2-8DB9BD554179}">
      <dgm:prSet/>
      <dgm:spPr/>
      <dgm:t>
        <a:bodyPr/>
        <a:lstStyle/>
        <a:p>
          <a:endParaRPr lang="zh-CN" altLang="en-US"/>
        </a:p>
      </dgm:t>
    </dgm:pt>
    <dgm:pt modelId="{2179F72E-049E-E340-A1F7-278E21C8C740}" type="sibTrans" cxnId="{8DDCFB08-CC53-0B48-A1A2-8DB9BD554179}">
      <dgm:prSet/>
      <dgm:spPr/>
      <dgm:t>
        <a:bodyPr/>
        <a:lstStyle/>
        <a:p>
          <a:endParaRPr lang="zh-CN" altLang="en-US"/>
        </a:p>
      </dgm:t>
    </dgm:pt>
    <dgm:pt modelId="{19F11273-AA1B-644C-97A2-12F5BDAB566F}">
      <dgm:prSet phldrT="[文本]"/>
      <dgm:spPr/>
      <dgm:t>
        <a:bodyPr/>
        <a:lstStyle/>
        <a:p>
          <a:r>
            <a:rPr lang="en-US" altLang="zh-CN" dirty="0" err="1" smtClean="0"/>
            <a:t>grep</a:t>
          </a:r>
          <a:r>
            <a:rPr lang="zh-CN" altLang="en-US" dirty="0" smtClean="0"/>
            <a:t>、</a:t>
          </a:r>
          <a:r>
            <a:rPr lang="en-US" altLang="zh-CN" dirty="0" smtClean="0"/>
            <a:t>find</a:t>
          </a:r>
          <a:endParaRPr lang="zh-CN" altLang="en-US" dirty="0"/>
        </a:p>
      </dgm:t>
    </dgm:pt>
    <dgm:pt modelId="{EC211F87-77EA-0340-9216-1791F338D43A}" type="parTrans" cxnId="{8B15D723-B31F-2240-81C4-24AF6B0E7A7E}">
      <dgm:prSet/>
      <dgm:spPr/>
      <dgm:t>
        <a:bodyPr/>
        <a:lstStyle/>
        <a:p>
          <a:endParaRPr lang="zh-CN" altLang="en-US"/>
        </a:p>
      </dgm:t>
    </dgm:pt>
    <dgm:pt modelId="{E47FF883-7605-7045-967A-0B0C3FEE5DC7}" type="sibTrans" cxnId="{8B15D723-B31F-2240-81C4-24AF6B0E7A7E}">
      <dgm:prSet/>
      <dgm:spPr/>
      <dgm:t>
        <a:bodyPr/>
        <a:lstStyle/>
        <a:p>
          <a:endParaRPr lang="zh-CN" altLang="en-US"/>
        </a:p>
      </dgm:t>
    </dgm:pt>
    <dgm:pt modelId="{23CDD1BE-7969-D742-AC5C-FCBEBB3B9B0E}">
      <dgm:prSet phldrT="[文本]"/>
      <dgm:spPr/>
      <dgm:t>
        <a:bodyPr/>
        <a:lstStyle/>
        <a:p>
          <a:r>
            <a:rPr lang="en-US" altLang="zh-CN" dirty="0" err="1" smtClean="0"/>
            <a:t>sed</a:t>
          </a:r>
          <a:r>
            <a:rPr lang="zh-CN" altLang="en-US" dirty="0" smtClean="0"/>
            <a:t>、</a:t>
          </a:r>
          <a:r>
            <a:rPr lang="en-US" altLang="zh-CN" dirty="0" err="1" smtClean="0"/>
            <a:t>awk</a:t>
          </a:r>
          <a:endParaRPr lang="zh-CN" altLang="en-US" dirty="0"/>
        </a:p>
      </dgm:t>
    </dgm:pt>
    <dgm:pt modelId="{9E4DB5CD-E2ED-2647-B6B6-7BF21370FEAE}" type="parTrans" cxnId="{AA6D03A8-9353-B949-8E80-C0FC7D186682}">
      <dgm:prSet/>
      <dgm:spPr/>
      <dgm:t>
        <a:bodyPr/>
        <a:lstStyle/>
        <a:p>
          <a:endParaRPr lang="zh-CN" altLang="en-US"/>
        </a:p>
      </dgm:t>
    </dgm:pt>
    <dgm:pt modelId="{10A1BFFF-2E13-A64F-A53E-025DFAEDDDCA}" type="sibTrans" cxnId="{AA6D03A8-9353-B949-8E80-C0FC7D186682}">
      <dgm:prSet/>
      <dgm:spPr/>
      <dgm:t>
        <a:bodyPr/>
        <a:lstStyle/>
        <a:p>
          <a:endParaRPr lang="zh-CN" altLang="en-US"/>
        </a:p>
      </dgm:t>
    </dgm:pt>
    <dgm:pt modelId="{508EC37B-6A88-1E47-9F54-B6BF3E6E40E5}">
      <dgm:prSet phldrT="[文本]"/>
      <dgm:spPr/>
      <dgm:t>
        <a:bodyPr/>
        <a:lstStyle/>
        <a:p>
          <a:r>
            <a:rPr lang="en-US" altLang="zh-CN" dirty="0" smtClean="0"/>
            <a:t>Hadoop</a:t>
          </a:r>
          <a:r>
            <a:rPr lang="zh-CN" altLang="en-US" dirty="0" smtClean="0"/>
            <a:t>、</a:t>
          </a:r>
          <a:r>
            <a:rPr lang="en-US" altLang="zh-CN" dirty="0" smtClean="0"/>
            <a:t>Spark</a:t>
          </a:r>
          <a:endParaRPr lang="zh-CN" altLang="en-US" dirty="0"/>
        </a:p>
      </dgm:t>
    </dgm:pt>
    <dgm:pt modelId="{34D50507-6096-F144-9E8C-808AACEC245A}" type="parTrans" cxnId="{B0668712-B018-EA45-89CB-93245F23A0A0}">
      <dgm:prSet/>
      <dgm:spPr/>
      <dgm:t>
        <a:bodyPr/>
        <a:lstStyle/>
        <a:p>
          <a:endParaRPr lang="zh-CN" altLang="en-US"/>
        </a:p>
      </dgm:t>
    </dgm:pt>
    <dgm:pt modelId="{07134D29-E0BE-634B-A0EB-82505BBB1482}" type="sibTrans" cxnId="{B0668712-B018-EA45-89CB-93245F23A0A0}">
      <dgm:prSet/>
      <dgm:spPr/>
      <dgm:t>
        <a:bodyPr/>
        <a:lstStyle/>
        <a:p>
          <a:endParaRPr lang="zh-CN" altLang="en-US"/>
        </a:p>
      </dgm:t>
    </dgm:pt>
    <dgm:pt modelId="{B7727D3A-DA99-4142-854D-4729EB58FDE0}">
      <dgm:prSet phldrT="[文本]"/>
      <dgm:spPr/>
      <dgm:t>
        <a:bodyPr/>
        <a:lstStyle/>
        <a:p>
          <a:r>
            <a:rPr lang="en-US" altLang="zh-CN" dirty="0" smtClean="0"/>
            <a:t>Flume</a:t>
          </a:r>
          <a:r>
            <a:rPr lang="zh-CN" altLang="en-US" dirty="0" smtClean="0"/>
            <a:t>、</a:t>
          </a:r>
          <a:r>
            <a:rPr lang="en-US" altLang="zh-CN" dirty="0" smtClean="0"/>
            <a:t>Kafka</a:t>
          </a:r>
          <a:endParaRPr lang="zh-CN" altLang="en-US" dirty="0"/>
        </a:p>
      </dgm:t>
    </dgm:pt>
    <dgm:pt modelId="{ECC9EFBD-3430-CA40-9059-98A20775B7E6}" type="parTrans" cxnId="{417DE595-1675-7A45-AC26-058FC78A6913}">
      <dgm:prSet/>
      <dgm:spPr/>
      <dgm:t>
        <a:bodyPr/>
        <a:lstStyle/>
        <a:p>
          <a:endParaRPr lang="zh-CN" altLang="en-US"/>
        </a:p>
      </dgm:t>
    </dgm:pt>
    <dgm:pt modelId="{BC7070D1-5443-B447-AF73-07520B3ABA89}" type="sibTrans" cxnId="{417DE595-1675-7A45-AC26-058FC78A6913}">
      <dgm:prSet/>
      <dgm:spPr/>
      <dgm:t>
        <a:bodyPr/>
        <a:lstStyle/>
        <a:p>
          <a:endParaRPr lang="zh-CN" altLang="en-US"/>
        </a:p>
      </dgm:t>
    </dgm:pt>
    <dgm:pt modelId="{D054D6C8-3C65-8349-AC32-760814AA551F}">
      <dgm:prSet phldrT="[文本]"/>
      <dgm:spPr/>
      <dgm:t>
        <a:bodyPr/>
        <a:lstStyle/>
        <a:p>
          <a:r>
            <a:rPr lang="en-US" altLang="zh-CN" dirty="0" err="1" smtClean="0"/>
            <a:t>Redis</a:t>
          </a:r>
          <a:r>
            <a:rPr lang="zh-CN" altLang="en-US" dirty="0" smtClean="0"/>
            <a:t>、</a:t>
          </a:r>
          <a:r>
            <a:rPr lang="en-US" altLang="zh-CN" dirty="0" err="1" smtClean="0"/>
            <a:t>MongoDB</a:t>
          </a:r>
          <a:endParaRPr lang="zh-CN" altLang="en-US" dirty="0"/>
        </a:p>
      </dgm:t>
    </dgm:pt>
    <dgm:pt modelId="{1DEE941F-17CD-7147-A001-0AE67A566D71}" type="parTrans" cxnId="{5B2EEC4A-C1CE-8441-889C-01C6ED4AB9D7}">
      <dgm:prSet/>
      <dgm:spPr/>
      <dgm:t>
        <a:bodyPr/>
        <a:lstStyle/>
        <a:p>
          <a:endParaRPr lang="zh-CN" altLang="en-US"/>
        </a:p>
      </dgm:t>
    </dgm:pt>
    <dgm:pt modelId="{FBA0FC09-88F8-1E45-9F64-F0E012B8C72A}" type="sibTrans" cxnId="{5B2EEC4A-C1CE-8441-889C-01C6ED4AB9D7}">
      <dgm:prSet/>
      <dgm:spPr/>
      <dgm:t>
        <a:bodyPr/>
        <a:lstStyle/>
        <a:p>
          <a:endParaRPr lang="zh-CN" altLang="en-US"/>
        </a:p>
      </dgm:t>
    </dgm:pt>
    <dgm:pt modelId="{30417999-D4F4-44F5-988A-49271E34D539}">
      <dgm:prSet phldrT="[文本]"/>
      <dgm:spPr/>
      <dgm:t>
        <a:bodyPr/>
        <a:lstStyle/>
        <a:p>
          <a:r>
            <a:rPr lang="en-US" altLang="zh-CN" dirty="0" smtClean="0"/>
            <a:t>Python</a:t>
          </a:r>
          <a:r>
            <a:rPr lang="zh-CN" altLang="en-US" dirty="0" smtClean="0"/>
            <a:t>、</a:t>
          </a:r>
          <a:r>
            <a:rPr lang="en-US" altLang="zh-CN" dirty="0" smtClean="0"/>
            <a:t>Shell</a:t>
          </a:r>
          <a:endParaRPr lang="zh-CN" altLang="en-US" dirty="0"/>
        </a:p>
      </dgm:t>
    </dgm:pt>
    <dgm:pt modelId="{E03BB944-508C-4EDD-BF52-9D0AA4141B61}" type="parTrans" cxnId="{30B183D6-B1FB-4D88-95A9-0AB490C52B62}">
      <dgm:prSet/>
      <dgm:spPr/>
    </dgm:pt>
    <dgm:pt modelId="{1ADA9EB6-BAAF-44A5-BB38-03AD2E264B4A}" type="sibTrans" cxnId="{30B183D6-B1FB-4D88-95A9-0AB490C52B62}">
      <dgm:prSet/>
      <dgm:spPr/>
    </dgm:pt>
    <dgm:pt modelId="{008409FC-B4E9-4138-A6ED-1181DD86A4BB}">
      <dgm:prSet/>
      <dgm:spPr/>
      <dgm:t>
        <a:bodyPr/>
        <a:lstStyle/>
        <a:p>
          <a:r>
            <a:rPr lang="en-US" altLang="zh-CN" smtClean="0"/>
            <a:t>SQL</a:t>
          </a:r>
          <a:r>
            <a:rPr lang="zh-CN" altLang="en-US" smtClean="0"/>
            <a:t>、</a:t>
          </a:r>
          <a:r>
            <a:rPr lang="en-US" altLang="zh-CN" smtClean="0"/>
            <a:t>Hive</a:t>
          </a:r>
          <a:r>
            <a:rPr lang="zh-CN" altLang="en-US" baseline="0" smtClean="0"/>
            <a:t> </a:t>
          </a:r>
          <a:r>
            <a:rPr lang="en-US" altLang="zh-CN" baseline="0" smtClean="0"/>
            <a:t>S</a:t>
          </a:r>
          <a:r>
            <a:rPr lang="en-US" altLang="zh-CN" smtClean="0"/>
            <a:t>QL</a:t>
          </a:r>
          <a:endParaRPr lang="zh-CN" altLang="en-US" dirty="0"/>
        </a:p>
      </dgm:t>
    </dgm:pt>
    <dgm:pt modelId="{129000CA-102F-47A5-AA34-53DA457C7197}" type="parTrans" cxnId="{7355CA6A-F181-45B8-BE80-8F205816E36C}">
      <dgm:prSet/>
      <dgm:spPr/>
      <dgm:t>
        <a:bodyPr/>
        <a:lstStyle/>
        <a:p>
          <a:endParaRPr lang="zh-CN" altLang="en-US"/>
        </a:p>
      </dgm:t>
    </dgm:pt>
    <dgm:pt modelId="{B4B4F9D0-A664-4D6C-9E4B-7601050E818C}" type="sibTrans" cxnId="{7355CA6A-F181-45B8-BE80-8F205816E36C}">
      <dgm:prSet/>
      <dgm:spPr/>
      <dgm:t>
        <a:bodyPr/>
        <a:lstStyle/>
        <a:p>
          <a:endParaRPr lang="zh-CN" altLang="en-US"/>
        </a:p>
      </dgm:t>
    </dgm:pt>
    <dgm:pt modelId="{BCB0FDF0-6E1F-4353-9EFC-7B9DFDD9462D}">
      <dgm:prSet/>
      <dgm:spPr/>
      <dgm:t>
        <a:bodyPr/>
        <a:lstStyle/>
        <a:p>
          <a:r>
            <a:rPr lang="en-US" altLang="zh-CN" dirty="0" smtClean="0"/>
            <a:t>Java</a:t>
          </a:r>
          <a:r>
            <a:rPr lang="zh-CN" altLang="en-US" dirty="0" smtClean="0"/>
            <a:t>、</a:t>
          </a:r>
          <a:r>
            <a:rPr lang="en-US" altLang="zh-CN" dirty="0" err="1" smtClean="0"/>
            <a:t>Scala</a:t>
          </a:r>
          <a:endParaRPr lang="zh-CN" altLang="en-US" dirty="0"/>
        </a:p>
      </dgm:t>
    </dgm:pt>
    <dgm:pt modelId="{1D1096CF-41A8-4005-90B8-4E9E9E0D8138}" type="parTrans" cxnId="{FB984827-AC86-46E6-B14B-EBD039DFA70A}">
      <dgm:prSet/>
      <dgm:spPr/>
      <dgm:t>
        <a:bodyPr/>
        <a:lstStyle/>
        <a:p>
          <a:endParaRPr lang="zh-CN" altLang="en-US"/>
        </a:p>
      </dgm:t>
    </dgm:pt>
    <dgm:pt modelId="{A6CF7E8A-19ED-413E-83B2-D4EBE65B9C3C}" type="sibTrans" cxnId="{FB984827-AC86-46E6-B14B-EBD039DFA70A}">
      <dgm:prSet/>
      <dgm:spPr/>
      <dgm:t>
        <a:bodyPr/>
        <a:lstStyle/>
        <a:p>
          <a:endParaRPr lang="zh-CN" altLang="en-US"/>
        </a:p>
      </dgm:t>
    </dgm:pt>
    <dgm:pt modelId="{6F54A906-DBBE-485D-9EFA-56E920AACEA9}">
      <dgm:prSet phldrT="[文本]"/>
      <dgm:spPr/>
      <dgm:t>
        <a:bodyPr/>
        <a:lstStyle/>
        <a:p>
          <a:r>
            <a:rPr lang="zh-CN" altLang="en-US" dirty="0" smtClean="0"/>
            <a:t>概率</a:t>
          </a:r>
          <a:endParaRPr lang="zh-CN" altLang="en-US" dirty="0"/>
        </a:p>
      </dgm:t>
    </dgm:pt>
    <dgm:pt modelId="{6163171E-A8C6-4728-A9CF-15918091CCF1}" type="parTrans" cxnId="{C96B3C45-CF6D-4888-88F2-5B9DAADE8DEF}">
      <dgm:prSet/>
      <dgm:spPr/>
    </dgm:pt>
    <dgm:pt modelId="{C49E4886-5D58-40FD-94B4-FD93935C4629}" type="sibTrans" cxnId="{C96B3C45-CF6D-4888-88F2-5B9DAADE8DEF}">
      <dgm:prSet/>
      <dgm:spPr/>
    </dgm:pt>
    <dgm:pt modelId="{29C89E39-067A-4557-A48E-C5BCF643BD37}">
      <dgm:prSet phldrT="[文本]"/>
      <dgm:spPr/>
      <dgm:t>
        <a:bodyPr/>
        <a:lstStyle/>
        <a:p>
          <a:r>
            <a:rPr lang="zh-CN" altLang="en-US" dirty="0" smtClean="0"/>
            <a:t>数理统计</a:t>
          </a:r>
          <a:endParaRPr lang="zh-CN" altLang="en-US" dirty="0"/>
        </a:p>
      </dgm:t>
    </dgm:pt>
    <dgm:pt modelId="{16F9832F-1671-4BA5-A925-D8E40D3E6E6C}" type="parTrans" cxnId="{6EFD7ABA-9E18-4CA0-8570-C51648A82E44}">
      <dgm:prSet/>
      <dgm:spPr/>
    </dgm:pt>
    <dgm:pt modelId="{8AE87C7F-7E69-4924-9AE5-419633DC13B5}" type="sibTrans" cxnId="{6EFD7ABA-9E18-4CA0-8570-C51648A82E44}">
      <dgm:prSet/>
      <dgm:spPr/>
    </dgm:pt>
    <dgm:pt modelId="{1EB8742D-B81E-4534-9183-1D5C1DA4562F}">
      <dgm:prSet phldrT="[文本]"/>
      <dgm:spPr/>
      <dgm:t>
        <a:bodyPr/>
        <a:lstStyle/>
        <a:p>
          <a:r>
            <a:rPr lang="zh-CN" altLang="en-US" dirty="0" smtClean="0"/>
            <a:t>优化过程</a:t>
          </a:r>
          <a:endParaRPr lang="zh-CN" altLang="en-US" dirty="0"/>
        </a:p>
      </dgm:t>
    </dgm:pt>
    <dgm:pt modelId="{9303D941-BCEE-4AA6-A0DF-11D662B8F368}" type="parTrans" cxnId="{BD03221A-672D-4AD7-8F68-B1EC96CD5B14}">
      <dgm:prSet/>
      <dgm:spPr/>
    </dgm:pt>
    <dgm:pt modelId="{413180F9-6C4A-4586-BFD8-F349A1C6085C}" type="sibTrans" cxnId="{BD03221A-672D-4AD7-8F68-B1EC96CD5B14}">
      <dgm:prSet/>
      <dgm:spPr/>
    </dgm:pt>
    <dgm:pt modelId="{3631F651-C646-4C51-93E8-440E03EA90B3}">
      <dgm:prSet phldrT="[文本]"/>
      <dgm:spPr/>
      <dgm:t>
        <a:bodyPr/>
        <a:lstStyle/>
        <a:p>
          <a:r>
            <a:rPr lang="zh-CN" altLang="en-US" dirty="0" smtClean="0"/>
            <a:t>项目构建工具</a:t>
          </a:r>
          <a:r>
            <a:rPr lang="en-US" altLang="en-US" dirty="0" smtClean="0"/>
            <a:t>maven</a:t>
          </a:r>
          <a:endParaRPr lang="zh-CN" altLang="en-US" dirty="0"/>
        </a:p>
      </dgm:t>
    </dgm:pt>
    <dgm:pt modelId="{C846DFE7-9501-4191-86D7-8821113BB1A5}" type="parTrans" cxnId="{F5DAC83D-9128-4A15-A8FE-9BC07757C96B}">
      <dgm:prSet/>
      <dgm:spPr/>
    </dgm:pt>
    <dgm:pt modelId="{EC562C65-E3F0-4B3D-9409-16963859B390}" type="sibTrans" cxnId="{F5DAC83D-9128-4A15-A8FE-9BC07757C96B}">
      <dgm:prSet/>
      <dgm:spPr/>
    </dgm:pt>
    <dgm:pt modelId="{FDB84CC6-D603-4DC8-B450-81A2C473AD2F}">
      <dgm:prSet/>
      <dgm:spPr/>
      <dgm:t>
        <a:bodyPr/>
        <a:lstStyle/>
        <a:p>
          <a:r>
            <a:rPr lang="zh-CN" altLang="en-US" dirty="0"/>
            <a:t>集成开发环境</a:t>
          </a:r>
          <a:r>
            <a:rPr lang="en-US" altLang="en-US" dirty="0"/>
            <a:t>eclipse</a:t>
          </a:r>
          <a:endParaRPr lang="zh-CN" altLang="en-US" dirty="0"/>
        </a:p>
      </dgm:t>
    </dgm:pt>
    <dgm:pt modelId="{BE3A6D1E-3F60-448C-A626-418D4DC012A9}" type="parTrans" cxnId="{56E83F69-17EC-48DC-A4F8-A4CF332FD769}">
      <dgm:prSet/>
      <dgm:spPr/>
      <dgm:t>
        <a:bodyPr/>
        <a:lstStyle/>
        <a:p>
          <a:endParaRPr lang="zh-CN" altLang="en-US"/>
        </a:p>
      </dgm:t>
    </dgm:pt>
    <dgm:pt modelId="{B216D1E2-8AA0-49F1-847B-00B79C4F9CEE}" type="sibTrans" cxnId="{56E83F69-17EC-48DC-A4F8-A4CF332FD769}">
      <dgm:prSet/>
      <dgm:spPr/>
      <dgm:t>
        <a:bodyPr/>
        <a:lstStyle/>
        <a:p>
          <a:endParaRPr lang="zh-CN" altLang="en-US"/>
        </a:p>
      </dgm:t>
    </dgm:pt>
    <dgm:pt modelId="{D7A3C2CE-D8D0-4924-BB1A-E263D2EC53C6}">
      <dgm:prSet/>
      <dgm:spPr/>
      <dgm:t>
        <a:bodyPr/>
        <a:lstStyle/>
        <a:p>
          <a:r>
            <a:rPr lang="zh-CN" altLang="en-US" dirty="0"/>
            <a:t>代码管理工具</a:t>
          </a:r>
          <a:r>
            <a:rPr lang="en-US" altLang="en-US" dirty="0"/>
            <a:t>git</a:t>
          </a:r>
          <a:endParaRPr lang="zh-CN" altLang="en-US" dirty="0"/>
        </a:p>
      </dgm:t>
    </dgm:pt>
    <dgm:pt modelId="{08D75884-F5BE-4C5C-AEF6-74BD9F736570}" type="parTrans" cxnId="{90B65C14-C407-4956-B24F-B4ED52351B66}">
      <dgm:prSet/>
      <dgm:spPr/>
      <dgm:t>
        <a:bodyPr/>
        <a:lstStyle/>
        <a:p>
          <a:endParaRPr lang="zh-CN" altLang="en-US"/>
        </a:p>
      </dgm:t>
    </dgm:pt>
    <dgm:pt modelId="{B8408B35-6103-40F3-94D1-C6358B104B39}" type="sibTrans" cxnId="{90B65C14-C407-4956-B24F-B4ED52351B66}">
      <dgm:prSet/>
      <dgm:spPr/>
      <dgm:t>
        <a:bodyPr/>
        <a:lstStyle/>
        <a:p>
          <a:endParaRPr lang="zh-CN" altLang="en-US"/>
        </a:p>
      </dgm:t>
    </dgm:pt>
    <dgm:pt modelId="{1711A804-8F98-0D41-A596-503FA5276CEC}" type="pres">
      <dgm:prSet presAssocID="{00EBF47C-F43E-3447-A0AC-2E8F638F4F19}" presName="linearFlow" presStyleCnt="0">
        <dgm:presLayoutVars>
          <dgm:dir/>
          <dgm:animLvl val="lvl"/>
          <dgm:resizeHandles val="exact"/>
        </dgm:presLayoutVars>
      </dgm:prSet>
      <dgm:spPr/>
      <dgm:t>
        <a:bodyPr/>
        <a:lstStyle/>
        <a:p>
          <a:endParaRPr lang="zh-CN" altLang="en-US"/>
        </a:p>
      </dgm:t>
    </dgm:pt>
    <dgm:pt modelId="{01E8E47F-4341-6B43-ACF6-C784647C69A3}" type="pres">
      <dgm:prSet presAssocID="{84C164D9-C91B-004D-8E94-741A34EDE484}" presName="composite" presStyleCnt="0"/>
      <dgm:spPr/>
    </dgm:pt>
    <dgm:pt modelId="{071A1563-F6D6-DE4B-BE33-A2B47F0CA28D}" type="pres">
      <dgm:prSet presAssocID="{84C164D9-C91B-004D-8E94-741A34EDE484}" presName="parTx" presStyleLbl="node1" presStyleIdx="0" presStyleCnt="3">
        <dgm:presLayoutVars>
          <dgm:chMax val="0"/>
          <dgm:chPref val="0"/>
          <dgm:bulletEnabled val="1"/>
        </dgm:presLayoutVars>
      </dgm:prSet>
      <dgm:spPr/>
      <dgm:t>
        <a:bodyPr/>
        <a:lstStyle/>
        <a:p>
          <a:endParaRPr lang="zh-CN" altLang="en-US"/>
        </a:p>
      </dgm:t>
    </dgm:pt>
    <dgm:pt modelId="{08A9D615-3BFE-A944-80E8-7D911D050512}" type="pres">
      <dgm:prSet presAssocID="{84C164D9-C91B-004D-8E94-741A34EDE484}" presName="parSh" presStyleLbl="node1" presStyleIdx="0" presStyleCnt="3"/>
      <dgm:spPr/>
      <dgm:t>
        <a:bodyPr/>
        <a:lstStyle/>
        <a:p>
          <a:endParaRPr lang="zh-CN" altLang="en-US"/>
        </a:p>
      </dgm:t>
    </dgm:pt>
    <dgm:pt modelId="{E633BA82-5389-DD45-82C9-7B4E9E3E8C8C}" type="pres">
      <dgm:prSet presAssocID="{84C164D9-C91B-004D-8E94-741A34EDE484}" presName="desTx" presStyleLbl="fgAcc1" presStyleIdx="0" presStyleCnt="3">
        <dgm:presLayoutVars>
          <dgm:bulletEnabled val="1"/>
        </dgm:presLayoutVars>
      </dgm:prSet>
      <dgm:spPr/>
      <dgm:t>
        <a:bodyPr/>
        <a:lstStyle/>
        <a:p>
          <a:endParaRPr lang="zh-CN" altLang="en-US"/>
        </a:p>
      </dgm:t>
    </dgm:pt>
    <dgm:pt modelId="{9FEC8506-E29E-0A40-AD5C-3F5F2C95674A}" type="pres">
      <dgm:prSet presAssocID="{19A50945-9945-3943-9905-B11F614B88E9}" presName="sibTrans" presStyleLbl="sibTrans2D1" presStyleIdx="0" presStyleCnt="2"/>
      <dgm:spPr/>
      <dgm:t>
        <a:bodyPr/>
        <a:lstStyle/>
        <a:p>
          <a:endParaRPr lang="zh-CN" altLang="en-US"/>
        </a:p>
      </dgm:t>
    </dgm:pt>
    <dgm:pt modelId="{2999209B-923D-D34F-8475-DD5718B57AE1}" type="pres">
      <dgm:prSet presAssocID="{19A50945-9945-3943-9905-B11F614B88E9}" presName="connTx" presStyleLbl="sibTrans2D1" presStyleIdx="0" presStyleCnt="2"/>
      <dgm:spPr/>
      <dgm:t>
        <a:bodyPr/>
        <a:lstStyle/>
        <a:p>
          <a:endParaRPr lang="zh-CN" altLang="en-US"/>
        </a:p>
      </dgm:t>
    </dgm:pt>
    <dgm:pt modelId="{8C6BE617-8D79-3C46-B21B-11694592C4EF}" type="pres">
      <dgm:prSet presAssocID="{8A7A550E-5E85-D24F-96E3-CADB3AA1A1C6}" presName="composite" presStyleCnt="0"/>
      <dgm:spPr/>
    </dgm:pt>
    <dgm:pt modelId="{1E639032-4656-2044-A828-94ECD2EFA0C2}" type="pres">
      <dgm:prSet presAssocID="{8A7A550E-5E85-D24F-96E3-CADB3AA1A1C6}" presName="parTx" presStyleLbl="node1" presStyleIdx="0" presStyleCnt="3">
        <dgm:presLayoutVars>
          <dgm:chMax val="0"/>
          <dgm:chPref val="0"/>
          <dgm:bulletEnabled val="1"/>
        </dgm:presLayoutVars>
      </dgm:prSet>
      <dgm:spPr/>
      <dgm:t>
        <a:bodyPr/>
        <a:lstStyle/>
        <a:p>
          <a:endParaRPr lang="zh-CN" altLang="en-US"/>
        </a:p>
      </dgm:t>
    </dgm:pt>
    <dgm:pt modelId="{F4DFE79C-C049-8644-8A2B-52742D3870D6}" type="pres">
      <dgm:prSet presAssocID="{8A7A550E-5E85-D24F-96E3-CADB3AA1A1C6}" presName="parSh" presStyleLbl="node1" presStyleIdx="1" presStyleCnt="3"/>
      <dgm:spPr/>
      <dgm:t>
        <a:bodyPr/>
        <a:lstStyle/>
        <a:p>
          <a:endParaRPr lang="zh-CN" altLang="en-US"/>
        </a:p>
      </dgm:t>
    </dgm:pt>
    <dgm:pt modelId="{D2E7BBC6-2466-4F41-A883-31CEFAE55575}" type="pres">
      <dgm:prSet presAssocID="{8A7A550E-5E85-D24F-96E3-CADB3AA1A1C6}" presName="desTx" presStyleLbl="fgAcc1" presStyleIdx="1" presStyleCnt="3">
        <dgm:presLayoutVars>
          <dgm:bulletEnabled val="1"/>
        </dgm:presLayoutVars>
      </dgm:prSet>
      <dgm:spPr/>
      <dgm:t>
        <a:bodyPr/>
        <a:lstStyle/>
        <a:p>
          <a:endParaRPr lang="zh-CN" altLang="en-US"/>
        </a:p>
      </dgm:t>
    </dgm:pt>
    <dgm:pt modelId="{7EC8C979-E452-1349-B8FA-03B68BBFAB60}" type="pres">
      <dgm:prSet presAssocID="{E39F7033-80A8-5C43-A8E8-116B693A4D73}" presName="sibTrans" presStyleLbl="sibTrans2D1" presStyleIdx="1" presStyleCnt="2"/>
      <dgm:spPr/>
      <dgm:t>
        <a:bodyPr/>
        <a:lstStyle/>
        <a:p>
          <a:endParaRPr lang="zh-CN" altLang="en-US"/>
        </a:p>
      </dgm:t>
    </dgm:pt>
    <dgm:pt modelId="{A7177EEA-F847-944D-B3CE-AFFA84635863}" type="pres">
      <dgm:prSet presAssocID="{E39F7033-80A8-5C43-A8E8-116B693A4D73}" presName="connTx" presStyleLbl="sibTrans2D1" presStyleIdx="1" presStyleCnt="2"/>
      <dgm:spPr/>
      <dgm:t>
        <a:bodyPr/>
        <a:lstStyle/>
        <a:p>
          <a:endParaRPr lang="zh-CN" altLang="en-US"/>
        </a:p>
      </dgm:t>
    </dgm:pt>
    <dgm:pt modelId="{297325DB-280C-E545-AA20-D92D9010D17F}" type="pres">
      <dgm:prSet presAssocID="{6DF2A842-B544-EE45-8D89-651248C3BB4F}" presName="composite" presStyleCnt="0"/>
      <dgm:spPr/>
    </dgm:pt>
    <dgm:pt modelId="{610EC47B-318F-6243-9443-248A4FD064A3}" type="pres">
      <dgm:prSet presAssocID="{6DF2A842-B544-EE45-8D89-651248C3BB4F}" presName="parTx" presStyleLbl="node1" presStyleIdx="1" presStyleCnt="3">
        <dgm:presLayoutVars>
          <dgm:chMax val="0"/>
          <dgm:chPref val="0"/>
          <dgm:bulletEnabled val="1"/>
        </dgm:presLayoutVars>
      </dgm:prSet>
      <dgm:spPr/>
      <dgm:t>
        <a:bodyPr/>
        <a:lstStyle/>
        <a:p>
          <a:endParaRPr lang="zh-CN" altLang="en-US"/>
        </a:p>
      </dgm:t>
    </dgm:pt>
    <dgm:pt modelId="{45CA0C5A-9E2D-4B4A-820E-6095C6D4B82C}" type="pres">
      <dgm:prSet presAssocID="{6DF2A842-B544-EE45-8D89-651248C3BB4F}" presName="parSh" presStyleLbl="node1" presStyleIdx="2" presStyleCnt="3"/>
      <dgm:spPr/>
      <dgm:t>
        <a:bodyPr/>
        <a:lstStyle/>
        <a:p>
          <a:endParaRPr lang="zh-CN" altLang="en-US"/>
        </a:p>
      </dgm:t>
    </dgm:pt>
    <dgm:pt modelId="{383E4790-C36A-4742-AA9F-399BAA9E9607}" type="pres">
      <dgm:prSet presAssocID="{6DF2A842-B544-EE45-8D89-651248C3BB4F}" presName="desTx" presStyleLbl="fgAcc1" presStyleIdx="2" presStyleCnt="3">
        <dgm:presLayoutVars>
          <dgm:bulletEnabled val="1"/>
        </dgm:presLayoutVars>
      </dgm:prSet>
      <dgm:spPr/>
      <dgm:t>
        <a:bodyPr/>
        <a:lstStyle/>
        <a:p>
          <a:endParaRPr lang="zh-CN" altLang="en-US"/>
        </a:p>
      </dgm:t>
    </dgm:pt>
  </dgm:ptLst>
  <dgm:cxnLst>
    <dgm:cxn modelId="{8CD8E5C8-A558-4488-BD39-9E60939F3940}" type="presOf" srcId="{3631F651-C646-4C51-93E8-440E03EA90B3}" destId="{383E4790-C36A-4742-AA9F-399BAA9E9607}" srcOrd="0" destOrd="4" presId="urn:microsoft.com/office/officeart/2005/8/layout/process3"/>
    <dgm:cxn modelId="{F77F341B-9B66-4303-8CF4-D4BA97560E48}" type="presOf" srcId="{42128942-E2E0-0745-AE5A-A2892D0BED55}" destId="{D2E7BBC6-2466-4F41-A883-31CEFAE55575}" srcOrd="0" destOrd="0" presId="urn:microsoft.com/office/officeart/2005/8/layout/process3"/>
    <dgm:cxn modelId="{C96B3C45-CF6D-4888-88F2-5B9DAADE8DEF}" srcId="{8A7A550E-5E85-D24F-96E3-CADB3AA1A1C6}" destId="{6F54A906-DBBE-485D-9EFA-56E920AACEA9}" srcOrd="1" destOrd="0" parTransId="{6163171E-A8C6-4728-A9CF-15918091CCF1}" sibTransId="{C49E4886-5D58-40FD-94B4-FD93935C4629}"/>
    <dgm:cxn modelId="{30B183D6-B1FB-4D88-95A9-0AB490C52B62}" srcId="{84C164D9-C91B-004D-8E94-741A34EDE484}" destId="{30417999-D4F4-44F5-988A-49271E34D539}" srcOrd="5" destOrd="0" parTransId="{E03BB944-508C-4EDD-BF52-9D0AA4141B61}" sibTransId="{1ADA9EB6-BAAF-44A5-BB38-03AD2E264B4A}"/>
    <dgm:cxn modelId="{6EFD7ABA-9E18-4CA0-8570-C51648A82E44}" srcId="{8A7A550E-5E85-D24F-96E3-CADB3AA1A1C6}" destId="{29C89E39-067A-4557-A48E-C5BCF643BD37}" srcOrd="3" destOrd="0" parTransId="{16F9832F-1671-4BA5-A925-D8E40D3E6E6C}" sibTransId="{8AE87C7F-7E69-4924-9AE5-419633DC13B5}"/>
    <dgm:cxn modelId="{B0668712-B018-EA45-89CB-93245F23A0A0}" srcId="{6DF2A842-B544-EE45-8D89-651248C3BB4F}" destId="{508EC37B-6A88-1E47-9F54-B6BF3E6E40E5}" srcOrd="1" destOrd="0" parTransId="{34D50507-6096-F144-9E8C-808AACEC245A}" sibTransId="{07134D29-E0BE-634B-A0EB-82505BBB1482}"/>
    <dgm:cxn modelId="{F86B3C2F-0C6B-4013-8618-5BAD0881131D}" type="presOf" srcId="{23CDD1BE-7969-D742-AC5C-FCBEBB3B9B0E}" destId="{E633BA82-5389-DD45-82C9-7B4E9E3E8C8C}" srcOrd="0" destOrd="4" presId="urn:microsoft.com/office/officeart/2005/8/layout/process3"/>
    <dgm:cxn modelId="{23BC5787-F728-43F9-A06C-63480F308997}" type="presOf" srcId="{E39F7033-80A8-5C43-A8E8-116B693A4D73}" destId="{A7177EEA-F847-944D-B3CE-AFFA84635863}" srcOrd="1" destOrd="0" presId="urn:microsoft.com/office/officeart/2005/8/layout/process3"/>
    <dgm:cxn modelId="{0F777280-4F14-4FBC-82A1-9AE0BC90F977}" type="presOf" srcId="{508EC37B-6A88-1E47-9F54-B6BF3E6E40E5}" destId="{383E4790-C36A-4742-AA9F-399BAA9E9607}" srcOrd="0" destOrd="1" presId="urn:microsoft.com/office/officeart/2005/8/layout/process3"/>
    <dgm:cxn modelId="{DAE4114F-4D3F-4B56-8F15-F241F8334256}" type="presOf" srcId="{8A7A550E-5E85-D24F-96E3-CADB3AA1A1C6}" destId="{1E639032-4656-2044-A828-94ECD2EFA0C2}" srcOrd="0" destOrd="0" presId="urn:microsoft.com/office/officeart/2005/8/layout/process3"/>
    <dgm:cxn modelId="{F7492659-9467-E44B-97CA-D124D86BFB83}" srcId="{00EBF47C-F43E-3447-A0AC-2E8F638F4F19}" destId="{84C164D9-C91B-004D-8E94-741A34EDE484}" srcOrd="0" destOrd="0" parTransId="{C22A43FA-0A23-894D-9E3A-820529576513}" sibTransId="{19A50945-9945-3943-9905-B11F614B88E9}"/>
    <dgm:cxn modelId="{0C869F61-13B6-435C-8A68-E339D4C431BC}" type="presOf" srcId="{6DF2A842-B544-EE45-8D89-651248C3BB4F}" destId="{610EC47B-318F-6243-9443-248A4FD064A3}" srcOrd="0" destOrd="0" presId="urn:microsoft.com/office/officeart/2005/8/layout/process3"/>
    <dgm:cxn modelId="{8B15D723-B31F-2240-81C4-24AF6B0E7A7E}" srcId="{84C164D9-C91B-004D-8E94-741A34EDE484}" destId="{19F11273-AA1B-644C-97A2-12F5BDAB566F}" srcOrd="3" destOrd="0" parTransId="{EC211F87-77EA-0340-9216-1791F338D43A}" sibTransId="{E47FF883-7605-7045-967A-0B0C3FEE5DC7}"/>
    <dgm:cxn modelId="{4C82FF0A-8FED-4973-994D-94CBAF4D2D20}" type="presOf" srcId="{FDB84CC6-D603-4DC8-B450-81A2C473AD2F}" destId="{383E4790-C36A-4742-AA9F-399BAA9E9607}" srcOrd="0" destOrd="5" presId="urn:microsoft.com/office/officeart/2005/8/layout/process3"/>
    <dgm:cxn modelId="{417DE595-1675-7A45-AC26-058FC78A6913}" srcId="{6DF2A842-B544-EE45-8D89-651248C3BB4F}" destId="{B7727D3A-DA99-4142-854D-4729EB58FDE0}" srcOrd="2" destOrd="0" parTransId="{ECC9EFBD-3430-CA40-9059-98A20775B7E6}" sibTransId="{BC7070D1-5443-B447-AF73-07520B3ABA89}"/>
    <dgm:cxn modelId="{257BBEBF-5E59-4FD9-B6EE-68F3DB50166B}" type="presOf" srcId="{B7727D3A-DA99-4142-854D-4729EB58FDE0}" destId="{383E4790-C36A-4742-AA9F-399BAA9E9607}" srcOrd="0" destOrd="2" presId="urn:microsoft.com/office/officeart/2005/8/layout/process3"/>
    <dgm:cxn modelId="{4C74A983-6193-4FE4-B224-6743418239C3}" type="presOf" srcId="{1EB8742D-B81E-4534-9183-1D5C1DA4562F}" destId="{D2E7BBC6-2466-4F41-A883-31CEFAE55575}" srcOrd="0" destOrd="2" presId="urn:microsoft.com/office/officeart/2005/8/layout/process3"/>
    <dgm:cxn modelId="{9B82D6B1-E958-431E-89C9-A2CD76B1C4C0}" type="presOf" srcId="{E39F7033-80A8-5C43-A8E8-116B693A4D73}" destId="{7EC8C979-E452-1349-B8FA-03B68BBFAB60}" srcOrd="0" destOrd="0" presId="urn:microsoft.com/office/officeart/2005/8/layout/process3"/>
    <dgm:cxn modelId="{1EE609FD-864A-294B-958A-B3B3C65CF50D}" srcId="{00EBF47C-F43E-3447-A0AC-2E8F638F4F19}" destId="{8A7A550E-5E85-D24F-96E3-CADB3AA1A1C6}" srcOrd="1" destOrd="0" parTransId="{D5BA0CAF-3420-1642-A071-425BDE64218B}" sibTransId="{E39F7033-80A8-5C43-A8E8-116B693A4D73}"/>
    <dgm:cxn modelId="{5B2EEC4A-C1CE-8441-889C-01C6ED4AB9D7}" srcId="{6DF2A842-B544-EE45-8D89-651248C3BB4F}" destId="{D054D6C8-3C65-8349-AC32-760814AA551F}" srcOrd="3" destOrd="0" parTransId="{1DEE941F-17CD-7147-A001-0AE67A566D71}" sibTransId="{FBA0FC09-88F8-1E45-9F64-F0E012B8C72A}"/>
    <dgm:cxn modelId="{94374702-0D22-45DB-83A7-7A0008F933A7}" type="presOf" srcId="{30417999-D4F4-44F5-988A-49271E34D539}" destId="{E633BA82-5389-DD45-82C9-7B4E9E3E8C8C}" srcOrd="0" destOrd="5" presId="urn:microsoft.com/office/officeart/2005/8/layout/process3"/>
    <dgm:cxn modelId="{330CC41D-3BC4-4E28-B365-CF5CD7C30B5C}" type="presOf" srcId="{008409FC-B4E9-4138-A6ED-1181DD86A4BB}" destId="{E633BA82-5389-DD45-82C9-7B4E9E3E8C8C}" srcOrd="0" destOrd="6" presId="urn:microsoft.com/office/officeart/2005/8/layout/process3"/>
    <dgm:cxn modelId="{A9EE736E-AA92-43DF-9C3A-BD79E6B18E05}" type="presOf" srcId="{00EBF47C-F43E-3447-A0AC-2E8F638F4F19}" destId="{1711A804-8F98-0D41-A596-503FA5276CEC}" srcOrd="0" destOrd="0" presId="urn:microsoft.com/office/officeart/2005/8/layout/process3"/>
    <dgm:cxn modelId="{90B65C14-C407-4956-B24F-B4ED52351B66}" srcId="{6DF2A842-B544-EE45-8D89-651248C3BB4F}" destId="{D7A3C2CE-D8D0-4924-BB1A-E263D2EC53C6}" srcOrd="6" destOrd="0" parTransId="{08D75884-F5BE-4C5C-AEF6-74BD9F736570}" sibTransId="{B8408B35-6103-40F3-94D1-C6358B104B39}"/>
    <dgm:cxn modelId="{C5FB3B4C-EFD9-4C5D-A590-80D3EEBEFF4B}" type="presOf" srcId="{29C89E39-067A-4557-A48E-C5BCF643BD37}" destId="{D2E7BBC6-2466-4F41-A883-31CEFAE55575}" srcOrd="0" destOrd="3" presId="urn:microsoft.com/office/officeart/2005/8/layout/process3"/>
    <dgm:cxn modelId="{F5DAC83D-9128-4A15-A8FE-9BC07757C96B}" srcId="{6DF2A842-B544-EE45-8D89-651248C3BB4F}" destId="{3631F651-C646-4C51-93E8-440E03EA90B3}" srcOrd="4" destOrd="0" parTransId="{C846DFE7-9501-4191-86D7-8821113BB1A5}" sibTransId="{EC562C65-E3F0-4B3D-9409-16963859B390}"/>
    <dgm:cxn modelId="{DF5D4F63-980F-40CC-96BA-CF54D5CCB67E}" type="presOf" srcId="{19A50945-9945-3943-9905-B11F614B88E9}" destId="{9FEC8506-E29E-0A40-AD5C-3F5F2C95674A}" srcOrd="0" destOrd="0" presId="urn:microsoft.com/office/officeart/2005/8/layout/process3"/>
    <dgm:cxn modelId="{7355CA6A-F181-45B8-BE80-8F205816E36C}" srcId="{84C164D9-C91B-004D-8E94-741A34EDE484}" destId="{008409FC-B4E9-4138-A6ED-1181DD86A4BB}" srcOrd="6" destOrd="0" parTransId="{129000CA-102F-47A5-AA34-53DA457C7197}" sibTransId="{B4B4F9D0-A664-4D6C-9E4B-7601050E818C}"/>
    <dgm:cxn modelId="{989E0AB3-FE0B-4E6B-9194-897F612CC98F}" type="presOf" srcId="{AA8D8318-C06F-FC44-8816-6F15C46C0208}" destId="{383E4790-C36A-4742-AA9F-399BAA9E9607}" srcOrd="0" destOrd="0" presId="urn:microsoft.com/office/officeart/2005/8/layout/process3"/>
    <dgm:cxn modelId="{EDB550C2-6D5F-EC45-9776-EFC851CEACD1}" srcId="{00EBF47C-F43E-3447-A0AC-2E8F638F4F19}" destId="{6DF2A842-B544-EE45-8D89-651248C3BB4F}" srcOrd="2" destOrd="0" parTransId="{4C7851B6-0BBD-3945-9553-17B7C0FEC2CA}" sibTransId="{BFEC748D-A040-404C-B13F-9EC2CB775BB2}"/>
    <dgm:cxn modelId="{BD03221A-672D-4AD7-8F68-B1EC96CD5B14}" srcId="{8A7A550E-5E85-D24F-96E3-CADB3AA1A1C6}" destId="{1EB8742D-B81E-4534-9183-1D5C1DA4562F}" srcOrd="2" destOrd="0" parTransId="{9303D941-BCEE-4AA6-A0DF-11D662B8F368}" sibTransId="{413180F9-6C4A-4586-BFD8-F349A1C6085C}"/>
    <dgm:cxn modelId="{1858EE92-A641-4A53-B77C-400F192E5698}" type="presOf" srcId="{6F54A906-DBBE-485D-9EFA-56E920AACEA9}" destId="{D2E7BBC6-2466-4F41-A883-31CEFAE55575}" srcOrd="0" destOrd="1" presId="urn:microsoft.com/office/officeart/2005/8/layout/process3"/>
    <dgm:cxn modelId="{139BF096-4070-0D40-8904-44CE241397E3}" srcId="{6DF2A842-B544-EE45-8D89-651248C3BB4F}" destId="{AA8D8318-C06F-FC44-8816-6F15C46C0208}" srcOrd="0" destOrd="0" parTransId="{4CD4A9B9-5CF4-AC49-BFBC-06258B24D86D}" sibTransId="{2A82BC43-3B06-4346-88B0-08BFCA45B0C2}"/>
    <dgm:cxn modelId="{48EEB5D8-E53A-45D1-8E69-3CAD9BAE9A3E}" type="presOf" srcId="{BCB0FDF0-6E1F-4353-9EFC-7B9DFDD9462D}" destId="{E633BA82-5389-DD45-82C9-7B4E9E3E8C8C}" srcOrd="0" destOrd="7" presId="urn:microsoft.com/office/officeart/2005/8/layout/process3"/>
    <dgm:cxn modelId="{48E85E48-CEF9-8946-9823-0C900D46C900}" srcId="{84C164D9-C91B-004D-8E94-741A34EDE484}" destId="{3D77D316-CDCB-224C-9D15-80438CDB8006}" srcOrd="1" destOrd="0" parTransId="{0FA13F71-1947-BC4C-B66D-076283BC2383}" sibTransId="{9053BE52-DBAC-9C4D-AEC2-61C09647C492}"/>
    <dgm:cxn modelId="{3298187E-70A4-4DEF-BA22-1D4C81C0828F}" type="presOf" srcId="{3D77D316-CDCB-224C-9D15-80438CDB8006}" destId="{E633BA82-5389-DD45-82C9-7B4E9E3E8C8C}" srcOrd="0" destOrd="1" presId="urn:microsoft.com/office/officeart/2005/8/layout/process3"/>
    <dgm:cxn modelId="{F1C36018-57D6-4609-A51E-784AC2301C7C}" type="presOf" srcId="{27C4D383-9B92-6044-AB99-48CCEBB84AF2}" destId="{E633BA82-5389-DD45-82C9-7B4E9E3E8C8C}" srcOrd="0" destOrd="0" presId="urn:microsoft.com/office/officeart/2005/8/layout/process3"/>
    <dgm:cxn modelId="{EA1E3C82-BD78-437B-99D3-96B2A04D99BB}" type="presOf" srcId="{D7A3C2CE-D8D0-4924-BB1A-E263D2EC53C6}" destId="{383E4790-C36A-4742-AA9F-399BAA9E9607}" srcOrd="0" destOrd="6" presId="urn:microsoft.com/office/officeart/2005/8/layout/process3"/>
    <dgm:cxn modelId="{8DDCFB08-CC53-0B48-A1A2-8DB9BD554179}" srcId="{84C164D9-C91B-004D-8E94-741A34EDE484}" destId="{B50001EA-E3AC-3B4F-85B9-7173F4F8C127}" srcOrd="2" destOrd="0" parTransId="{F909C206-2591-0C4C-BAE6-77E1FED67BCC}" sibTransId="{2179F72E-049E-E340-A1F7-278E21C8C740}"/>
    <dgm:cxn modelId="{FB984827-AC86-46E6-B14B-EBD039DFA70A}" srcId="{84C164D9-C91B-004D-8E94-741A34EDE484}" destId="{BCB0FDF0-6E1F-4353-9EFC-7B9DFDD9462D}" srcOrd="7" destOrd="0" parTransId="{1D1096CF-41A8-4005-90B8-4E9E9E0D8138}" sibTransId="{A6CF7E8A-19ED-413E-83B2-D4EBE65B9C3C}"/>
    <dgm:cxn modelId="{EA42F9CD-3B0D-4662-9F9F-03ABC2ECC66B}" type="presOf" srcId="{84C164D9-C91B-004D-8E94-741A34EDE484}" destId="{071A1563-F6D6-DE4B-BE33-A2B47F0CA28D}" srcOrd="0" destOrd="0" presId="urn:microsoft.com/office/officeart/2005/8/layout/process3"/>
    <dgm:cxn modelId="{D77A62F9-402D-4CF8-A72E-E6D3ED8831EA}" type="presOf" srcId="{D054D6C8-3C65-8349-AC32-760814AA551F}" destId="{383E4790-C36A-4742-AA9F-399BAA9E9607}" srcOrd="0" destOrd="3" presId="urn:microsoft.com/office/officeart/2005/8/layout/process3"/>
    <dgm:cxn modelId="{AA6D03A8-9353-B949-8E80-C0FC7D186682}" srcId="{84C164D9-C91B-004D-8E94-741A34EDE484}" destId="{23CDD1BE-7969-D742-AC5C-FCBEBB3B9B0E}" srcOrd="4" destOrd="0" parTransId="{9E4DB5CD-E2ED-2647-B6B6-7BF21370FEAE}" sibTransId="{10A1BFFF-2E13-A64F-A53E-025DFAEDDDCA}"/>
    <dgm:cxn modelId="{D2F30581-FF5D-6B46-A45A-6EF888E041C7}" srcId="{84C164D9-C91B-004D-8E94-741A34EDE484}" destId="{27C4D383-9B92-6044-AB99-48CCEBB84AF2}" srcOrd="0" destOrd="0" parTransId="{02AF3B23-6F65-B442-A3B3-10025F3710CD}" sibTransId="{CF2AB9D0-BB92-5C49-A089-E94D0F3EC830}"/>
    <dgm:cxn modelId="{56E83F69-17EC-48DC-A4F8-A4CF332FD769}" srcId="{6DF2A842-B544-EE45-8D89-651248C3BB4F}" destId="{FDB84CC6-D603-4DC8-B450-81A2C473AD2F}" srcOrd="5" destOrd="0" parTransId="{BE3A6D1E-3F60-448C-A626-418D4DC012A9}" sibTransId="{B216D1E2-8AA0-49F1-847B-00B79C4F9CEE}"/>
    <dgm:cxn modelId="{9B00FAC1-3AC1-41DB-8BF9-41D65097B644}" type="presOf" srcId="{19F11273-AA1B-644C-97A2-12F5BDAB566F}" destId="{E633BA82-5389-DD45-82C9-7B4E9E3E8C8C}" srcOrd="0" destOrd="3" presId="urn:microsoft.com/office/officeart/2005/8/layout/process3"/>
    <dgm:cxn modelId="{506B322C-B5C1-41C7-8AFB-58B1848828B3}" type="presOf" srcId="{8A7A550E-5E85-D24F-96E3-CADB3AA1A1C6}" destId="{F4DFE79C-C049-8644-8A2B-52742D3870D6}" srcOrd="1" destOrd="0" presId="urn:microsoft.com/office/officeart/2005/8/layout/process3"/>
    <dgm:cxn modelId="{E2F1BB7F-EAF2-4A42-84FC-BE57CF0E8965}" type="presOf" srcId="{84C164D9-C91B-004D-8E94-741A34EDE484}" destId="{08A9D615-3BFE-A944-80E8-7D911D050512}" srcOrd="1" destOrd="0" presId="urn:microsoft.com/office/officeart/2005/8/layout/process3"/>
    <dgm:cxn modelId="{040B4137-2C63-40FB-8ABD-49D869EBD1D0}" type="presOf" srcId="{19A50945-9945-3943-9905-B11F614B88E9}" destId="{2999209B-923D-D34F-8475-DD5718B57AE1}" srcOrd="1" destOrd="0" presId="urn:microsoft.com/office/officeart/2005/8/layout/process3"/>
    <dgm:cxn modelId="{2359379F-DC22-495F-9959-70206431E177}" type="presOf" srcId="{B50001EA-E3AC-3B4F-85B9-7173F4F8C127}" destId="{E633BA82-5389-DD45-82C9-7B4E9E3E8C8C}" srcOrd="0" destOrd="2" presId="urn:microsoft.com/office/officeart/2005/8/layout/process3"/>
    <dgm:cxn modelId="{24A9659E-8F84-464B-B812-CF191B7B919B}" type="presOf" srcId="{6DF2A842-B544-EE45-8D89-651248C3BB4F}" destId="{45CA0C5A-9E2D-4B4A-820E-6095C6D4B82C}" srcOrd="1" destOrd="0" presId="urn:microsoft.com/office/officeart/2005/8/layout/process3"/>
    <dgm:cxn modelId="{015EB499-2C5D-3F49-8111-628B607DFAE1}" srcId="{8A7A550E-5E85-D24F-96E3-CADB3AA1A1C6}" destId="{42128942-E2E0-0745-AE5A-A2892D0BED55}" srcOrd="0" destOrd="0" parTransId="{12D8F506-A952-2148-B6B8-C25C005EE5D7}" sibTransId="{A9140CA4-4E47-684B-A2B8-FA241A6E05F3}"/>
    <dgm:cxn modelId="{16AF5A58-03DC-435D-BBB9-DA1FDD56E10F}" type="presParOf" srcId="{1711A804-8F98-0D41-A596-503FA5276CEC}" destId="{01E8E47F-4341-6B43-ACF6-C784647C69A3}" srcOrd="0" destOrd="0" presId="urn:microsoft.com/office/officeart/2005/8/layout/process3"/>
    <dgm:cxn modelId="{AF827F14-5F6E-4C02-BDBA-3C2F7F34373A}" type="presParOf" srcId="{01E8E47F-4341-6B43-ACF6-C784647C69A3}" destId="{071A1563-F6D6-DE4B-BE33-A2B47F0CA28D}" srcOrd="0" destOrd="0" presId="urn:microsoft.com/office/officeart/2005/8/layout/process3"/>
    <dgm:cxn modelId="{FCFD2E23-44A3-41E0-9629-0E2F5B54CA01}" type="presParOf" srcId="{01E8E47F-4341-6B43-ACF6-C784647C69A3}" destId="{08A9D615-3BFE-A944-80E8-7D911D050512}" srcOrd="1" destOrd="0" presId="urn:microsoft.com/office/officeart/2005/8/layout/process3"/>
    <dgm:cxn modelId="{621BE02A-3DBA-4155-8178-EE44C6F24B5D}" type="presParOf" srcId="{01E8E47F-4341-6B43-ACF6-C784647C69A3}" destId="{E633BA82-5389-DD45-82C9-7B4E9E3E8C8C}" srcOrd="2" destOrd="0" presId="urn:microsoft.com/office/officeart/2005/8/layout/process3"/>
    <dgm:cxn modelId="{1EACDD2D-6765-4C2B-A752-92902CE0879E}" type="presParOf" srcId="{1711A804-8F98-0D41-A596-503FA5276CEC}" destId="{9FEC8506-E29E-0A40-AD5C-3F5F2C95674A}" srcOrd="1" destOrd="0" presId="urn:microsoft.com/office/officeart/2005/8/layout/process3"/>
    <dgm:cxn modelId="{DF4CB5F1-5A1D-4507-A0CE-739AB48378E0}" type="presParOf" srcId="{9FEC8506-E29E-0A40-AD5C-3F5F2C95674A}" destId="{2999209B-923D-D34F-8475-DD5718B57AE1}" srcOrd="0" destOrd="0" presId="urn:microsoft.com/office/officeart/2005/8/layout/process3"/>
    <dgm:cxn modelId="{4315D608-0131-4564-A118-F6D4341C1EBA}" type="presParOf" srcId="{1711A804-8F98-0D41-A596-503FA5276CEC}" destId="{8C6BE617-8D79-3C46-B21B-11694592C4EF}" srcOrd="2" destOrd="0" presId="urn:microsoft.com/office/officeart/2005/8/layout/process3"/>
    <dgm:cxn modelId="{8A6B9F16-701B-4F14-9B54-45F9098CB6F1}" type="presParOf" srcId="{8C6BE617-8D79-3C46-B21B-11694592C4EF}" destId="{1E639032-4656-2044-A828-94ECD2EFA0C2}" srcOrd="0" destOrd="0" presId="urn:microsoft.com/office/officeart/2005/8/layout/process3"/>
    <dgm:cxn modelId="{ADC8A1E8-14EE-4597-B9B2-271739CB13CE}" type="presParOf" srcId="{8C6BE617-8D79-3C46-B21B-11694592C4EF}" destId="{F4DFE79C-C049-8644-8A2B-52742D3870D6}" srcOrd="1" destOrd="0" presId="urn:microsoft.com/office/officeart/2005/8/layout/process3"/>
    <dgm:cxn modelId="{3EEBCC90-0E27-41BB-A8C6-CB7A4FDA26DB}" type="presParOf" srcId="{8C6BE617-8D79-3C46-B21B-11694592C4EF}" destId="{D2E7BBC6-2466-4F41-A883-31CEFAE55575}" srcOrd="2" destOrd="0" presId="urn:microsoft.com/office/officeart/2005/8/layout/process3"/>
    <dgm:cxn modelId="{38261FF8-B7D7-46DB-870A-C793475A77B5}" type="presParOf" srcId="{1711A804-8F98-0D41-A596-503FA5276CEC}" destId="{7EC8C979-E452-1349-B8FA-03B68BBFAB60}" srcOrd="3" destOrd="0" presId="urn:microsoft.com/office/officeart/2005/8/layout/process3"/>
    <dgm:cxn modelId="{2A9B9569-7108-41EA-86A1-B9C49B9AAEF7}" type="presParOf" srcId="{7EC8C979-E452-1349-B8FA-03B68BBFAB60}" destId="{A7177EEA-F847-944D-B3CE-AFFA84635863}" srcOrd="0" destOrd="0" presId="urn:microsoft.com/office/officeart/2005/8/layout/process3"/>
    <dgm:cxn modelId="{9635F09C-A603-404A-99B4-2864B5F671E3}" type="presParOf" srcId="{1711A804-8F98-0D41-A596-503FA5276CEC}" destId="{297325DB-280C-E545-AA20-D92D9010D17F}" srcOrd="4" destOrd="0" presId="urn:microsoft.com/office/officeart/2005/8/layout/process3"/>
    <dgm:cxn modelId="{16DD1EFC-8625-4AF9-B908-E632A8BFCE4F}" type="presParOf" srcId="{297325DB-280C-E545-AA20-D92D9010D17F}" destId="{610EC47B-318F-6243-9443-248A4FD064A3}" srcOrd="0" destOrd="0" presId="urn:microsoft.com/office/officeart/2005/8/layout/process3"/>
    <dgm:cxn modelId="{6F8C50BD-19FC-4646-ABFD-BDBF30CF72FC}" type="presParOf" srcId="{297325DB-280C-E545-AA20-D92D9010D17F}" destId="{45CA0C5A-9E2D-4B4A-820E-6095C6D4B82C}" srcOrd="1" destOrd="0" presId="urn:microsoft.com/office/officeart/2005/8/layout/process3"/>
    <dgm:cxn modelId="{A3E03DC7-EADA-40D4-854E-80DC7D5830C7}" type="presParOf" srcId="{297325DB-280C-E545-AA20-D92D9010D17F}" destId="{383E4790-C36A-4742-AA9F-399BAA9E960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8DDC46-7CEC-492C-8BFB-4535607AD087}" type="doc">
      <dgm:prSet loTypeId="urn:microsoft.com/office/officeart/2005/8/layout/hProcess6" loCatId="process" qsTypeId="urn:microsoft.com/office/officeart/2005/8/quickstyle/simple1" qsCatId="simple" csTypeId="urn:microsoft.com/office/officeart/2005/8/colors/accent0_3" csCatId="mainScheme" phldr="1"/>
      <dgm:spPr/>
      <dgm:t>
        <a:bodyPr/>
        <a:lstStyle/>
        <a:p>
          <a:endParaRPr lang="zh-CN" altLang="en-US"/>
        </a:p>
      </dgm:t>
    </dgm:pt>
    <dgm:pt modelId="{37A02216-7108-41AE-B0DB-6EC4E3A5FB8F}">
      <dgm:prSet phldrT="[文本]"/>
      <dgm:spPr/>
      <dgm:t>
        <a:bodyPr/>
        <a:lstStyle/>
        <a:p>
          <a:r>
            <a:rPr lang="en-US" altLang="zh-CN" dirty="0"/>
            <a:t>3</a:t>
          </a:r>
          <a:endParaRPr lang="zh-CN" altLang="en-US" dirty="0"/>
        </a:p>
      </dgm:t>
    </dgm:pt>
    <dgm:pt modelId="{BA9BEACA-41C3-4FAB-965A-D433DF843B10}" type="parTrans" cxnId="{59F4AC4F-3534-4AF7-83BA-9EC9AB7CD93B}">
      <dgm:prSet/>
      <dgm:spPr/>
      <dgm:t>
        <a:bodyPr/>
        <a:lstStyle/>
        <a:p>
          <a:endParaRPr lang="zh-CN" altLang="en-US"/>
        </a:p>
      </dgm:t>
    </dgm:pt>
    <dgm:pt modelId="{01EA42CE-7E5D-48F1-8274-B1C05582321A}" type="sibTrans" cxnId="{59F4AC4F-3534-4AF7-83BA-9EC9AB7CD93B}">
      <dgm:prSet/>
      <dgm:spPr/>
      <dgm:t>
        <a:bodyPr/>
        <a:lstStyle/>
        <a:p>
          <a:endParaRPr lang="zh-CN" altLang="en-US"/>
        </a:p>
      </dgm:t>
    </dgm:pt>
    <dgm:pt modelId="{D9B9537D-B052-49DB-9475-B72B34AD04E4}">
      <dgm:prSet phldrT="[文本]"/>
      <dgm:spPr/>
      <dgm:t>
        <a:bodyPr/>
        <a:lstStyle/>
        <a:p>
          <a:r>
            <a:rPr lang="en-US" altLang="zh-CN" dirty="0"/>
            <a:t>3</a:t>
          </a:r>
          <a:r>
            <a:rPr lang="zh-CN" altLang="en-US" dirty="0"/>
            <a:t>分钟申请</a:t>
          </a:r>
        </a:p>
      </dgm:t>
    </dgm:pt>
    <dgm:pt modelId="{A93E5667-98EA-4D4F-8C46-78EAF6AF718E}" type="parTrans" cxnId="{D29C3ABE-6414-4B54-92DE-0A884AEF3245}">
      <dgm:prSet/>
      <dgm:spPr/>
      <dgm:t>
        <a:bodyPr/>
        <a:lstStyle/>
        <a:p>
          <a:endParaRPr lang="zh-CN" altLang="en-US"/>
        </a:p>
      </dgm:t>
    </dgm:pt>
    <dgm:pt modelId="{78B30EB8-90F7-4D77-B796-7FF96FB2AE2C}" type="sibTrans" cxnId="{D29C3ABE-6414-4B54-92DE-0A884AEF3245}">
      <dgm:prSet/>
      <dgm:spPr/>
      <dgm:t>
        <a:bodyPr/>
        <a:lstStyle/>
        <a:p>
          <a:endParaRPr lang="zh-CN" altLang="en-US"/>
        </a:p>
      </dgm:t>
    </dgm:pt>
    <dgm:pt modelId="{539C28C5-33F5-4925-AD6A-6FDE338205C0}">
      <dgm:prSet phldrT="[文本]"/>
      <dgm:spPr/>
      <dgm:t>
        <a:bodyPr/>
        <a:lstStyle/>
        <a:p>
          <a:r>
            <a:rPr lang="en-US" altLang="zh-CN" dirty="0"/>
            <a:t>1</a:t>
          </a:r>
          <a:endParaRPr lang="zh-CN" altLang="en-US" dirty="0"/>
        </a:p>
      </dgm:t>
    </dgm:pt>
    <dgm:pt modelId="{EB317966-163B-467D-AC15-C8C9CBAA687C}" type="parTrans" cxnId="{616ACDC7-0E7C-4487-A113-270EDC482E73}">
      <dgm:prSet/>
      <dgm:spPr/>
      <dgm:t>
        <a:bodyPr/>
        <a:lstStyle/>
        <a:p>
          <a:endParaRPr lang="zh-CN" altLang="en-US"/>
        </a:p>
      </dgm:t>
    </dgm:pt>
    <dgm:pt modelId="{B5AEA112-2E45-49FE-A672-55222F03A223}" type="sibTrans" cxnId="{616ACDC7-0E7C-4487-A113-270EDC482E73}">
      <dgm:prSet/>
      <dgm:spPr/>
      <dgm:t>
        <a:bodyPr/>
        <a:lstStyle/>
        <a:p>
          <a:endParaRPr lang="zh-CN" altLang="en-US"/>
        </a:p>
      </dgm:t>
    </dgm:pt>
    <dgm:pt modelId="{26414A6A-53E2-4DDE-B853-0DE232169A78}">
      <dgm:prSet phldrT="[文本]"/>
      <dgm:spPr/>
      <dgm:t>
        <a:bodyPr/>
        <a:lstStyle/>
        <a:p>
          <a:r>
            <a:rPr lang="en-US" altLang="zh-CN" dirty="0"/>
            <a:t>1</a:t>
          </a:r>
          <a:r>
            <a:rPr lang="zh-CN" altLang="en-US" dirty="0"/>
            <a:t>秒钟获贷</a:t>
          </a:r>
        </a:p>
      </dgm:t>
    </dgm:pt>
    <dgm:pt modelId="{ED729BB3-3D11-4087-A7BA-A15665A64EF6}" type="parTrans" cxnId="{C35B2EE5-7ECB-47FB-99BC-E63573527099}">
      <dgm:prSet/>
      <dgm:spPr/>
      <dgm:t>
        <a:bodyPr/>
        <a:lstStyle/>
        <a:p>
          <a:endParaRPr lang="zh-CN" altLang="en-US"/>
        </a:p>
      </dgm:t>
    </dgm:pt>
    <dgm:pt modelId="{B64E1211-E899-4A54-A3DA-7D4F64C193A7}" type="sibTrans" cxnId="{C35B2EE5-7ECB-47FB-99BC-E63573527099}">
      <dgm:prSet/>
      <dgm:spPr/>
      <dgm:t>
        <a:bodyPr/>
        <a:lstStyle/>
        <a:p>
          <a:endParaRPr lang="zh-CN" altLang="en-US"/>
        </a:p>
      </dgm:t>
    </dgm:pt>
    <dgm:pt modelId="{E0EA38E4-A5B0-4E2E-AE66-82C38B48B9D9}">
      <dgm:prSet phldrT="[文本]"/>
      <dgm:spPr/>
      <dgm:t>
        <a:bodyPr/>
        <a:lstStyle/>
        <a:p>
          <a:r>
            <a:rPr lang="en-US" altLang="zh-CN" dirty="0"/>
            <a:t>0</a:t>
          </a:r>
          <a:endParaRPr lang="zh-CN" altLang="en-US" dirty="0"/>
        </a:p>
      </dgm:t>
    </dgm:pt>
    <dgm:pt modelId="{2FED7461-51E1-4151-881E-F04E842AC330}" type="parTrans" cxnId="{31EBC5CE-2397-4D3B-A2D5-9E4F456A72B8}">
      <dgm:prSet/>
      <dgm:spPr/>
      <dgm:t>
        <a:bodyPr/>
        <a:lstStyle/>
        <a:p>
          <a:endParaRPr lang="zh-CN" altLang="en-US"/>
        </a:p>
      </dgm:t>
    </dgm:pt>
    <dgm:pt modelId="{185EBF1A-7651-4544-A484-F9931CBB40BF}" type="sibTrans" cxnId="{31EBC5CE-2397-4D3B-A2D5-9E4F456A72B8}">
      <dgm:prSet/>
      <dgm:spPr/>
      <dgm:t>
        <a:bodyPr/>
        <a:lstStyle/>
        <a:p>
          <a:endParaRPr lang="zh-CN" altLang="en-US"/>
        </a:p>
      </dgm:t>
    </dgm:pt>
    <dgm:pt modelId="{7193F3C0-42FA-416E-BFA9-6A004494F905}">
      <dgm:prSet phldrT="[文本]"/>
      <dgm:spPr/>
      <dgm:t>
        <a:bodyPr/>
        <a:lstStyle/>
        <a:p>
          <a:r>
            <a:rPr lang="en-US" altLang="zh-CN" dirty="0"/>
            <a:t>0</a:t>
          </a:r>
          <a:r>
            <a:rPr lang="zh-CN" altLang="en-US" dirty="0"/>
            <a:t>人工审批</a:t>
          </a:r>
        </a:p>
      </dgm:t>
    </dgm:pt>
    <dgm:pt modelId="{6EA45DAD-7D67-4FBB-B09E-F3B9CACEDC48}" type="parTrans" cxnId="{78078C64-19CA-4B48-974A-26DBEE30CCB7}">
      <dgm:prSet/>
      <dgm:spPr/>
      <dgm:t>
        <a:bodyPr/>
        <a:lstStyle/>
        <a:p>
          <a:endParaRPr lang="zh-CN" altLang="en-US"/>
        </a:p>
      </dgm:t>
    </dgm:pt>
    <dgm:pt modelId="{D5BCD395-1905-4533-BBC2-2ED8B887E6D4}" type="sibTrans" cxnId="{78078C64-19CA-4B48-974A-26DBEE30CCB7}">
      <dgm:prSet/>
      <dgm:spPr/>
      <dgm:t>
        <a:bodyPr/>
        <a:lstStyle/>
        <a:p>
          <a:endParaRPr lang="zh-CN" altLang="en-US"/>
        </a:p>
      </dgm:t>
    </dgm:pt>
    <dgm:pt modelId="{D87C0162-11C5-46A9-BE1F-37F50BA48E64}" type="pres">
      <dgm:prSet presAssocID="{DF8DDC46-7CEC-492C-8BFB-4535607AD087}" presName="theList" presStyleCnt="0">
        <dgm:presLayoutVars>
          <dgm:dir/>
          <dgm:animLvl val="lvl"/>
          <dgm:resizeHandles val="exact"/>
        </dgm:presLayoutVars>
      </dgm:prSet>
      <dgm:spPr/>
      <dgm:t>
        <a:bodyPr/>
        <a:lstStyle/>
        <a:p>
          <a:endParaRPr lang="zh-CN" altLang="en-US"/>
        </a:p>
      </dgm:t>
    </dgm:pt>
    <dgm:pt modelId="{929B179C-434C-4F5F-B0E0-FDFB0FF4CDEC}" type="pres">
      <dgm:prSet presAssocID="{37A02216-7108-41AE-B0DB-6EC4E3A5FB8F}" presName="compNode" presStyleCnt="0"/>
      <dgm:spPr/>
    </dgm:pt>
    <dgm:pt modelId="{A889D7D5-B976-4AAE-8243-DCB810FB3ABE}" type="pres">
      <dgm:prSet presAssocID="{37A02216-7108-41AE-B0DB-6EC4E3A5FB8F}" presName="noGeometry" presStyleCnt="0"/>
      <dgm:spPr/>
    </dgm:pt>
    <dgm:pt modelId="{817E4233-22DC-4D56-85D1-D42C2AF2743F}" type="pres">
      <dgm:prSet presAssocID="{37A02216-7108-41AE-B0DB-6EC4E3A5FB8F}" presName="childTextVisible" presStyleLbl="bgAccFollowNode1" presStyleIdx="0" presStyleCnt="3">
        <dgm:presLayoutVars>
          <dgm:bulletEnabled val="1"/>
        </dgm:presLayoutVars>
      </dgm:prSet>
      <dgm:spPr/>
      <dgm:t>
        <a:bodyPr/>
        <a:lstStyle/>
        <a:p>
          <a:endParaRPr lang="zh-CN" altLang="en-US"/>
        </a:p>
      </dgm:t>
    </dgm:pt>
    <dgm:pt modelId="{FF7D7B40-2931-466C-BFC4-CB7D5FD84F21}" type="pres">
      <dgm:prSet presAssocID="{37A02216-7108-41AE-B0DB-6EC4E3A5FB8F}" presName="childTextHidden" presStyleLbl="bgAccFollowNode1" presStyleIdx="0" presStyleCnt="3"/>
      <dgm:spPr/>
      <dgm:t>
        <a:bodyPr/>
        <a:lstStyle/>
        <a:p>
          <a:endParaRPr lang="zh-CN" altLang="en-US"/>
        </a:p>
      </dgm:t>
    </dgm:pt>
    <dgm:pt modelId="{E6944CE5-5592-48A4-946E-AF9F77EDB64B}" type="pres">
      <dgm:prSet presAssocID="{37A02216-7108-41AE-B0DB-6EC4E3A5FB8F}" presName="parentText" presStyleLbl="node1" presStyleIdx="0" presStyleCnt="3">
        <dgm:presLayoutVars>
          <dgm:chMax val="1"/>
          <dgm:bulletEnabled val="1"/>
        </dgm:presLayoutVars>
      </dgm:prSet>
      <dgm:spPr/>
      <dgm:t>
        <a:bodyPr/>
        <a:lstStyle/>
        <a:p>
          <a:endParaRPr lang="zh-CN" altLang="en-US"/>
        </a:p>
      </dgm:t>
    </dgm:pt>
    <dgm:pt modelId="{E4AB9F00-6675-4B41-995D-1B6E8CD4E59A}" type="pres">
      <dgm:prSet presAssocID="{37A02216-7108-41AE-B0DB-6EC4E3A5FB8F}" presName="aSpace" presStyleCnt="0"/>
      <dgm:spPr/>
    </dgm:pt>
    <dgm:pt modelId="{7D28A2A0-EF66-46D6-A6AC-BD2D579431D7}" type="pres">
      <dgm:prSet presAssocID="{539C28C5-33F5-4925-AD6A-6FDE338205C0}" presName="compNode" presStyleCnt="0"/>
      <dgm:spPr/>
    </dgm:pt>
    <dgm:pt modelId="{48E9D547-0C35-4B9C-98C6-2E109EA8B869}" type="pres">
      <dgm:prSet presAssocID="{539C28C5-33F5-4925-AD6A-6FDE338205C0}" presName="noGeometry" presStyleCnt="0"/>
      <dgm:spPr/>
    </dgm:pt>
    <dgm:pt modelId="{5EAC859F-CE46-4A55-A999-9513CFE6EC0A}" type="pres">
      <dgm:prSet presAssocID="{539C28C5-33F5-4925-AD6A-6FDE338205C0}" presName="childTextVisible" presStyleLbl="bgAccFollowNode1" presStyleIdx="1" presStyleCnt="3">
        <dgm:presLayoutVars>
          <dgm:bulletEnabled val="1"/>
        </dgm:presLayoutVars>
      </dgm:prSet>
      <dgm:spPr/>
      <dgm:t>
        <a:bodyPr/>
        <a:lstStyle/>
        <a:p>
          <a:endParaRPr lang="zh-CN" altLang="en-US"/>
        </a:p>
      </dgm:t>
    </dgm:pt>
    <dgm:pt modelId="{94C445BF-25A4-420C-A49C-7F49FEB09B8C}" type="pres">
      <dgm:prSet presAssocID="{539C28C5-33F5-4925-AD6A-6FDE338205C0}" presName="childTextHidden" presStyleLbl="bgAccFollowNode1" presStyleIdx="1" presStyleCnt="3"/>
      <dgm:spPr/>
      <dgm:t>
        <a:bodyPr/>
        <a:lstStyle/>
        <a:p>
          <a:endParaRPr lang="zh-CN" altLang="en-US"/>
        </a:p>
      </dgm:t>
    </dgm:pt>
    <dgm:pt modelId="{6444938E-0045-4F6D-9D5A-25CA991ECF4F}" type="pres">
      <dgm:prSet presAssocID="{539C28C5-33F5-4925-AD6A-6FDE338205C0}" presName="parentText" presStyleLbl="node1" presStyleIdx="1" presStyleCnt="3">
        <dgm:presLayoutVars>
          <dgm:chMax val="1"/>
          <dgm:bulletEnabled val="1"/>
        </dgm:presLayoutVars>
      </dgm:prSet>
      <dgm:spPr/>
      <dgm:t>
        <a:bodyPr/>
        <a:lstStyle/>
        <a:p>
          <a:endParaRPr lang="zh-CN" altLang="en-US"/>
        </a:p>
      </dgm:t>
    </dgm:pt>
    <dgm:pt modelId="{482D9DB6-A476-4001-9D81-794F17C75199}" type="pres">
      <dgm:prSet presAssocID="{539C28C5-33F5-4925-AD6A-6FDE338205C0}" presName="aSpace" presStyleCnt="0"/>
      <dgm:spPr/>
    </dgm:pt>
    <dgm:pt modelId="{CAF9378E-0028-479B-A96B-DAABFCB8C061}" type="pres">
      <dgm:prSet presAssocID="{E0EA38E4-A5B0-4E2E-AE66-82C38B48B9D9}" presName="compNode" presStyleCnt="0"/>
      <dgm:spPr/>
    </dgm:pt>
    <dgm:pt modelId="{8AF62A9D-2A1A-4FA0-B38F-836BDE118610}" type="pres">
      <dgm:prSet presAssocID="{E0EA38E4-A5B0-4E2E-AE66-82C38B48B9D9}" presName="noGeometry" presStyleCnt="0"/>
      <dgm:spPr/>
    </dgm:pt>
    <dgm:pt modelId="{2879DE67-C5EC-4C02-90D0-B932F6C11789}" type="pres">
      <dgm:prSet presAssocID="{E0EA38E4-A5B0-4E2E-AE66-82C38B48B9D9}" presName="childTextVisible" presStyleLbl="bgAccFollowNode1" presStyleIdx="2" presStyleCnt="3">
        <dgm:presLayoutVars>
          <dgm:bulletEnabled val="1"/>
        </dgm:presLayoutVars>
      </dgm:prSet>
      <dgm:spPr/>
      <dgm:t>
        <a:bodyPr/>
        <a:lstStyle/>
        <a:p>
          <a:endParaRPr lang="zh-CN" altLang="en-US"/>
        </a:p>
      </dgm:t>
    </dgm:pt>
    <dgm:pt modelId="{E1781CB1-E871-4D85-81AB-EEA5992194EC}" type="pres">
      <dgm:prSet presAssocID="{E0EA38E4-A5B0-4E2E-AE66-82C38B48B9D9}" presName="childTextHidden" presStyleLbl="bgAccFollowNode1" presStyleIdx="2" presStyleCnt="3"/>
      <dgm:spPr/>
      <dgm:t>
        <a:bodyPr/>
        <a:lstStyle/>
        <a:p>
          <a:endParaRPr lang="zh-CN" altLang="en-US"/>
        </a:p>
      </dgm:t>
    </dgm:pt>
    <dgm:pt modelId="{D7FD4F15-CD7A-4AAD-9881-DA86AACA9197}" type="pres">
      <dgm:prSet presAssocID="{E0EA38E4-A5B0-4E2E-AE66-82C38B48B9D9}" presName="parentText" presStyleLbl="node1" presStyleIdx="2" presStyleCnt="3">
        <dgm:presLayoutVars>
          <dgm:chMax val="1"/>
          <dgm:bulletEnabled val="1"/>
        </dgm:presLayoutVars>
      </dgm:prSet>
      <dgm:spPr/>
      <dgm:t>
        <a:bodyPr/>
        <a:lstStyle/>
        <a:p>
          <a:endParaRPr lang="zh-CN" altLang="en-US"/>
        </a:p>
      </dgm:t>
    </dgm:pt>
  </dgm:ptLst>
  <dgm:cxnLst>
    <dgm:cxn modelId="{BCDA91C1-D550-4607-8C56-CD7328C153F9}" type="presOf" srcId="{26414A6A-53E2-4DDE-B853-0DE232169A78}" destId="{94C445BF-25A4-420C-A49C-7F49FEB09B8C}" srcOrd="1" destOrd="0" presId="urn:microsoft.com/office/officeart/2005/8/layout/hProcess6"/>
    <dgm:cxn modelId="{E0DFAD83-4AAA-4875-AB8B-A2B1EDD03A43}" type="presOf" srcId="{7193F3C0-42FA-416E-BFA9-6A004494F905}" destId="{2879DE67-C5EC-4C02-90D0-B932F6C11789}" srcOrd="0" destOrd="0" presId="urn:microsoft.com/office/officeart/2005/8/layout/hProcess6"/>
    <dgm:cxn modelId="{78078C64-19CA-4B48-974A-26DBEE30CCB7}" srcId="{E0EA38E4-A5B0-4E2E-AE66-82C38B48B9D9}" destId="{7193F3C0-42FA-416E-BFA9-6A004494F905}" srcOrd="0" destOrd="0" parTransId="{6EA45DAD-7D67-4FBB-B09E-F3B9CACEDC48}" sibTransId="{D5BCD395-1905-4533-BBC2-2ED8B887E6D4}"/>
    <dgm:cxn modelId="{0C782177-0CF8-4F6F-960B-11A4E4FEEFBF}" type="presOf" srcId="{37A02216-7108-41AE-B0DB-6EC4E3A5FB8F}" destId="{E6944CE5-5592-48A4-946E-AF9F77EDB64B}" srcOrd="0" destOrd="0" presId="urn:microsoft.com/office/officeart/2005/8/layout/hProcess6"/>
    <dgm:cxn modelId="{D29C3ABE-6414-4B54-92DE-0A884AEF3245}" srcId="{37A02216-7108-41AE-B0DB-6EC4E3A5FB8F}" destId="{D9B9537D-B052-49DB-9475-B72B34AD04E4}" srcOrd="0" destOrd="0" parTransId="{A93E5667-98EA-4D4F-8C46-78EAF6AF718E}" sibTransId="{78B30EB8-90F7-4D77-B796-7FF96FB2AE2C}"/>
    <dgm:cxn modelId="{4166A0E9-1852-4B8E-B364-E73C4DCB2728}" type="presOf" srcId="{539C28C5-33F5-4925-AD6A-6FDE338205C0}" destId="{6444938E-0045-4F6D-9D5A-25CA991ECF4F}" srcOrd="0" destOrd="0" presId="urn:microsoft.com/office/officeart/2005/8/layout/hProcess6"/>
    <dgm:cxn modelId="{C35B2EE5-7ECB-47FB-99BC-E63573527099}" srcId="{539C28C5-33F5-4925-AD6A-6FDE338205C0}" destId="{26414A6A-53E2-4DDE-B853-0DE232169A78}" srcOrd="0" destOrd="0" parTransId="{ED729BB3-3D11-4087-A7BA-A15665A64EF6}" sibTransId="{B64E1211-E899-4A54-A3DA-7D4F64C193A7}"/>
    <dgm:cxn modelId="{31EBC5CE-2397-4D3B-A2D5-9E4F456A72B8}" srcId="{DF8DDC46-7CEC-492C-8BFB-4535607AD087}" destId="{E0EA38E4-A5B0-4E2E-AE66-82C38B48B9D9}" srcOrd="2" destOrd="0" parTransId="{2FED7461-51E1-4151-881E-F04E842AC330}" sibTransId="{185EBF1A-7651-4544-A484-F9931CBB40BF}"/>
    <dgm:cxn modelId="{3D953942-0FE1-4B09-828D-86C6BD8109DF}" type="presOf" srcId="{26414A6A-53E2-4DDE-B853-0DE232169A78}" destId="{5EAC859F-CE46-4A55-A999-9513CFE6EC0A}" srcOrd="0" destOrd="0" presId="urn:microsoft.com/office/officeart/2005/8/layout/hProcess6"/>
    <dgm:cxn modelId="{69F19211-9136-42A2-80F0-CB19A5F0B77A}" type="presOf" srcId="{DF8DDC46-7CEC-492C-8BFB-4535607AD087}" destId="{D87C0162-11C5-46A9-BE1F-37F50BA48E64}" srcOrd="0" destOrd="0" presId="urn:microsoft.com/office/officeart/2005/8/layout/hProcess6"/>
    <dgm:cxn modelId="{D219A37D-7C9A-4A19-8AF5-B6D9CD09F14C}" type="presOf" srcId="{E0EA38E4-A5B0-4E2E-AE66-82C38B48B9D9}" destId="{D7FD4F15-CD7A-4AAD-9881-DA86AACA9197}" srcOrd="0" destOrd="0" presId="urn:microsoft.com/office/officeart/2005/8/layout/hProcess6"/>
    <dgm:cxn modelId="{B1B4FECB-02F3-43B2-A2AC-10A8BE1BC6B3}" type="presOf" srcId="{D9B9537D-B052-49DB-9475-B72B34AD04E4}" destId="{FF7D7B40-2931-466C-BFC4-CB7D5FD84F21}" srcOrd="1" destOrd="0" presId="urn:microsoft.com/office/officeart/2005/8/layout/hProcess6"/>
    <dgm:cxn modelId="{0A34ECA7-3ADA-455A-9244-CCB6D55AA968}" type="presOf" srcId="{D9B9537D-B052-49DB-9475-B72B34AD04E4}" destId="{817E4233-22DC-4D56-85D1-D42C2AF2743F}" srcOrd="0" destOrd="0" presId="urn:microsoft.com/office/officeart/2005/8/layout/hProcess6"/>
    <dgm:cxn modelId="{616ACDC7-0E7C-4487-A113-270EDC482E73}" srcId="{DF8DDC46-7CEC-492C-8BFB-4535607AD087}" destId="{539C28C5-33F5-4925-AD6A-6FDE338205C0}" srcOrd="1" destOrd="0" parTransId="{EB317966-163B-467D-AC15-C8C9CBAA687C}" sibTransId="{B5AEA112-2E45-49FE-A672-55222F03A223}"/>
    <dgm:cxn modelId="{AB3CAC08-A783-45C4-872F-D82C0C542622}" type="presOf" srcId="{7193F3C0-42FA-416E-BFA9-6A004494F905}" destId="{E1781CB1-E871-4D85-81AB-EEA5992194EC}" srcOrd="1" destOrd="0" presId="urn:microsoft.com/office/officeart/2005/8/layout/hProcess6"/>
    <dgm:cxn modelId="{59F4AC4F-3534-4AF7-83BA-9EC9AB7CD93B}" srcId="{DF8DDC46-7CEC-492C-8BFB-4535607AD087}" destId="{37A02216-7108-41AE-B0DB-6EC4E3A5FB8F}" srcOrd="0" destOrd="0" parTransId="{BA9BEACA-41C3-4FAB-965A-D433DF843B10}" sibTransId="{01EA42CE-7E5D-48F1-8274-B1C05582321A}"/>
    <dgm:cxn modelId="{C359CAAB-B129-4DB3-9CC9-30A7458136FA}" type="presParOf" srcId="{D87C0162-11C5-46A9-BE1F-37F50BA48E64}" destId="{929B179C-434C-4F5F-B0E0-FDFB0FF4CDEC}" srcOrd="0" destOrd="0" presId="urn:microsoft.com/office/officeart/2005/8/layout/hProcess6"/>
    <dgm:cxn modelId="{9AC905D8-AEF6-4DF0-82A4-7BC16119DE5C}" type="presParOf" srcId="{929B179C-434C-4F5F-B0E0-FDFB0FF4CDEC}" destId="{A889D7D5-B976-4AAE-8243-DCB810FB3ABE}" srcOrd="0" destOrd="0" presId="urn:microsoft.com/office/officeart/2005/8/layout/hProcess6"/>
    <dgm:cxn modelId="{7CBFADBC-5EDD-4B86-88AE-014EACCC5464}" type="presParOf" srcId="{929B179C-434C-4F5F-B0E0-FDFB0FF4CDEC}" destId="{817E4233-22DC-4D56-85D1-D42C2AF2743F}" srcOrd="1" destOrd="0" presId="urn:microsoft.com/office/officeart/2005/8/layout/hProcess6"/>
    <dgm:cxn modelId="{D8FB40B7-AA53-4E82-AD1A-2F6324B37F0F}" type="presParOf" srcId="{929B179C-434C-4F5F-B0E0-FDFB0FF4CDEC}" destId="{FF7D7B40-2931-466C-BFC4-CB7D5FD84F21}" srcOrd="2" destOrd="0" presId="urn:microsoft.com/office/officeart/2005/8/layout/hProcess6"/>
    <dgm:cxn modelId="{F672F992-216F-4438-AE82-081439245BFF}" type="presParOf" srcId="{929B179C-434C-4F5F-B0E0-FDFB0FF4CDEC}" destId="{E6944CE5-5592-48A4-946E-AF9F77EDB64B}" srcOrd="3" destOrd="0" presId="urn:microsoft.com/office/officeart/2005/8/layout/hProcess6"/>
    <dgm:cxn modelId="{7359A112-64B0-41CD-BA51-31E1CC175775}" type="presParOf" srcId="{D87C0162-11C5-46A9-BE1F-37F50BA48E64}" destId="{E4AB9F00-6675-4B41-995D-1B6E8CD4E59A}" srcOrd="1" destOrd="0" presId="urn:microsoft.com/office/officeart/2005/8/layout/hProcess6"/>
    <dgm:cxn modelId="{85FDD3E3-83AF-4BA8-9E4E-C7D44AE8A713}" type="presParOf" srcId="{D87C0162-11C5-46A9-BE1F-37F50BA48E64}" destId="{7D28A2A0-EF66-46D6-A6AC-BD2D579431D7}" srcOrd="2" destOrd="0" presId="urn:microsoft.com/office/officeart/2005/8/layout/hProcess6"/>
    <dgm:cxn modelId="{15F1087A-F119-4889-9B70-A0B719AD96D0}" type="presParOf" srcId="{7D28A2A0-EF66-46D6-A6AC-BD2D579431D7}" destId="{48E9D547-0C35-4B9C-98C6-2E109EA8B869}" srcOrd="0" destOrd="0" presId="urn:microsoft.com/office/officeart/2005/8/layout/hProcess6"/>
    <dgm:cxn modelId="{519D672F-3DEE-4440-8B8B-D9C80F18302B}" type="presParOf" srcId="{7D28A2A0-EF66-46D6-A6AC-BD2D579431D7}" destId="{5EAC859F-CE46-4A55-A999-9513CFE6EC0A}" srcOrd="1" destOrd="0" presId="urn:microsoft.com/office/officeart/2005/8/layout/hProcess6"/>
    <dgm:cxn modelId="{713214C1-D2E6-439C-955D-1AB599C74E6F}" type="presParOf" srcId="{7D28A2A0-EF66-46D6-A6AC-BD2D579431D7}" destId="{94C445BF-25A4-420C-A49C-7F49FEB09B8C}" srcOrd="2" destOrd="0" presId="urn:microsoft.com/office/officeart/2005/8/layout/hProcess6"/>
    <dgm:cxn modelId="{02CCC7C9-16A7-483C-B6DB-A1F5590AFB8E}" type="presParOf" srcId="{7D28A2A0-EF66-46D6-A6AC-BD2D579431D7}" destId="{6444938E-0045-4F6D-9D5A-25CA991ECF4F}" srcOrd="3" destOrd="0" presId="urn:microsoft.com/office/officeart/2005/8/layout/hProcess6"/>
    <dgm:cxn modelId="{CBCB5F81-81AE-40F8-8953-9CAC99004D31}" type="presParOf" srcId="{D87C0162-11C5-46A9-BE1F-37F50BA48E64}" destId="{482D9DB6-A476-4001-9D81-794F17C75199}" srcOrd="3" destOrd="0" presId="urn:microsoft.com/office/officeart/2005/8/layout/hProcess6"/>
    <dgm:cxn modelId="{110EE810-5397-47AE-8DD5-724815219912}" type="presParOf" srcId="{D87C0162-11C5-46A9-BE1F-37F50BA48E64}" destId="{CAF9378E-0028-479B-A96B-DAABFCB8C061}" srcOrd="4" destOrd="0" presId="urn:microsoft.com/office/officeart/2005/8/layout/hProcess6"/>
    <dgm:cxn modelId="{4711D4B6-BD95-4BF2-B958-E20A5ACB7A23}" type="presParOf" srcId="{CAF9378E-0028-479B-A96B-DAABFCB8C061}" destId="{8AF62A9D-2A1A-4FA0-B38F-836BDE118610}" srcOrd="0" destOrd="0" presId="urn:microsoft.com/office/officeart/2005/8/layout/hProcess6"/>
    <dgm:cxn modelId="{070357B2-83DF-4CFE-9108-2B582A450084}" type="presParOf" srcId="{CAF9378E-0028-479B-A96B-DAABFCB8C061}" destId="{2879DE67-C5EC-4C02-90D0-B932F6C11789}" srcOrd="1" destOrd="0" presId="urn:microsoft.com/office/officeart/2005/8/layout/hProcess6"/>
    <dgm:cxn modelId="{620AAD1B-4160-4157-BF12-9AE95BBF1287}" type="presParOf" srcId="{CAF9378E-0028-479B-A96B-DAABFCB8C061}" destId="{E1781CB1-E871-4D85-81AB-EEA5992194EC}" srcOrd="2" destOrd="0" presId="urn:microsoft.com/office/officeart/2005/8/layout/hProcess6"/>
    <dgm:cxn modelId="{50DA748D-3DFB-4896-B4E0-4E92629C20CC}" type="presParOf" srcId="{CAF9378E-0028-479B-A96B-DAABFCB8C061}" destId="{D7FD4F15-CD7A-4AAD-9881-DA86AACA9197}"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2C8255-489B-41F6-B43D-EA2827A7B486}"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zh-CN" altLang="en-US"/>
        </a:p>
      </dgm:t>
    </dgm:pt>
    <dgm:pt modelId="{820476DF-7DCC-434B-B113-387841CFFBE0}">
      <dgm:prSet phldrT="[文本]"/>
      <dgm:spPr/>
      <dgm:t>
        <a:bodyPr/>
        <a:lstStyle/>
        <a:p>
          <a:r>
            <a:rPr lang="zh-CN" altLang="en-US" dirty="0"/>
            <a:t>决策引擎</a:t>
          </a:r>
        </a:p>
      </dgm:t>
    </dgm:pt>
    <dgm:pt modelId="{397858C0-CE98-4C10-934A-53D637FCBA60}" type="parTrans" cxnId="{58CFE7F3-7E16-4B10-873D-DF1C1943408A}">
      <dgm:prSet/>
      <dgm:spPr/>
      <dgm:t>
        <a:bodyPr/>
        <a:lstStyle/>
        <a:p>
          <a:endParaRPr lang="zh-CN" altLang="en-US"/>
        </a:p>
      </dgm:t>
    </dgm:pt>
    <dgm:pt modelId="{67E0F1FE-5BCB-4084-BE8E-40875658159C}" type="sibTrans" cxnId="{58CFE7F3-7E16-4B10-873D-DF1C1943408A}">
      <dgm:prSet/>
      <dgm:spPr/>
      <dgm:t>
        <a:bodyPr/>
        <a:lstStyle/>
        <a:p>
          <a:endParaRPr lang="zh-CN" altLang="en-US"/>
        </a:p>
      </dgm:t>
    </dgm:pt>
    <dgm:pt modelId="{3EA121A8-2D18-4ADA-948E-4EC835327286}">
      <dgm:prSet phldrT="[文本]"/>
      <dgm:spPr/>
      <dgm:t>
        <a:bodyPr/>
        <a:lstStyle/>
        <a:p>
          <a:r>
            <a:rPr lang="zh-CN" altLang="en-US" dirty="0"/>
            <a:t>算法部署</a:t>
          </a:r>
        </a:p>
      </dgm:t>
    </dgm:pt>
    <dgm:pt modelId="{2D4074FD-FD5C-4321-AF65-E4C0F184D3AE}" type="parTrans" cxnId="{3B0BEEA7-0F7E-42D3-80D7-CC1799AFA5F3}">
      <dgm:prSet/>
      <dgm:spPr/>
      <dgm:t>
        <a:bodyPr/>
        <a:lstStyle/>
        <a:p>
          <a:endParaRPr lang="zh-CN" altLang="en-US"/>
        </a:p>
      </dgm:t>
    </dgm:pt>
    <dgm:pt modelId="{FE87FF47-ECB7-4613-9ECD-EB471CD9E472}" type="sibTrans" cxnId="{3B0BEEA7-0F7E-42D3-80D7-CC1799AFA5F3}">
      <dgm:prSet/>
      <dgm:spPr/>
      <dgm:t>
        <a:bodyPr/>
        <a:lstStyle/>
        <a:p>
          <a:endParaRPr lang="zh-CN" altLang="en-US"/>
        </a:p>
      </dgm:t>
    </dgm:pt>
    <dgm:pt modelId="{4C31CCC3-FA63-4DCC-8205-5358442277C1}">
      <dgm:prSet phldrT="[文本]"/>
      <dgm:spPr/>
      <dgm:t>
        <a:bodyPr/>
        <a:lstStyle/>
        <a:p>
          <a:r>
            <a:rPr lang="zh-CN" altLang="en-US" dirty="0"/>
            <a:t>业务接口</a:t>
          </a:r>
        </a:p>
      </dgm:t>
    </dgm:pt>
    <dgm:pt modelId="{FF7C7464-5F51-41F4-9894-B720079E8649}" type="parTrans" cxnId="{BCA01345-AFA1-4B13-81F8-A9736396071C}">
      <dgm:prSet/>
      <dgm:spPr/>
      <dgm:t>
        <a:bodyPr/>
        <a:lstStyle/>
        <a:p>
          <a:endParaRPr lang="zh-CN" altLang="en-US"/>
        </a:p>
      </dgm:t>
    </dgm:pt>
    <dgm:pt modelId="{6326F44C-566F-4F90-BC19-9019DB1945B7}" type="sibTrans" cxnId="{BCA01345-AFA1-4B13-81F8-A9736396071C}">
      <dgm:prSet/>
      <dgm:spPr/>
      <dgm:t>
        <a:bodyPr/>
        <a:lstStyle/>
        <a:p>
          <a:endParaRPr lang="zh-CN" altLang="en-US"/>
        </a:p>
      </dgm:t>
    </dgm:pt>
    <dgm:pt modelId="{9693A8B5-FB4C-4712-8268-5E359FCB8D30}">
      <dgm:prSet phldrT="[文本]"/>
      <dgm:spPr/>
      <dgm:t>
        <a:bodyPr/>
        <a:lstStyle/>
        <a:p>
          <a:r>
            <a:rPr lang="zh-CN" altLang="en-US" dirty="0"/>
            <a:t>模型结果</a:t>
          </a:r>
        </a:p>
      </dgm:t>
    </dgm:pt>
    <dgm:pt modelId="{59960A62-9E1D-4346-B708-D7B39A1B1228}" type="parTrans" cxnId="{3265F02D-58DD-4904-B847-993C4A1FFE22}">
      <dgm:prSet/>
      <dgm:spPr/>
      <dgm:t>
        <a:bodyPr/>
        <a:lstStyle/>
        <a:p>
          <a:endParaRPr lang="zh-CN" altLang="en-US"/>
        </a:p>
      </dgm:t>
    </dgm:pt>
    <dgm:pt modelId="{F2F8778C-ECF2-4081-86AF-177B1B3AEFE8}" type="sibTrans" cxnId="{3265F02D-58DD-4904-B847-993C4A1FFE22}">
      <dgm:prSet/>
      <dgm:spPr/>
      <dgm:t>
        <a:bodyPr/>
        <a:lstStyle/>
        <a:p>
          <a:endParaRPr lang="zh-CN" altLang="en-US"/>
        </a:p>
      </dgm:t>
    </dgm:pt>
    <dgm:pt modelId="{B179F014-266E-4AE6-B0A7-8062C14EFB52}">
      <dgm:prSet phldrT="[文本]"/>
      <dgm:spPr/>
      <dgm:t>
        <a:bodyPr/>
        <a:lstStyle/>
        <a:p>
          <a:r>
            <a:rPr lang="zh-CN" altLang="en-US" dirty="0"/>
            <a:t>模型决策</a:t>
          </a:r>
        </a:p>
      </dgm:t>
    </dgm:pt>
    <dgm:pt modelId="{7E7609E3-E284-432D-A108-E49AE86DB2C1}" type="parTrans" cxnId="{2B126F70-8320-4056-9670-ABE7AD8B60A0}">
      <dgm:prSet/>
      <dgm:spPr/>
      <dgm:t>
        <a:bodyPr/>
        <a:lstStyle/>
        <a:p>
          <a:endParaRPr lang="zh-CN" altLang="en-US"/>
        </a:p>
      </dgm:t>
    </dgm:pt>
    <dgm:pt modelId="{1E7254D9-3BD2-4DAD-8B9F-747AEDD467C3}" type="sibTrans" cxnId="{2B126F70-8320-4056-9670-ABE7AD8B60A0}">
      <dgm:prSet/>
      <dgm:spPr/>
      <dgm:t>
        <a:bodyPr/>
        <a:lstStyle/>
        <a:p>
          <a:endParaRPr lang="zh-CN" altLang="en-US"/>
        </a:p>
      </dgm:t>
    </dgm:pt>
    <dgm:pt modelId="{79474C30-03E9-495E-BD9A-1C1DF6AA5717}" type="pres">
      <dgm:prSet presAssocID="{7E2C8255-489B-41F6-B43D-EA2827A7B486}" presName="Name0" presStyleCnt="0">
        <dgm:presLayoutVars>
          <dgm:chMax val="1"/>
          <dgm:dir/>
          <dgm:animLvl val="ctr"/>
          <dgm:resizeHandles val="exact"/>
        </dgm:presLayoutVars>
      </dgm:prSet>
      <dgm:spPr/>
      <dgm:t>
        <a:bodyPr/>
        <a:lstStyle/>
        <a:p>
          <a:endParaRPr lang="zh-CN" altLang="en-US"/>
        </a:p>
      </dgm:t>
    </dgm:pt>
    <dgm:pt modelId="{39465044-36CF-4E9F-B832-E622F14885A0}" type="pres">
      <dgm:prSet presAssocID="{820476DF-7DCC-434B-B113-387841CFFBE0}" presName="centerShape" presStyleLbl="node0" presStyleIdx="0" presStyleCnt="1"/>
      <dgm:spPr/>
      <dgm:t>
        <a:bodyPr/>
        <a:lstStyle/>
        <a:p>
          <a:endParaRPr lang="zh-CN" altLang="en-US"/>
        </a:p>
      </dgm:t>
    </dgm:pt>
    <dgm:pt modelId="{520103CA-F458-43FD-A3E0-5DA9549829CA}" type="pres">
      <dgm:prSet presAssocID="{3EA121A8-2D18-4ADA-948E-4EC835327286}" presName="node" presStyleLbl="node1" presStyleIdx="0" presStyleCnt="4">
        <dgm:presLayoutVars>
          <dgm:bulletEnabled val="1"/>
        </dgm:presLayoutVars>
      </dgm:prSet>
      <dgm:spPr/>
      <dgm:t>
        <a:bodyPr/>
        <a:lstStyle/>
        <a:p>
          <a:endParaRPr lang="zh-CN" altLang="en-US"/>
        </a:p>
      </dgm:t>
    </dgm:pt>
    <dgm:pt modelId="{4EAF68B7-4E73-497A-92CB-F9D57597E895}" type="pres">
      <dgm:prSet presAssocID="{3EA121A8-2D18-4ADA-948E-4EC835327286}" presName="dummy" presStyleCnt="0"/>
      <dgm:spPr/>
    </dgm:pt>
    <dgm:pt modelId="{826757C6-9B8C-419F-975A-5092C8286D85}" type="pres">
      <dgm:prSet presAssocID="{FE87FF47-ECB7-4613-9ECD-EB471CD9E472}" presName="sibTrans" presStyleLbl="sibTrans2D1" presStyleIdx="0" presStyleCnt="4"/>
      <dgm:spPr/>
      <dgm:t>
        <a:bodyPr/>
        <a:lstStyle/>
        <a:p>
          <a:endParaRPr lang="zh-CN" altLang="en-US"/>
        </a:p>
      </dgm:t>
    </dgm:pt>
    <dgm:pt modelId="{6EF940E4-96BB-47AA-B486-A45807B18A99}" type="pres">
      <dgm:prSet presAssocID="{4C31CCC3-FA63-4DCC-8205-5358442277C1}" presName="node" presStyleLbl="node1" presStyleIdx="1" presStyleCnt="4">
        <dgm:presLayoutVars>
          <dgm:bulletEnabled val="1"/>
        </dgm:presLayoutVars>
      </dgm:prSet>
      <dgm:spPr/>
      <dgm:t>
        <a:bodyPr/>
        <a:lstStyle/>
        <a:p>
          <a:endParaRPr lang="zh-CN" altLang="en-US"/>
        </a:p>
      </dgm:t>
    </dgm:pt>
    <dgm:pt modelId="{BDB723A1-B570-4E0F-B7E4-A72CC8C4C04F}" type="pres">
      <dgm:prSet presAssocID="{4C31CCC3-FA63-4DCC-8205-5358442277C1}" presName="dummy" presStyleCnt="0"/>
      <dgm:spPr/>
    </dgm:pt>
    <dgm:pt modelId="{E752273B-E3CA-4F63-8EFC-10E9DB4315EB}" type="pres">
      <dgm:prSet presAssocID="{6326F44C-566F-4F90-BC19-9019DB1945B7}" presName="sibTrans" presStyleLbl="sibTrans2D1" presStyleIdx="1" presStyleCnt="4"/>
      <dgm:spPr/>
      <dgm:t>
        <a:bodyPr/>
        <a:lstStyle/>
        <a:p>
          <a:endParaRPr lang="zh-CN" altLang="en-US"/>
        </a:p>
      </dgm:t>
    </dgm:pt>
    <dgm:pt modelId="{9553053A-D383-4FA7-9DD1-6DACFACE5FC4}" type="pres">
      <dgm:prSet presAssocID="{9693A8B5-FB4C-4712-8268-5E359FCB8D30}" presName="node" presStyleLbl="node1" presStyleIdx="2" presStyleCnt="4">
        <dgm:presLayoutVars>
          <dgm:bulletEnabled val="1"/>
        </dgm:presLayoutVars>
      </dgm:prSet>
      <dgm:spPr/>
      <dgm:t>
        <a:bodyPr/>
        <a:lstStyle/>
        <a:p>
          <a:endParaRPr lang="zh-CN" altLang="en-US"/>
        </a:p>
      </dgm:t>
    </dgm:pt>
    <dgm:pt modelId="{246B2D1B-F5C2-4605-A365-2BE7CDD9F8F6}" type="pres">
      <dgm:prSet presAssocID="{9693A8B5-FB4C-4712-8268-5E359FCB8D30}" presName="dummy" presStyleCnt="0"/>
      <dgm:spPr/>
    </dgm:pt>
    <dgm:pt modelId="{4B8E6E57-02E3-47B7-BB7A-E1CD18FCF09C}" type="pres">
      <dgm:prSet presAssocID="{F2F8778C-ECF2-4081-86AF-177B1B3AEFE8}" presName="sibTrans" presStyleLbl="sibTrans2D1" presStyleIdx="2" presStyleCnt="4"/>
      <dgm:spPr/>
      <dgm:t>
        <a:bodyPr/>
        <a:lstStyle/>
        <a:p>
          <a:endParaRPr lang="zh-CN" altLang="en-US"/>
        </a:p>
      </dgm:t>
    </dgm:pt>
    <dgm:pt modelId="{B254A81B-21BE-4E13-8BEA-3DC4039E7AC4}" type="pres">
      <dgm:prSet presAssocID="{B179F014-266E-4AE6-B0A7-8062C14EFB52}" presName="node" presStyleLbl="node1" presStyleIdx="3" presStyleCnt="4">
        <dgm:presLayoutVars>
          <dgm:bulletEnabled val="1"/>
        </dgm:presLayoutVars>
      </dgm:prSet>
      <dgm:spPr/>
      <dgm:t>
        <a:bodyPr/>
        <a:lstStyle/>
        <a:p>
          <a:endParaRPr lang="zh-CN" altLang="en-US"/>
        </a:p>
      </dgm:t>
    </dgm:pt>
    <dgm:pt modelId="{7F319455-E10D-442F-8953-9142BF41BE47}" type="pres">
      <dgm:prSet presAssocID="{B179F014-266E-4AE6-B0A7-8062C14EFB52}" presName="dummy" presStyleCnt="0"/>
      <dgm:spPr/>
    </dgm:pt>
    <dgm:pt modelId="{FF4BABF0-9837-4BE8-9083-5E09565A4827}" type="pres">
      <dgm:prSet presAssocID="{1E7254D9-3BD2-4DAD-8B9F-747AEDD467C3}" presName="sibTrans" presStyleLbl="sibTrans2D1" presStyleIdx="3" presStyleCnt="4"/>
      <dgm:spPr/>
      <dgm:t>
        <a:bodyPr/>
        <a:lstStyle/>
        <a:p>
          <a:endParaRPr lang="zh-CN" altLang="en-US"/>
        </a:p>
      </dgm:t>
    </dgm:pt>
  </dgm:ptLst>
  <dgm:cxnLst>
    <dgm:cxn modelId="{7B189298-1930-45CA-A08B-A222F8308233}" type="presOf" srcId="{FE87FF47-ECB7-4613-9ECD-EB471CD9E472}" destId="{826757C6-9B8C-419F-975A-5092C8286D85}" srcOrd="0" destOrd="0" presId="urn:microsoft.com/office/officeart/2005/8/layout/radial6"/>
    <dgm:cxn modelId="{2B126F70-8320-4056-9670-ABE7AD8B60A0}" srcId="{820476DF-7DCC-434B-B113-387841CFFBE0}" destId="{B179F014-266E-4AE6-B0A7-8062C14EFB52}" srcOrd="3" destOrd="0" parTransId="{7E7609E3-E284-432D-A108-E49AE86DB2C1}" sibTransId="{1E7254D9-3BD2-4DAD-8B9F-747AEDD467C3}"/>
    <dgm:cxn modelId="{A3EFC944-1704-4E4E-83A7-2AA8CD4FE0A0}" type="presOf" srcId="{9693A8B5-FB4C-4712-8268-5E359FCB8D30}" destId="{9553053A-D383-4FA7-9DD1-6DACFACE5FC4}" srcOrd="0" destOrd="0" presId="urn:microsoft.com/office/officeart/2005/8/layout/radial6"/>
    <dgm:cxn modelId="{79CB5E63-8B13-47FE-9CEF-A9BE6E07C8EB}" type="presOf" srcId="{6326F44C-566F-4F90-BC19-9019DB1945B7}" destId="{E752273B-E3CA-4F63-8EFC-10E9DB4315EB}" srcOrd="0" destOrd="0" presId="urn:microsoft.com/office/officeart/2005/8/layout/radial6"/>
    <dgm:cxn modelId="{71660EF1-9D02-4532-A862-602242ADEC6D}" type="presOf" srcId="{1E7254D9-3BD2-4DAD-8B9F-747AEDD467C3}" destId="{FF4BABF0-9837-4BE8-9083-5E09565A4827}" srcOrd="0" destOrd="0" presId="urn:microsoft.com/office/officeart/2005/8/layout/radial6"/>
    <dgm:cxn modelId="{77956064-E20F-4D39-9AF8-C5E2F2ACA642}" type="presOf" srcId="{F2F8778C-ECF2-4081-86AF-177B1B3AEFE8}" destId="{4B8E6E57-02E3-47B7-BB7A-E1CD18FCF09C}" srcOrd="0" destOrd="0" presId="urn:microsoft.com/office/officeart/2005/8/layout/radial6"/>
    <dgm:cxn modelId="{24AF98DB-D903-471A-8553-67FEA1EE6D72}" type="presOf" srcId="{B179F014-266E-4AE6-B0A7-8062C14EFB52}" destId="{B254A81B-21BE-4E13-8BEA-3DC4039E7AC4}" srcOrd="0" destOrd="0" presId="urn:microsoft.com/office/officeart/2005/8/layout/radial6"/>
    <dgm:cxn modelId="{BCA01345-AFA1-4B13-81F8-A9736396071C}" srcId="{820476DF-7DCC-434B-B113-387841CFFBE0}" destId="{4C31CCC3-FA63-4DCC-8205-5358442277C1}" srcOrd="1" destOrd="0" parTransId="{FF7C7464-5F51-41F4-9894-B720079E8649}" sibTransId="{6326F44C-566F-4F90-BC19-9019DB1945B7}"/>
    <dgm:cxn modelId="{58CFE7F3-7E16-4B10-873D-DF1C1943408A}" srcId="{7E2C8255-489B-41F6-B43D-EA2827A7B486}" destId="{820476DF-7DCC-434B-B113-387841CFFBE0}" srcOrd="0" destOrd="0" parTransId="{397858C0-CE98-4C10-934A-53D637FCBA60}" sibTransId="{67E0F1FE-5BCB-4084-BE8E-40875658159C}"/>
    <dgm:cxn modelId="{7365335D-FE82-4D0B-AEE5-F1BA4CC1361E}" type="presOf" srcId="{820476DF-7DCC-434B-B113-387841CFFBE0}" destId="{39465044-36CF-4E9F-B832-E622F14885A0}" srcOrd="0" destOrd="0" presId="urn:microsoft.com/office/officeart/2005/8/layout/radial6"/>
    <dgm:cxn modelId="{2E643038-63D7-464A-84B6-46A808977CF8}" type="presOf" srcId="{4C31CCC3-FA63-4DCC-8205-5358442277C1}" destId="{6EF940E4-96BB-47AA-B486-A45807B18A99}" srcOrd="0" destOrd="0" presId="urn:microsoft.com/office/officeart/2005/8/layout/radial6"/>
    <dgm:cxn modelId="{3B0BEEA7-0F7E-42D3-80D7-CC1799AFA5F3}" srcId="{820476DF-7DCC-434B-B113-387841CFFBE0}" destId="{3EA121A8-2D18-4ADA-948E-4EC835327286}" srcOrd="0" destOrd="0" parTransId="{2D4074FD-FD5C-4321-AF65-E4C0F184D3AE}" sibTransId="{FE87FF47-ECB7-4613-9ECD-EB471CD9E472}"/>
    <dgm:cxn modelId="{5DC2FBA6-B8DC-4730-B7F8-35F8D7520953}" type="presOf" srcId="{7E2C8255-489B-41F6-B43D-EA2827A7B486}" destId="{79474C30-03E9-495E-BD9A-1C1DF6AA5717}" srcOrd="0" destOrd="0" presId="urn:microsoft.com/office/officeart/2005/8/layout/radial6"/>
    <dgm:cxn modelId="{BAE1A5E4-C3EE-461A-BF60-0497566AAADA}" type="presOf" srcId="{3EA121A8-2D18-4ADA-948E-4EC835327286}" destId="{520103CA-F458-43FD-A3E0-5DA9549829CA}" srcOrd="0" destOrd="0" presId="urn:microsoft.com/office/officeart/2005/8/layout/radial6"/>
    <dgm:cxn modelId="{3265F02D-58DD-4904-B847-993C4A1FFE22}" srcId="{820476DF-7DCC-434B-B113-387841CFFBE0}" destId="{9693A8B5-FB4C-4712-8268-5E359FCB8D30}" srcOrd="2" destOrd="0" parTransId="{59960A62-9E1D-4346-B708-D7B39A1B1228}" sibTransId="{F2F8778C-ECF2-4081-86AF-177B1B3AEFE8}"/>
    <dgm:cxn modelId="{2C4662E4-5D15-4851-9C29-6B0AB6D64A60}" type="presParOf" srcId="{79474C30-03E9-495E-BD9A-1C1DF6AA5717}" destId="{39465044-36CF-4E9F-B832-E622F14885A0}" srcOrd="0" destOrd="0" presId="urn:microsoft.com/office/officeart/2005/8/layout/radial6"/>
    <dgm:cxn modelId="{C2590597-56DC-46C1-986C-EE1C8B80E26A}" type="presParOf" srcId="{79474C30-03E9-495E-BD9A-1C1DF6AA5717}" destId="{520103CA-F458-43FD-A3E0-5DA9549829CA}" srcOrd="1" destOrd="0" presId="urn:microsoft.com/office/officeart/2005/8/layout/radial6"/>
    <dgm:cxn modelId="{B400146B-5709-4754-BC73-3CFEF86234FB}" type="presParOf" srcId="{79474C30-03E9-495E-BD9A-1C1DF6AA5717}" destId="{4EAF68B7-4E73-497A-92CB-F9D57597E895}" srcOrd="2" destOrd="0" presId="urn:microsoft.com/office/officeart/2005/8/layout/radial6"/>
    <dgm:cxn modelId="{401D3329-9323-485C-9A5F-C31F3F0AECB2}" type="presParOf" srcId="{79474C30-03E9-495E-BD9A-1C1DF6AA5717}" destId="{826757C6-9B8C-419F-975A-5092C8286D85}" srcOrd="3" destOrd="0" presId="urn:microsoft.com/office/officeart/2005/8/layout/radial6"/>
    <dgm:cxn modelId="{BE3E0DA6-122E-4CAD-94BE-351E17FCE28F}" type="presParOf" srcId="{79474C30-03E9-495E-BD9A-1C1DF6AA5717}" destId="{6EF940E4-96BB-47AA-B486-A45807B18A99}" srcOrd="4" destOrd="0" presId="urn:microsoft.com/office/officeart/2005/8/layout/radial6"/>
    <dgm:cxn modelId="{15D95AEE-8997-4853-BF6A-CB7D2019FC37}" type="presParOf" srcId="{79474C30-03E9-495E-BD9A-1C1DF6AA5717}" destId="{BDB723A1-B570-4E0F-B7E4-A72CC8C4C04F}" srcOrd="5" destOrd="0" presId="urn:microsoft.com/office/officeart/2005/8/layout/radial6"/>
    <dgm:cxn modelId="{4B8A69FF-08BB-462E-9C6C-39033A7E16E5}" type="presParOf" srcId="{79474C30-03E9-495E-BD9A-1C1DF6AA5717}" destId="{E752273B-E3CA-4F63-8EFC-10E9DB4315EB}" srcOrd="6" destOrd="0" presId="urn:microsoft.com/office/officeart/2005/8/layout/radial6"/>
    <dgm:cxn modelId="{F4FDEEEF-63E2-44BC-9FE5-BEECB44B8AFA}" type="presParOf" srcId="{79474C30-03E9-495E-BD9A-1C1DF6AA5717}" destId="{9553053A-D383-4FA7-9DD1-6DACFACE5FC4}" srcOrd="7" destOrd="0" presId="urn:microsoft.com/office/officeart/2005/8/layout/radial6"/>
    <dgm:cxn modelId="{751A17FC-19BD-4A4B-A701-9509D0190754}" type="presParOf" srcId="{79474C30-03E9-495E-BD9A-1C1DF6AA5717}" destId="{246B2D1B-F5C2-4605-A365-2BE7CDD9F8F6}" srcOrd="8" destOrd="0" presId="urn:microsoft.com/office/officeart/2005/8/layout/radial6"/>
    <dgm:cxn modelId="{2F94BB47-60EB-4C71-AA73-6FEC2E32FE17}" type="presParOf" srcId="{79474C30-03E9-495E-BD9A-1C1DF6AA5717}" destId="{4B8E6E57-02E3-47B7-BB7A-E1CD18FCF09C}" srcOrd="9" destOrd="0" presId="urn:microsoft.com/office/officeart/2005/8/layout/radial6"/>
    <dgm:cxn modelId="{C928A18C-6D3C-43D5-A9A0-17BB21E80D31}" type="presParOf" srcId="{79474C30-03E9-495E-BD9A-1C1DF6AA5717}" destId="{B254A81B-21BE-4E13-8BEA-3DC4039E7AC4}" srcOrd="10" destOrd="0" presId="urn:microsoft.com/office/officeart/2005/8/layout/radial6"/>
    <dgm:cxn modelId="{F5668274-FACB-492D-A902-256B12D3D477}" type="presParOf" srcId="{79474C30-03E9-495E-BD9A-1C1DF6AA5717}" destId="{7F319455-E10D-442F-8953-9142BF41BE47}" srcOrd="11" destOrd="0" presId="urn:microsoft.com/office/officeart/2005/8/layout/radial6"/>
    <dgm:cxn modelId="{A7DCB7C2-D2AA-4439-9C5C-ADC6C0026D43}" type="presParOf" srcId="{79474C30-03E9-495E-BD9A-1C1DF6AA5717}" destId="{FF4BABF0-9837-4BE8-9083-5E09565A4827}"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F13C37-3207-4887-BC3C-EF3BF999B298}" type="doc">
      <dgm:prSet loTypeId="urn:microsoft.com/office/officeart/2005/8/layout/gear1" loCatId="relationship" qsTypeId="urn:microsoft.com/office/officeart/2005/8/quickstyle/simple1" qsCatId="simple" csTypeId="urn:microsoft.com/office/officeart/2005/8/colors/accent3_4" csCatId="accent3" phldr="1"/>
      <dgm:spPr/>
    </dgm:pt>
    <dgm:pt modelId="{8500E903-5757-49C9-910F-4BAFD72A7674}">
      <dgm:prSet phldrT="[文本]" custT="1"/>
      <dgm:spPr/>
      <dgm:t>
        <a:bodyPr/>
        <a:lstStyle/>
        <a:p>
          <a:r>
            <a:rPr lang="zh-CN" altLang="en-US" sz="1600" dirty="0"/>
            <a:t>淘宝贷款</a:t>
          </a:r>
        </a:p>
      </dgm:t>
    </dgm:pt>
    <dgm:pt modelId="{7864D313-AFDB-418F-A21A-3497586CD3D0}" type="parTrans" cxnId="{DFFC5866-AC52-4EB6-AA8F-7D002D698761}">
      <dgm:prSet/>
      <dgm:spPr/>
      <dgm:t>
        <a:bodyPr/>
        <a:lstStyle/>
        <a:p>
          <a:endParaRPr lang="zh-CN" altLang="en-US"/>
        </a:p>
      </dgm:t>
    </dgm:pt>
    <dgm:pt modelId="{BEA511FD-593B-4C29-B82B-A019CC5798DE}" type="sibTrans" cxnId="{DFFC5866-AC52-4EB6-AA8F-7D002D698761}">
      <dgm:prSet/>
      <dgm:spPr/>
      <dgm:t>
        <a:bodyPr/>
        <a:lstStyle/>
        <a:p>
          <a:endParaRPr lang="zh-CN" altLang="en-US"/>
        </a:p>
      </dgm:t>
    </dgm:pt>
    <dgm:pt modelId="{4DF19712-866C-4F26-9B37-DDCDA12CEF09}">
      <dgm:prSet phldrT="[文本]"/>
      <dgm:spPr/>
      <dgm:t>
        <a:bodyPr/>
        <a:lstStyle/>
        <a:p>
          <a:r>
            <a:rPr lang="zh-CN" altLang="en-US" dirty="0"/>
            <a:t>阿里贷款</a:t>
          </a:r>
        </a:p>
      </dgm:t>
    </dgm:pt>
    <dgm:pt modelId="{DA5E7479-EB58-4232-ABFA-4E0F01A86047}" type="parTrans" cxnId="{9783656E-DB60-4DD7-9EA2-709B9335CFC7}">
      <dgm:prSet/>
      <dgm:spPr/>
      <dgm:t>
        <a:bodyPr/>
        <a:lstStyle/>
        <a:p>
          <a:endParaRPr lang="zh-CN" altLang="en-US"/>
        </a:p>
      </dgm:t>
    </dgm:pt>
    <dgm:pt modelId="{C7299F28-0A62-4927-9C7D-FE6E14EBD183}" type="sibTrans" cxnId="{9783656E-DB60-4DD7-9EA2-709B9335CFC7}">
      <dgm:prSet/>
      <dgm:spPr/>
      <dgm:t>
        <a:bodyPr/>
        <a:lstStyle/>
        <a:p>
          <a:endParaRPr lang="zh-CN" altLang="en-US"/>
        </a:p>
      </dgm:t>
    </dgm:pt>
    <dgm:pt modelId="{A7CF8159-2BD6-4448-8917-186D28106BAD}">
      <dgm:prSet phldrT="[文本]"/>
      <dgm:spPr/>
      <dgm:t>
        <a:bodyPr/>
        <a:lstStyle/>
        <a:p>
          <a:r>
            <a:rPr lang="zh-CN" altLang="en-US" dirty="0"/>
            <a:t>信用</a:t>
          </a:r>
          <a:endParaRPr lang="en-US" altLang="zh-CN" dirty="0"/>
        </a:p>
        <a:p>
          <a:r>
            <a:rPr lang="zh-CN" altLang="en-US" dirty="0"/>
            <a:t>支付</a:t>
          </a:r>
        </a:p>
      </dgm:t>
    </dgm:pt>
    <dgm:pt modelId="{056301D6-9CC2-4AC5-B665-09DFEF2EE222}" type="parTrans" cxnId="{6AB206A4-182C-462B-8E57-FCFF3CA705B2}">
      <dgm:prSet/>
      <dgm:spPr/>
      <dgm:t>
        <a:bodyPr/>
        <a:lstStyle/>
        <a:p>
          <a:endParaRPr lang="zh-CN" altLang="en-US"/>
        </a:p>
      </dgm:t>
    </dgm:pt>
    <dgm:pt modelId="{5E7F3DEB-609C-4DD0-94A6-999DDD8DA130}" type="sibTrans" cxnId="{6AB206A4-182C-462B-8E57-FCFF3CA705B2}">
      <dgm:prSet/>
      <dgm:spPr/>
      <dgm:t>
        <a:bodyPr/>
        <a:lstStyle/>
        <a:p>
          <a:endParaRPr lang="zh-CN" altLang="en-US"/>
        </a:p>
      </dgm:t>
    </dgm:pt>
    <dgm:pt modelId="{CA16FBF8-E178-4263-9FF7-B0E83FB220D3}" type="pres">
      <dgm:prSet presAssocID="{A9F13C37-3207-4887-BC3C-EF3BF999B298}" presName="composite" presStyleCnt="0">
        <dgm:presLayoutVars>
          <dgm:chMax val="3"/>
          <dgm:animLvl val="lvl"/>
          <dgm:resizeHandles val="exact"/>
        </dgm:presLayoutVars>
      </dgm:prSet>
      <dgm:spPr/>
    </dgm:pt>
    <dgm:pt modelId="{8EAABD68-0029-467E-B023-0D14AC2CB2C7}" type="pres">
      <dgm:prSet presAssocID="{8500E903-5757-49C9-910F-4BAFD72A7674}" presName="gear1" presStyleLbl="node1" presStyleIdx="0" presStyleCnt="3">
        <dgm:presLayoutVars>
          <dgm:chMax val="1"/>
          <dgm:bulletEnabled val="1"/>
        </dgm:presLayoutVars>
      </dgm:prSet>
      <dgm:spPr/>
      <dgm:t>
        <a:bodyPr/>
        <a:lstStyle/>
        <a:p>
          <a:endParaRPr lang="zh-CN" altLang="en-US"/>
        </a:p>
      </dgm:t>
    </dgm:pt>
    <dgm:pt modelId="{56A4DF54-B89F-47B6-A6AA-98EAED5FEF61}" type="pres">
      <dgm:prSet presAssocID="{8500E903-5757-49C9-910F-4BAFD72A7674}" presName="gear1srcNode" presStyleLbl="node1" presStyleIdx="0" presStyleCnt="3"/>
      <dgm:spPr/>
      <dgm:t>
        <a:bodyPr/>
        <a:lstStyle/>
        <a:p>
          <a:endParaRPr lang="zh-CN" altLang="en-US"/>
        </a:p>
      </dgm:t>
    </dgm:pt>
    <dgm:pt modelId="{87E257DC-E79E-402D-AAED-8980D576A9AE}" type="pres">
      <dgm:prSet presAssocID="{8500E903-5757-49C9-910F-4BAFD72A7674}" presName="gear1dstNode" presStyleLbl="node1" presStyleIdx="0" presStyleCnt="3"/>
      <dgm:spPr/>
      <dgm:t>
        <a:bodyPr/>
        <a:lstStyle/>
        <a:p>
          <a:endParaRPr lang="zh-CN" altLang="en-US"/>
        </a:p>
      </dgm:t>
    </dgm:pt>
    <dgm:pt modelId="{C28913F3-1C48-4892-992E-B4F9B97F64A2}" type="pres">
      <dgm:prSet presAssocID="{4DF19712-866C-4F26-9B37-DDCDA12CEF09}" presName="gear2" presStyleLbl="node1" presStyleIdx="1" presStyleCnt="3">
        <dgm:presLayoutVars>
          <dgm:chMax val="1"/>
          <dgm:bulletEnabled val="1"/>
        </dgm:presLayoutVars>
      </dgm:prSet>
      <dgm:spPr/>
      <dgm:t>
        <a:bodyPr/>
        <a:lstStyle/>
        <a:p>
          <a:endParaRPr lang="zh-CN" altLang="en-US"/>
        </a:p>
      </dgm:t>
    </dgm:pt>
    <dgm:pt modelId="{47877574-264B-47AD-A6E8-E120204297DC}" type="pres">
      <dgm:prSet presAssocID="{4DF19712-866C-4F26-9B37-DDCDA12CEF09}" presName="gear2srcNode" presStyleLbl="node1" presStyleIdx="1" presStyleCnt="3"/>
      <dgm:spPr/>
      <dgm:t>
        <a:bodyPr/>
        <a:lstStyle/>
        <a:p>
          <a:endParaRPr lang="zh-CN" altLang="en-US"/>
        </a:p>
      </dgm:t>
    </dgm:pt>
    <dgm:pt modelId="{ED94B557-BF4C-4F18-8FFE-190C104E3239}" type="pres">
      <dgm:prSet presAssocID="{4DF19712-866C-4F26-9B37-DDCDA12CEF09}" presName="gear2dstNode" presStyleLbl="node1" presStyleIdx="1" presStyleCnt="3"/>
      <dgm:spPr/>
      <dgm:t>
        <a:bodyPr/>
        <a:lstStyle/>
        <a:p>
          <a:endParaRPr lang="zh-CN" altLang="en-US"/>
        </a:p>
      </dgm:t>
    </dgm:pt>
    <dgm:pt modelId="{02759A36-3CEF-4953-94EF-949E170A8739}" type="pres">
      <dgm:prSet presAssocID="{A7CF8159-2BD6-4448-8917-186D28106BAD}" presName="gear3" presStyleLbl="node1" presStyleIdx="2" presStyleCnt="3"/>
      <dgm:spPr/>
      <dgm:t>
        <a:bodyPr/>
        <a:lstStyle/>
        <a:p>
          <a:endParaRPr lang="zh-CN" altLang="en-US"/>
        </a:p>
      </dgm:t>
    </dgm:pt>
    <dgm:pt modelId="{9A19227B-9548-4396-AD53-0BFFFD84189B}" type="pres">
      <dgm:prSet presAssocID="{A7CF8159-2BD6-4448-8917-186D28106BAD}" presName="gear3tx" presStyleLbl="node1" presStyleIdx="2" presStyleCnt="3">
        <dgm:presLayoutVars>
          <dgm:chMax val="1"/>
          <dgm:bulletEnabled val="1"/>
        </dgm:presLayoutVars>
      </dgm:prSet>
      <dgm:spPr/>
      <dgm:t>
        <a:bodyPr/>
        <a:lstStyle/>
        <a:p>
          <a:endParaRPr lang="zh-CN" altLang="en-US"/>
        </a:p>
      </dgm:t>
    </dgm:pt>
    <dgm:pt modelId="{7EB9158D-4FAE-49DC-90C6-405D3159C11B}" type="pres">
      <dgm:prSet presAssocID="{A7CF8159-2BD6-4448-8917-186D28106BAD}" presName="gear3srcNode" presStyleLbl="node1" presStyleIdx="2" presStyleCnt="3"/>
      <dgm:spPr/>
      <dgm:t>
        <a:bodyPr/>
        <a:lstStyle/>
        <a:p>
          <a:endParaRPr lang="zh-CN" altLang="en-US"/>
        </a:p>
      </dgm:t>
    </dgm:pt>
    <dgm:pt modelId="{C22F1559-DC29-43E1-B19B-4A4A2A6A2EBA}" type="pres">
      <dgm:prSet presAssocID="{A7CF8159-2BD6-4448-8917-186D28106BAD}" presName="gear3dstNode" presStyleLbl="node1" presStyleIdx="2" presStyleCnt="3"/>
      <dgm:spPr/>
      <dgm:t>
        <a:bodyPr/>
        <a:lstStyle/>
        <a:p>
          <a:endParaRPr lang="zh-CN" altLang="en-US"/>
        </a:p>
      </dgm:t>
    </dgm:pt>
    <dgm:pt modelId="{B2E135FB-89C7-4AE4-B3A5-2CBA5264B7B5}" type="pres">
      <dgm:prSet presAssocID="{BEA511FD-593B-4C29-B82B-A019CC5798DE}" presName="connector1" presStyleLbl="sibTrans2D1" presStyleIdx="0" presStyleCnt="3"/>
      <dgm:spPr/>
      <dgm:t>
        <a:bodyPr/>
        <a:lstStyle/>
        <a:p>
          <a:endParaRPr lang="zh-CN" altLang="en-US"/>
        </a:p>
      </dgm:t>
    </dgm:pt>
    <dgm:pt modelId="{95B40242-D29E-43D7-B593-0192D4736B8D}" type="pres">
      <dgm:prSet presAssocID="{C7299F28-0A62-4927-9C7D-FE6E14EBD183}" presName="connector2" presStyleLbl="sibTrans2D1" presStyleIdx="1" presStyleCnt="3"/>
      <dgm:spPr/>
      <dgm:t>
        <a:bodyPr/>
        <a:lstStyle/>
        <a:p>
          <a:endParaRPr lang="zh-CN" altLang="en-US"/>
        </a:p>
      </dgm:t>
    </dgm:pt>
    <dgm:pt modelId="{42B49CA2-C372-43C1-81D2-AA2150FEDC3A}" type="pres">
      <dgm:prSet presAssocID="{5E7F3DEB-609C-4DD0-94A6-999DDD8DA130}" presName="connector3" presStyleLbl="sibTrans2D1" presStyleIdx="2" presStyleCnt="3"/>
      <dgm:spPr/>
      <dgm:t>
        <a:bodyPr/>
        <a:lstStyle/>
        <a:p>
          <a:endParaRPr lang="zh-CN" altLang="en-US"/>
        </a:p>
      </dgm:t>
    </dgm:pt>
  </dgm:ptLst>
  <dgm:cxnLst>
    <dgm:cxn modelId="{63EB1442-AC90-4F12-9AB9-F02A446751C6}" type="presOf" srcId="{8500E903-5757-49C9-910F-4BAFD72A7674}" destId="{56A4DF54-B89F-47B6-A6AA-98EAED5FEF61}" srcOrd="1" destOrd="0" presId="urn:microsoft.com/office/officeart/2005/8/layout/gear1"/>
    <dgm:cxn modelId="{1D419D75-2AF7-4DD6-A80F-81093F47F5DE}" type="presOf" srcId="{4DF19712-866C-4F26-9B37-DDCDA12CEF09}" destId="{C28913F3-1C48-4892-992E-B4F9B97F64A2}" srcOrd="0" destOrd="0" presId="urn:microsoft.com/office/officeart/2005/8/layout/gear1"/>
    <dgm:cxn modelId="{DFFC5866-AC52-4EB6-AA8F-7D002D698761}" srcId="{A9F13C37-3207-4887-BC3C-EF3BF999B298}" destId="{8500E903-5757-49C9-910F-4BAFD72A7674}" srcOrd="0" destOrd="0" parTransId="{7864D313-AFDB-418F-A21A-3497586CD3D0}" sibTransId="{BEA511FD-593B-4C29-B82B-A019CC5798DE}"/>
    <dgm:cxn modelId="{3E205A2B-D55D-40BF-97E7-94A937C99C7D}" type="presOf" srcId="{5E7F3DEB-609C-4DD0-94A6-999DDD8DA130}" destId="{42B49CA2-C372-43C1-81D2-AA2150FEDC3A}" srcOrd="0" destOrd="0" presId="urn:microsoft.com/office/officeart/2005/8/layout/gear1"/>
    <dgm:cxn modelId="{78B84BD6-2AB6-46E3-BB8D-8FD602F63881}" type="presOf" srcId="{4DF19712-866C-4F26-9B37-DDCDA12CEF09}" destId="{47877574-264B-47AD-A6E8-E120204297DC}" srcOrd="1" destOrd="0" presId="urn:microsoft.com/office/officeart/2005/8/layout/gear1"/>
    <dgm:cxn modelId="{5EB6C9E3-B3A8-4EEC-9A6A-3B0BF97C6AA8}" type="presOf" srcId="{A7CF8159-2BD6-4448-8917-186D28106BAD}" destId="{9A19227B-9548-4396-AD53-0BFFFD84189B}" srcOrd="1" destOrd="0" presId="urn:microsoft.com/office/officeart/2005/8/layout/gear1"/>
    <dgm:cxn modelId="{6AB206A4-182C-462B-8E57-FCFF3CA705B2}" srcId="{A9F13C37-3207-4887-BC3C-EF3BF999B298}" destId="{A7CF8159-2BD6-4448-8917-186D28106BAD}" srcOrd="2" destOrd="0" parTransId="{056301D6-9CC2-4AC5-B665-09DFEF2EE222}" sibTransId="{5E7F3DEB-609C-4DD0-94A6-999DDD8DA130}"/>
    <dgm:cxn modelId="{F2617E36-928E-40ED-BD0A-39C11837F368}" type="presOf" srcId="{8500E903-5757-49C9-910F-4BAFD72A7674}" destId="{8EAABD68-0029-467E-B023-0D14AC2CB2C7}" srcOrd="0" destOrd="0" presId="urn:microsoft.com/office/officeart/2005/8/layout/gear1"/>
    <dgm:cxn modelId="{EBF9EC29-EA18-496E-9392-C2663F27683F}" type="presOf" srcId="{A7CF8159-2BD6-4448-8917-186D28106BAD}" destId="{7EB9158D-4FAE-49DC-90C6-405D3159C11B}" srcOrd="2" destOrd="0" presId="urn:microsoft.com/office/officeart/2005/8/layout/gear1"/>
    <dgm:cxn modelId="{478256C3-2349-49B0-B771-C04923E11534}" type="presOf" srcId="{C7299F28-0A62-4927-9C7D-FE6E14EBD183}" destId="{95B40242-D29E-43D7-B593-0192D4736B8D}" srcOrd="0" destOrd="0" presId="urn:microsoft.com/office/officeart/2005/8/layout/gear1"/>
    <dgm:cxn modelId="{1C4ED9ED-4168-4932-A30C-B6F45C46DC13}" type="presOf" srcId="{8500E903-5757-49C9-910F-4BAFD72A7674}" destId="{87E257DC-E79E-402D-AAED-8980D576A9AE}" srcOrd="2" destOrd="0" presId="urn:microsoft.com/office/officeart/2005/8/layout/gear1"/>
    <dgm:cxn modelId="{83BA95C3-DEB8-46A4-BDC3-7664233F95FB}" type="presOf" srcId="{A7CF8159-2BD6-4448-8917-186D28106BAD}" destId="{02759A36-3CEF-4953-94EF-949E170A8739}" srcOrd="0" destOrd="0" presId="urn:microsoft.com/office/officeart/2005/8/layout/gear1"/>
    <dgm:cxn modelId="{6438E4F1-443F-46D6-BEBC-8115B8D795F7}" type="presOf" srcId="{4DF19712-866C-4F26-9B37-DDCDA12CEF09}" destId="{ED94B557-BF4C-4F18-8FFE-190C104E3239}" srcOrd="2" destOrd="0" presId="urn:microsoft.com/office/officeart/2005/8/layout/gear1"/>
    <dgm:cxn modelId="{433A3AE9-E139-4BC0-9759-7679FECA8EB1}" type="presOf" srcId="{A7CF8159-2BD6-4448-8917-186D28106BAD}" destId="{C22F1559-DC29-43E1-B19B-4A4A2A6A2EBA}" srcOrd="3" destOrd="0" presId="urn:microsoft.com/office/officeart/2005/8/layout/gear1"/>
    <dgm:cxn modelId="{D339D978-4726-4217-A3B8-C04D1D4D8DE8}" type="presOf" srcId="{A9F13C37-3207-4887-BC3C-EF3BF999B298}" destId="{CA16FBF8-E178-4263-9FF7-B0E83FB220D3}" srcOrd="0" destOrd="0" presId="urn:microsoft.com/office/officeart/2005/8/layout/gear1"/>
    <dgm:cxn modelId="{80FEA925-6BA6-4AB4-8FCD-84362C380390}" type="presOf" srcId="{BEA511FD-593B-4C29-B82B-A019CC5798DE}" destId="{B2E135FB-89C7-4AE4-B3A5-2CBA5264B7B5}" srcOrd="0" destOrd="0" presId="urn:microsoft.com/office/officeart/2005/8/layout/gear1"/>
    <dgm:cxn modelId="{9783656E-DB60-4DD7-9EA2-709B9335CFC7}" srcId="{A9F13C37-3207-4887-BC3C-EF3BF999B298}" destId="{4DF19712-866C-4F26-9B37-DDCDA12CEF09}" srcOrd="1" destOrd="0" parTransId="{DA5E7479-EB58-4232-ABFA-4E0F01A86047}" sibTransId="{C7299F28-0A62-4927-9C7D-FE6E14EBD183}"/>
    <dgm:cxn modelId="{EFC53D30-3597-4BFC-8799-978164F3D304}" type="presParOf" srcId="{CA16FBF8-E178-4263-9FF7-B0E83FB220D3}" destId="{8EAABD68-0029-467E-B023-0D14AC2CB2C7}" srcOrd="0" destOrd="0" presId="urn:microsoft.com/office/officeart/2005/8/layout/gear1"/>
    <dgm:cxn modelId="{DAD7EFD5-8650-4C51-9775-F5FD0D3C9B32}" type="presParOf" srcId="{CA16FBF8-E178-4263-9FF7-B0E83FB220D3}" destId="{56A4DF54-B89F-47B6-A6AA-98EAED5FEF61}" srcOrd="1" destOrd="0" presId="urn:microsoft.com/office/officeart/2005/8/layout/gear1"/>
    <dgm:cxn modelId="{AF91BAE2-30E9-45AE-9E78-0DB9766E9300}" type="presParOf" srcId="{CA16FBF8-E178-4263-9FF7-B0E83FB220D3}" destId="{87E257DC-E79E-402D-AAED-8980D576A9AE}" srcOrd="2" destOrd="0" presId="urn:microsoft.com/office/officeart/2005/8/layout/gear1"/>
    <dgm:cxn modelId="{2BF13C7B-DAA8-4374-8758-54B380A7EB6D}" type="presParOf" srcId="{CA16FBF8-E178-4263-9FF7-B0E83FB220D3}" destId="{C28913F3-1C48-4892-992E-B4F9B97F64A2}" srcOrd="3" destOrd="0" presId="urn:microsoft.com/office/officeart/2005/8/layout/gear1"/>
    <dgm:cxn modelId="{4C48469E-B07A-4550-876F-C78F5CECF6B6}" type="presParOf" srcId="{CA16FBF8-E178-4263-9FF7-B0E83FB220D3}" destId="{47877574-264B-47AD-A6E8-E120204297DC}" srcOrd="4" destOrd="0" presId="urn:microsoft.com/office/officeart/2005/8/layout/gear1"/>
    <dgm:cxn modelId="{F2A369C7-0F12-4604-A91E-6903E7133072}" type="presParOf" srcId="{CA16FBF8-E178-4263-9FF7-B0E83FB220D3}" destId="{ED94B557-BF4C-4F18-8FFE-190C104E3239}" srcOrd="5" destOrd="0" presId="urn:microsoft.com/office/officeart/2005/8/layout/gear1"/>
    <dgm:cxn modelId="{A26C8359-6100-4529-9601-B52968C232D0}" type="presParOf" srcId="{CA16FBF8-E178-4263-9FF7-B0E83FB220D3}" destId="{02759A36-3CEF-4953-94EF-949E170A8739}" srcOrd="6" destOrd="0" presId="urn:microsoft.com/office/officeart/2005/8/layout/gear1"/>
    <dgm:cxn modelId="{A2D2D669-350B-4C33-BF42-622C32B39F61}" type="presParOf" srcId="{CA16FBF8-E178-4263-9FF7-B0E83FB220D3}" destId="{9A19227B-9548-4396-AD53-0BFFFD84189B}" srcOrd="7" destOrd="0" presId="urn:microsoft.com/office/officeart/2005/8/layout/gear1"/>
    <dgm:cxn modelId="{A6095703-4759-4DED-8D63-601C93EF63D2}" type="presParOf" srcId="{CA16FBF8-E178-4263-9FF7-B0E83FB220D3}" destId="{7EB9158D-4FAE-49DC-90C6-405D3159C11B}" srcOrd="8" destOrd="0" presId="urn:microsoft.com/office/officeart/2005/8/layout/gear1"/>
    <dgm:cxn modelId="{653F613F-5020-4A16-AB6B-8B662325489F}" type="presParOf" srcId="{CA16FBF8-E178-4263-9FF7-B0E83FB220D3}" destId="{C22F1559-DC29-43E1-B19B-4A4A2A6A2EBA}" srcOrd="9" destOrd="0" presId="urn:microsoft.com/office/officeart/2005/8/layout/gear1"/>
    <dgm:cxn modelId="{AA62EF25-0AEF-4F84-BAA3-4455CA12156F}" type="presParOf" srcId="{CA16FBF8-E178-4263-9FF7-B0E83FB220D3}" destId="{B2E135FB-89C7-4AE4-B3A5-2CBA5264B7B5}" srcOrd="10" destOrd="0" presId="urn:microsoft.com/office/officeart/2005/8/layout/gear1"/>
    <dgm:cxn modelId="{2554197E-8F3E-4803-B403-F11684CE2F11}" type="presParOf" srcId="{CA16FBF8-E178-4263-9FF7-B0E83FB220D3}" destId="{95B40242-D29E-43D7-B593-0192D4736B8D}" srcOrd="11" destOrd="0" presId="urn:microsoft.com/office/officeart/2005/8/layout/gear1"/>
    <dgm:cxn modelId="{36F07B82-F4DF-4EEF-9FBF-8F8B1FD298F5}" type="presParOf" srcId="{CA16FBF8-E178-4263-9FF7-B0E83FB220D3}" destId="{42B49CA2-C372-43C1-81D2-AA2150FEDC3A}"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F13C37-3207-4887-BC3C-EF3BF999B298}" type="doc">
      <dgm:prSet loTypeId="urn:microsoft.com/office/officeart/2005/8/layout/gear1" loCatId="relationship" qsTypeId="urn:microsoft.com/office/officeart/2005/8/quickstyle/simple1" qsCatId="simple" csTypeId="urn:microsoft.com/office/officeart/2005/8/colors/accent3_4" csCatId="accent3" phldr="1"/>
      <dgm:spPr/>
    </dgm:pt>
    <dgm:pt modelId="{8500E903-5757-49C9-910F-4BAFD72A7674}">
      <dgm:prSet phldrT="[文本]"/>
      <dgm:spPr/>
      <dgm:t>
        <a:bodyPr/>
        <a:lstStyle/>
        <a:p>
          <a:r>
            <a:rPr lang="zh-CN" altLang="en-US" dirty="0"/>
            <a:t>阿里</a:t>
          </a:r>
          <a:endParaRPr lang="en-US" altLang="zh-CN" dirty="0"/>
        </a:p>
        <a:p>
          <a:r>
            <a:rPr lang="zh-CN" altLang="en-US" dirty="0"/>
            <a:t>信用</a:t>
          </a:r>
        </a:p>
      </dgm:t>
    </dgm:pt>
    <dgm:pt modelId="{7864D313-AFDB-418F-A21A-3497586CD3D0}" type="parTrans" cxnId="{DFFC5866-AC52-4EB6-AA8F-7D002D698761}">
      <dgm:prSet/>
      <dgm:spPr/>
      <dgm:t>
        <a:bodyPr/>
        <a:lstStyle/>
        <a:p>
          <a:endParaRPr lang="zh-CN" altLang="en-US"/>
        </a:p>
      </dgm:t>
    </dgm:pt>
    <dgm:pt modelId="{BEA511FD-593B-4C29-B82B-A019CC5798DE}" type="sibTrans" cxnId="{DFFC5866-AC52-4EB6-AA8F-7D002D698761}">
      <dgm:prSet/>
      <dgm:spPr/>
      <dgm:t>
        <a:bodyPr/>
        <a:lstStyle/>
        <a:p>
          <a:endParaRPr lang="zh-CN" altLang="en-US"/>
        </a:p>
      </dgm:t>
    </dgm:pt>
    <dgm:pt modelId="{4DF19712-866C-4F26-9B37-DDCDA12CEF09}">
      <dgm:prSet phldrT="[文本]"/>
      <dgm:spPr/>
      <dgm:t>
        <a:bodyPr/>
        <a:lstStyle/>
        <a:p>
          <a:r>
            <a:rPr lang="zh-CN" altLang="en-US" dirty="0"/>
            <a:t>保险</a:t>
          </a:r>
        </a:p>
      </dgm:t>
    </dgm:pt>
    <dgm:pt modelId="{DA5E7479-EB58-4232-ABFA-4E0F01A86047}" type="parTrans" cxnId="{9783656E-DB60-4DD7-9EA2-709B9335CFC7}">
      <dgm:prSet/>
      <dgm:spPr/>
      <dgm:t>
        <a:bodyPr/>
        <a:lstStyle/>
        <a:p>
          <a:endParaRPr lang="zh-CN" altLang="en-US"/>
        </a:p>
      </dgm:t>
    </dgm:pt>
    <dgm:pt modelId="{C7299F28-0A62-4927-9C7D-FE6E14EBD183}" type="sibTrans" cxnId="{9783656E-DB60-4DD7-9EA2-709B9335CFC7}">
      <dgm:prSet/>
      <dgm:spPr/>
      <dgm:t>
        <a:bodyPr/>
        <a:lstStyle/>
        <a:p>
          <a:endParaRPr lang="zh-CN" altLang="en-US"/>
        </a:p>
      </dgm:t>
    </dgm:pt>
    <dgm:pt modelId="{A7CF8159-2BD6-4448-8917-186D28106BAD}">
      <dgm:prSet phldrT="[文本]"/>
      <dgm:spPr/>
      <dgm:t>
        <a:bodyPr/>
        <a:lstStyle/>
        <a:p>
          <a:r>
            <a:rPr lang="zh-CN" altLang="en-US" dirty="0"/>
            <a:t>理财</a:t>
          </a:r>
        </a:p>
      </dgm:t>
    </dgm:pt>
    <dgm:pt modelId="{056301D6-9CC2-4AC5-B665-09DFEF2EE222}" type="parTrans" cxnId="{6AB206A4-182C-462B-8E57-FCFF3CA705B2}">
      <dgm:prSet/>
      <dgm:spPr/>
      <dgm:t>
        <a:bodyPr/>
        <a:lstStyle/>
        <a:p>
          <a:endParaRPr lang="zh-CN" altLang="en-US"/>
        </a:p>
      </dgm:t>
    </dgm:pt>
    <dgm:pt modelId="{5E7F3DEB-609C-4DD0-94A6-999DDD8DA130}" type="sibTrans" cxnId="{6AB206A4-182C-462B-8E57-FCFF3CA705B2}">
      <dgm:prSet/>
      <dgm:spPr/>
      <dgm:t>
        <a:bodyPr/>
        <a:lstStyle/>
        <a:p>
          <a:endParaRPr lang="zh-CN" altLang="en-US"/>
        </a:p>
      </dgm:t>
    </dgm:pt>
    <dgm:pt modelId="{CA16FBF8-E178-4263-9FF7-B0E83FB220D3}" type="pres">
      <dgm:prSet presAssocID="{A9F13C37-3207-4887-BC3C-EF3BF999B298}" presName="composite" presStyleCnt="0">
        <dgm:presLayoutVars>
          <dgm:chMax val="3"/>
          <dgm:animLvl val="lvl"/>
          <dgm:resizeHandles val="exact"/>
        </dgm:presLayoutVars>
      </dgm:prSet>
      <dgm:spPr/>
    </dgm:pt>
    <dgm:pt modelId="{8EAABD68-0029-467E-B023-0D14AC2CB2C7}" type="pres">
      <dgm:prSet presAssocID="{8500E903-5757-49C9-910F-4BAFD72A7674}" presName="gear1" presStyleLbl="node1" presStyleIdx="0" presStyleCnt="3">
        <dgm:presLayoutVars>
          <dgm:chMax val="1"/>
          <dgm:bulletEnabled val="1"/>
        </dgm:presLayoutVars>
      </dgm:prSet>
      <dgm:spPr/>
      <dgm:t>
        <a:bodyPr/>
        <a:lstStyle/>
        <a:p>
          <a:endParaRPr lang="zh-CN" altLang="en-US"/>
        </a:p>
      </dgm:t>
    </dgm:pt>
    <dgm:pt modelId="{56A4DF54-B89F-47B6-A6AA-98EAED5FEF61}" type="pres">
      <dgm:prSet presAssocID="{8500E903-5757-49C9-910F-4BAFD72A7674}" presName="gear1srcNode" presStyleLbl="node1" presStyleIdx="0" presStyleCnt="3"/>
      <dgm:spPr/>
      <dgm:t>
        <a:bodyPr/>
        <a:lstStyle/>
        <a:p>
          <a:endParaRPr lang="zh-CN" altLang="en-US"/>
        </a:p>
      </dgm:t>
    </dgm:pt>
    <dgm:pt modelId="{87E257DC-E79E-402D-AAED-8980D576A9AE}" type="pres">
      <dgm:prSet presAssocID="{8500E903-5757-49C9-910F-4BAFD72A7674}" presName="gear1dstNode" presStyleLbl="node1" presStyleIdx="0" presStyleCnt="3"/>
      <dgm:spPr/>
      <dgm:t>
        <a:bodyPr/>
        <a:lstStyle/>
        <a:p>
          <a:endParaRPr lang="zh-CN" altLang="en-US"/>
        </a:p>
      </dgm:t>
    </dgm:pt>
    <dgm:pt modelId="{C28913F3-1C48-4892-992E-B4F9B97F64A2}" type="pres">
      <dgm:prSet presAssocID="{4DF19712-866C-4F26-9B37-DDCDA12CEF09}" presName="gear2" presStyleLbl="node1" presStyleIdx="1" presStyleCnt="3">
        <dgm:presLayoutVars>
          <dgm:chMax val="1"/>
          <dgm:bulletEnabled val="1"/>
        </dgm:presLayoutVars>
      </dgm:prSet>
      <dgm:spPr/>
      <dgm:t>
        <a:bodyPr/>
        <a:lstStyle/>
        <a:p>
          <a:endParaRPr lang="zh-CN" altLang="en-US"/>
        </a:p>
      </dgm:t>
    </dgm:pt>
    <dgm:pt modelId="{47877574-264B-47AD-A6E8-E120204297DC}" type="pres">
      <dgm:prSet presAssocID="{4DF19712-866C-4F26-9B37-DDCDA12CEF09}" presName="gear2srcNode" presStyleLbl="node1" presStyleIdx="1" presStyleCnt="3"/>
      <dgm:spPr/>
      <dgm:t>
        <a:bodyPr/>
        <a:lstStyle/>
        <a:p>
          <a:endParaRPr lang="zh-CN" altLang="en-US"/>
        </a:p>
      </dgm:t>
    </dgm:pt>
    <dgm:pt modelId="{ED94B557-BF4C-4F18-8FFE-190C104E3239}" type="pres">
      <dgm:prSet presAssocID="{4DF19712-866C-4F26-9B37-DDCDA12CEF09}" presName="gear2dstNode" presStyleLbl="node1" presStyleIdx="1" presStyleCnt="3"/>
      <dgm:spPr/>
      <dgm:t>
        <a:bodyPr/>
        <a:lstStyle/>
        <a:p>
          <a:endParaRPr lang="zh-CN" altLang="en-US"/>
        </a:p>
      </dgm:t>
    </dgm:pt>
    <dgm:pt modelId="{02759A36-3CEF-4953-94EF-949E170A8739}" type="pres">
      <dgm:prSet presAssocID="{A7CF8159-2BD6-4448-8917-186D28106BAD}" presName="gear3" presStyleLbl="node1" presStyleIdx="2" presStyleCnt="3"/>
      <dgm:spPr/>
      <dgm:t>
        <a:bodyPr/>
        <a:lstStyle/>
        <a:p>
          <a:endParaRPr lang="zh-CN" altLang="en-US"/>
        </a:p>
      </dgm:t>
    </dgm:pt>
    <dgm:pt modelId="{9A19227B-9548-4396-AD53-0BFFFD84189B}" type="pres">
      <dgm:prSet presAssocID="{A7CF8159-2BD6-4448-8917-186D28106BAD}" presName="gear3tx" presStyleLbl="node1" presStyleIdx="2" presStyleCnt="3">
        <dgm:presLayoutVars>
          <dgm:chMax val="1"/>
          <dgm:bulletEnabled val="1"/>
        </dgm:presLayoutVars>
      </dgm:prSet>
      <dgm:spPr/>
      <dgm:t>
        <a:bodyPr/>
        <a:lstStyle/>
        <a:p>
          <a:endParaRPr lang="zh-CN" altLang="en-US"/>
        </a:p>
      </dgm:t>
    </dgm:pt>
    <dgm:pt modelId="{7EB9158D-4FAE-49DC-90C6-405D3159C11B}" type="pres">
      <dgm:prSet presAssocID="{A7CF8159-2BD6-4448-8917-186D28106BAD}" presName="gear3srcNode" presStyleLbl="node1" presStyleIdx="2" presStyleCnt="3"/>
      <dgm:spPr/>
      <dgm:t>
        <a:bodyPr/>
        <a:lstStyle/>
        <a:p>
          <a:endParaRPr lang="zh-CN" altLang="en-US"/>
        </a:p>
      </dgm:t>
    </dgm:pt>
    <dgm:pt modelId="{C22F1559-DC29-43E1-B19B-4A4A2A6A2EBA}" type="pres">
      <dgm:prSet presAssocID="{A7CF8159-2BD6-4448-8917-186D28106BAD}" presName="gear3dstNode" presStyleLbl="node1" presStyleIdx="2" presStyleCnt="3"/>
      <dgm:spPr/>
      <dgm:t>
        <a:bodyPr/>
        <a:lstStyle/>
        <a:p>
          <a:endParaRPr lang="zh-CN" altLang="en-US"/>
        </a:p>
      </dgm:t>
    </dgm:pt>
    <dgm:pt modelId="{B2E135FB-89C7-4AE4-B3A5-2CBA5264B7B5}" type="pres">
      <dgm:prSet presAssocID="{BEA511FD-593B-4C29-B82B-A019CC5798DE}" presName="connector1" presStyleLbl="sibTrans2D1" presStyleIdx="0" presStyleCnt="3"/>
      <dgm:spPr/>
      <dgm:t>
        <a:bodyPr/>
        <a:lstStyle/>
        <a:p>
          <a:endParaRPr lang="zh-CN" altLang="en-US"/>
        </a:p>
      </dgm:t>
    </dgm:pt>
    <dgm:pt modelId="{95B40242-D29E-43D7-B593-0192D4736B8D}" type="pres">
      <dgm:prSet presAssocID="{C7299F28-0A62-4927-9C7D-FE6E14EBD183}" presName="connector2" presStyleLbl="sibTrans2D1" presStyleIdx="1" presStyleCnt="3"/>
      <dgm:spPr/>
      <dgm:t>
        <a:bodyPr/>
        <a:lstStyle/>
        <a:p>
          <a:endParaRPr lang="zh-CN" altLang="en-US"/>
        </a:p>
      </dgm:t>
    </dgm:pt>
    <dgm:pt modelId="{42B49CA2-C372-43C1-81D2-AA2150FEDC3A}" type="pres">
      <dgm:prSet presAssocID="{5E7F3DEB-609C-4DD0-94A6-999DDD8DA130}" presName="connector3" presStyleLbl="sibTrans2D1" presStyleIdx="2" presStyleCnt="3"/>
      <dgm:spPr/>
      <dgm:t>
        <a:bodyPr/>
        <a:lstStyle/>
        <a:p>
          <a:endParaRPr lang="zh-CN" altLang="en-US"/>
        </a:p>
      </dgm:t>
    </dgm:pt>
  </dgm:ptLst>
  <dgm:cxnLst>
    <dgm:cxn modelId="{D745FAE2-8952-4814-AF3C-2D155E282771}" type="presOf" srcId="{A7CF8159-2BD6-4448-8917-186D28106BAD}" destId="{7EB9158D-4FAE-49DC-90C6-405D3159C11B}" srcOrd="2" destOrd="0" presId="urn:microsoft.com/office/officeart/2005/8/layout/gear1"/>
    <dgm:cxn modelId="{8AF6A545-3E24-4680-8195-43F5E49E97CA}" type="presOf" srcId="{C7299F28-0A62-4927-9C7D-FE6E14EBD183}" destId="{95B40242-D29E-43D7-B593-0192D4736B8D}" srcOrd="0" destOrd="0" presId="urn:microsoft.com/office/officeart/2005/8/layout/gear1"/>
    <dgm:cxn modelId="{F466254E-6773-439B-A5C8-EE365844BE19}" type="presOf" srcId="{BEA511FD-593B-4C29-B82B-A019CC5798DE}" destId="{B2E135FB-89C7-4AE4-B3A5-2CBA5264B7B5}" srcOrd="0" destOrd="0" presId="urn:microsoft.com/office/officeart/2005/8/layout/gear1"/>
    <dgm:cxn modelId="{77B9781E-0BE4-421D-93DC-60D176E54967}" type="presOf" srcId="{4DF19712-866C-4F26-9B37-DDCDA12CEF09}" destId="{ED94B557-BF4C-4F18-8FFE-190C104E3239}" srcOrd="2" destOrd="0" presId="urn:microsoft.com/office/officeart/2005/8/layout/gear1"/>
    <dgm:cxn modelId="{DFFC5866-AC52-4EB6-AA8F-7D002D698761}" srcId="{A9F13C37-3207-4887-BC3C-EF3BF999B298}" destId="{8500E903-5757-49C9-910F-4BAFD72A7674}" srcOrd="0" destOrd="0" parTransId="{7864D313-AFDB-418F-A21A-3497586CD3D0}" sibTransId="{BEA511FD-593B-4C29-B82B-A019CC5798DE}"/>
    <dgm:cxn modelId="{D7986AB2-9835-49C7-8CD5-9501638C304F}" type="presOf" srcId="{4DF19712-866C-4F26-9B37-DDCDA12CEF09}" destId="{C28913F3-1C48-4892-992E-B4F9B97F64A2}" srcOrd="0" destOrd="0" presId="urn:microsoft.com/office/officeart/2005/8/layout/gear1"/>
    <dgm:cxn modelId="{6AB206A4-182C-462B-8E57-FCFF3CA705B2}" srcId="{A9F13C37-3207-4887-BC3C-EF3BF999B298}" destId="{A7CF8159-2BD6-4448-8917-186D28106BAD}" srcOrd="2" destOrd="0" parTransId="{056301D6-9CC2-4AC5-B665-09DFEF2EE222}" sibTransId="{5E7F3DEB-609C-4DD0-94A6-999DDD8DA130}"/>
    <dgm:cxn modelId="{BD0EB6FF-2A32-4F9D-888F-1897E7CC0B1F}" type="presOf" srcId="{8500E903-5757-49C9-910F-4BAFD72A7674}" destId="{8EAABD68-0029-467E-B023-0D14AC2CB2C7}" srcOrd="0" destOrd="0" presId="urn:microsoft.com/office/officeart/2005/8/layout/gear1"/>
    <dgm:cxn modelId="{A0F8DE9D-FC53-4086-BEA5-A86BE5588F5F}" type="presOf" srcId="{A7CF8159-2BD6-4448-8917-186D28106BAD}" destId="{02759A36-3CEF-4953-94EF-949E170A8739}" srcOrd="0" destOrd="0" presId="urn:microsoft.com/office/officeart/2005/8/layout/gear1"/>
    <dgm:cxn modelId="{D22A0833-0904-4794-B66F-C0EEDD419CD1}" type="presOf" srcId="{A7CF8159-2BD6-4448-8917-186D28106BAD}" destId="{9A19227B-9548-4396-AD53-0BFFFD84189B}" srcOrd="1" destOrd="0" presId="urn:microsoft.com/office/officeart/2005/8/layout/gear1"/>
    <dgm:cxn modelId="{D59CB488-312A-4EC8-BF38-A4EAD1A69FD5}" type="presOf" srcId="{8500E903-5757-49C9-910F-4BAFD72A7674}" destId="{56A4DF54-B89F-47B6-A6AA-98EAED5FEF61}" srcOrd="1" destOrd="0" presId="urn:microsoft.com/office/officeart/2005/8/layout/gear1"/>
    <dgm:cxn modelId="{AAD5EABF-8CA8-4CA4-AC32-7DD47393CEB9}" type="presOf" srcId="{4DF19712-866C-4F26-9B37-DDCDA12CEF09}" destId="{47877574-264B-47AD-A6E8-E120204297DC}" srcOrd="1" destOrd="0" presId="urn:microsoft.com/office/officeart/2005/8/layout/gear1"/>
    <dgm:cxn modelId="{8397221E-C5AA-4B4D-9315-8BDC1AF4106F}" type="presOf" srcId="{A7CF8159-2BD6-4448-8917-186D28106BAD}" destId="{C22F1559-DC29-43E1-B19B-4A4A2A6A2EBA}" srcOrd="3" destOrd="0" presId="urn:microsoft.com/office/officeart/2005/8/layout/gear1"/>
    <dgm:cxn modelId="{B3DD001D-13F5-4811-84C0-4CB76BA4E6AF}" type="presOf" srcId="{8500E903-5757-49C9-910F-4BAFD72A7674}" destId="{87E257DC-E79E-402D-AAED-8980D576A9AE}" srcOrd="2" destOrd="0" presId="urn:microsoft.com/office/officeart/2005/8/layout/gear1"/>
    <dgm:cxn modelId="{9783656E-DB60-4DD7-9EA2-709B9335CFC7}" srcId="{A9F13C37-3207-4887-BC3C-EF3BF999B298}" destId="{4DF19712-866C-4F26-9B37-DDCDA12CEF09}" srcOrd="1" destOrd="0" parTransId="{DA5E7479-EB58-4232-ABFA-4E0F01A86047}" sibTransId="{C7299F28-0A62-4927-9C7D-FE6E14EBD183}"/>
    <dgm:cxn modelId="{D618A1D9-EF90-47D0-8351-163102EE5A94}" type="presOf" srcId="{5E7F3DEB-609C-4DD0-94A6-999DDD8DA130}" destId="{42B49CA2-C372-43C1-81D2-AA2150FEDC3A}" srcOrd="0" destOrd="0" presId="urn:microsoft.com/office/officeart/2005/8/layout/gear1"/>
    <dgm:cxn modelId="{F5D0374C-C922-47F8-8CCD-B0ECD5FC12C2}" type="presOf" srcId="{A9F13C37-3207-4887-BC3C-EF3BF999B298}" destId="{CA16FBF8-E178-4263-9FF7-B0E83FB220D3}" srcOrd="0" destOrd="0" presId="urn:microsoft.com/office/officeart/2005/8/layout/gear1"/>
    <dgm:cxn modelId="{81D1D9C5-755A-4AEA-BB4E-6973098998D3}" type="presParOf" srcId="{CA16FBF8-E178-4263-9FF7-B0E83FB220D3}" destId="{8EAABD68-0029-467E-B023-0D14AC2CB2C7}" srcOrd="0" destOrd="0" presId="urn:microsoft.com/office/officeart/2005/8/layout/gear1"/>
    <dgm:cxn modelId="{56936371-9DE3-46DC-BA69-09D30614DCE7}" type="presParOf" srcId="{CA16FBF8-E178-4263-9FF7-B0E83FB220D3}" destId="{56A4DF54-B89F-47B6-A6AA-98EAED5FEF61}" srcOrd="1" destOrd="0" presId="urn:microsoft.com/office/officeart/2005/8/layout/gear1"/>
    <dgm:cxn modelId="{BE4E6ADD-B30D-401F-BFA6-CCBDCE7C22E3}" type="presParOf" srcId="{CA16FBF8-E178-4263-9FF7-B0E83FB220D3}" destId="{87E257DC-E79E-402D-AAED-8980D576A9AE}" srcOrd="2" destOrd="0" presId="urn:microsoft.com/office/officeart/2005/8/layout/gear1"/>
    <dgm:cxn modelId="{609E2A16-CCE5-4AD0-8EFA-86265BD00127}" type="presParOf" srcId="{CA16FBF8-E178-4263-9FF7-B0E83FB220D3}" destId="{C28913F3-1C48-4892-992E-B4F9B97F64A2}" srcOrd="3" destOrd="0" presId="urn:microsoft.com/office/officeart/2005/8/layout/gear1"/>
    <dgm:cxn modelId="{6365F34B-919D-4DFA-BCD7-80A4DB0E0CA4}" type="presParOf" srcId="{CA16FBF8-E178-4263-9FF7-B0E83FB220D3}" destId="{47877574-264B-47AD-A6E8-E120204297DC}" srcOrd="4" destOrd="0" presId="urn:microsoft.com/office/officeart/2005/8/layout/gear1"/>
    <dgm:cxn modelId="{203CEE59-507F-4818-BCE0-2C220C0CB56E}" type="presParOf" srcId="{CA16FBF8-E178-4263-9FF7-B0E83FB220D3}" destId="{ED94B557-BF4C-4F18-8FFE-190C104E3239}" srcOrd="5" destOrd="0" presId="urn:microsoft.com/office/officeart/2005/8/layout/gear1"/>
    <dgm:cxn modelId="{4EC1FA97-191D-4605-8DE2-3B844FD24F06}" type="presParOf" srcId="{CA16FBF8-E178-4263-9FF7-B0E83FB220D3}" destId="{02759A36-3CEF-4953-94EF-949E170A8739}" srcOrd="6" destOrd="0" presId="urn:microsoft.com/office/officeart/2005/8/layout/gear1"/>
    <dgm:cxn modelId="{8F1E2675-9D3B-42BE-9CE4-E2594F84DC40}" type="presParOf" srcId="{CA16FBF8-E178-4263-9FF7-B0E83FB220D3}" destId="{9A19227B-9548-4396-AD53-0BFFFD84189B}" srcOrd="7" destOrd="0" presId="urn:microsoft.com/office/officeart/2005/8/layout/gear1"/>
    <dgm:cxn modelId="{071BB95C-BEC8-4A4F-9C68-937CF7033F8D}" type="presParOf" srcId="{CA16FBF8-E178-4263-9FF7-B0E83FB220D3}" destId="{7EB9158D-4FAE-49DC-90C6-405D3159C11B}" srcOrd="8" destOrd="0" presId="urn:microsoft.com/office/officeart/2005/8/layout/gear1"/>
    <dgm:cxn modelId="{33ED4B8B-F9D1-475D-BA5B-D6DC6715ADAE}" type="presParOf" srcId="{CA16FBF8-E178-4263-9FF7-B0E83FB220D3}" destId="{C22F1559-DC29-43E1-B19B-4A4A2A6A2EBA}" srcOrd="9" destOrd="0" presId="urn:microsoft.com/office/officeart/2005/8/layout/gear1"/>
    <dgm:cxn modelId="{5200FE01-9FAE-43DA-B6EC-B162E137CAFB}" type="presParOf" srcId="{CA16FBF8-E178-4263-9FF7-B0E83FB220D3}" destId="{B2E135FB-89C7-4AE4-B3A5-2CBA5264B7B5}" srcOrd="10" destOrd="0" presId="urn:microsoft.com/office/officeart/2005/8/layout/gear1"/>
    <dgm:cxn modelId="{9A6939B1-915F-41BE-AC2F-5FEED526264F}" type="presParOf" srcId="{CA16FBF8-E178-4263-9FF7-B0E83FB220D3}" destId="{95B40242-D29E-43D7-B593-0192D4736B8D}" srcOrd="11" destOrd="0" presId="urn:microsoft.com/office/officeart/2005/8/layout/gear1"/>
    <dgm:cxn modelId="{82C0C0F0-7DF4-4141-9C55-6796D981A82B}" type="presParOf" srcId="{CA16FBF8-E178-4263-9FF7-B0E83FB220D3}" destId="{42B49CA2-C372-43C1-81D2-AA2150FEDC3A}" srcOrd="12" destOrd="0" presId="urn:microsoft.com/office/officeart/2005/8/layout/gear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35A142-D1FD-45AD-BC01-84DA084DDEF7}" type="doc">
      <dgm:prSet loTypeId="urn:microsoft.com/office/officeart/2005/8/layout/radial6" loCatId="cycle" qsTypeId="urn:microsoft.com/office/officeart/2005/8/quickstyle/simple1" qsCatId="simple" csTypeId="urn:microsoft.com/office/officeart/2005/8/colors/accent3_4" csCatId="accent3" phldr="1"/>
      <dgm:spPr/>
      <dgm:t>
        <a:bodyPr/>
        <a:lstStyle/>
        <a:p>
          <a:endParaRPr lang="zh-CN" altLang="en-US"/>
        </a:p>
      </dgm:t>
    </dgm:pt>
    <dgm:pt modelId="{382B856B-14B2-44B1-974A-A140D9DD6598}">
      <dgm:prSet phldrT="[文本]"/>
      <dgm:spPr/>
      <dgm:t>
        <a:bodyPr/>
        <a:lstStyle/>
        <a:p>
          <a:r>
            <a:rPr lang="zh-CN" altLang="en-US" dirty="0"/>
            <a:t>项目空间</a:t>
          </a:r>
        </a:p>
      </dgm:t>
    </dgm:pt>
    <dgm:pt modelId="{908E5B72-EAE9-477B-A070-B45FD90A991A}" type="parTrans" cxnId="{07D2DDF0-56DC-4834-910E-2286740C3D55}">
      <dgm:prSet/>
      <dgm:spPr/>
      <dgm:t>
        <a:bodyPr/>
        <a:lstStyle/>
        <a:p>
          <a:endParaRPr lang="zh-CN" altLang="en-US"/>
        </a:p>
      </dgm:t>
    </dgm:pt>
    <dgm:pt modelId="{F68362B4-8400-49B0-AEA9-7C5A7A826CE3}" type="sibTrans" cxnId="{07D2DDF0-56DC-4834-910E-2286740C3D55}">
      <dgm:prSet/>
      <dgm:spPr/>
      <dgm:t>
        <a:bodyPr/>
        <a:lstStyle/>
        <a:p>
          <a:endParaRPr lang="zh-CN" altLang="en-US"/>
        </a:p>
      </dgm:t>
    </dgm:pt>
    <dgm:pt modelId="{849231E9-6D0E-40FA-9E67-1E0ABF5E1519}">
      <dgm:prSet phldrT="[文本]"/>
      <dgm:spPr/>
      <dgm:t>
        <a:bodyPr/>
        <a:lstStyle/>
        <a:p>
          <a:r>
            <a:rPr lang="zh-CN" altLang="en-US" dirty="0"/>
            <a:t>对象管理</a:t>
          </a:r>
        </a:p>
      </dgm:t>
    </dgm:pt>
    <dgm:pt modelId="{3B9C4091-96D9-4396-AD7F-9E1614B1F4A0}" type="parTrans" cxnId="{1B3B3DCE-41D2-46A3-8C00-C5AF52BD276F}">
      <dgm:prSet/>
      <dgm:spPr/>
      <dgm:t>
        <a:bodyPr/>
        <a:lstStyle/>
        <a:p>
          <a:endParaRPr lang="zh-CN" altLang="en-US"/>
        </a:p>
      </dgm:t>
    </dgm:pt>
    <dgm:pt modelId="{85BF16E3-8500-42E2-B652-92422AFB7096}" type="sibTrans" cxnId="{1B3B3DCE-41D2-46A3-8C00-C5AF52BD276F}">
      <dgm:prSet/>
      <dgm:spPr/>
      <dgm:t>
        <a:bodyPr/>
        <a:lstStyle/>
        <a:p>
          <a:endParaRPr lang="zh-CN" altLang="en-US"/>
        </a:p>
      </dgm:t>
    </dgm:pt>
    <dgm:pt modelId="{8612BF2B-E913-40EE-B87C-EE47A39DB060}">
      <dgm:prSet phldrT="[文本]"/>
      <dgm:spPr/>
      <dgm:t>
        <a:bodyPr/>
        <a:lstStyle/>
        <a:p>
          <a:r>
            <a:rPr lang="zh-CN" altLang="en-US" dirty="0"/>
            <a:t>授权管理</a:t>
          </a:r>
        </a:p>
      </dgm:t>
    </dgm:pt>
    <dgm:pt modelId="{71CA08E1-D835-4B0B-9D66-6961D78CF908}" type="parTrans" cxnId="{B05E327B-E6FF-4FD6-AF70-C5BA936FE685}">
      <dgm:prSet/>
      <dgm:spPr/>
      <dgm:t>
        <a:bodyPr/>
        <a:lstStyle/>
        <a:p>
          <a:endParaRPr lang="zh-CN" altLang="en-US"/>
        </a:p>
      </dgm:t>
    </dgm:pt>
    <dgm:pt modelId="{8230B121-330A-42A0-A939-480DDCC6039E}" type="sibTrans" cxnId="{B05E327B-E6FF-4FD6-AF70-C5BA936FE685}">
      <dgm:prSet/>
      <dgm:spPr/>
      <dgm:t>
        <a:bodyPr/>
        <a:lstStyle/>
        <a:p>
          <a:endParaRPr lang="zh-CN" altLang="en-US"/>
        </a:p>
      </dgm:t>
    </dgm:pt>
    <dgm:pt modelId="{E03D125D-3B19-474E-9144-AF1480E5B34F}">
      <dgm:prSet phldrT="[文本]"/>
      <dgm:spPr/>
      <dgm:t>
        <a:bodyPr/>
        <a:lstStyle/>
        <a:p>
          <a:r>
            <a:rPr lang="zh-CN" altLang="en-US" dirty="0"/>
            <a:t>命令解析</a:t>
          </a:r>
        </a:p>
      </dgm:t>
    </dgm:pt>
    <dgm:pt modelId="{6D1DBB8D-2F88-4279-82F9-38C74AEC7B16}" type="parTrans" cxnId="{03CE6AE7-CBE5-48BC-A26C-20FE970E30F6}">
      <dgm:prSet/>
      <dgm:spPr/>
      <dgm:t>
        <a:bodyPr/>
        <a:lstStyle/>
        <a:p>
          <a:endParaRPr lang="zh-CN" altLang="en-US"/>
        </a:p>
      </dgm:t>
    </dgm:pt>
    <dgm:pt modelId="{3DA1989B-37D7-484D-A80C-182F403EDEC2}" type="sibTrans" cxnId="{03CE6AE7-CBE5-48BC-A26C-20FE970E30F6}">
      <dgm:prSet/>
      <dgm:spPr/>
      <dgm:t>
        <a:bodyPr/>
        <a:lstStyle/>
        <a:p>
          <a:endParaRPr lang="zh-CN" altLang="en-US"/>
        </a:p>
      </dgm:t>
    </dgm:pt>
    <dgm:pt modelId="{19F64377-AD12-4D85-9528-5A43F2C0107E}">
      <dgm:prSet phldrT="[文本]"/>
      <dgm:spPr/>
      <dgm:t>
        <a:bodyPr/>
        <a:lstStyle/>
        <a:p>
          <a:r>
            <a:rPr lang="zh-CN" altLang="en-US" dirty="0"/>
            <a:t>元数据</a:t>
          </a:r>
        </a:p>
      </dgm:t>
    </dgm:pt>
    <dgm:pt modelId="{515EC0B8-F99E-45C5-B3BF-B5A972030DD5}" type="parTrans" cxnId="{5EF4AEED-66BD-4F5D-A6C5-A5B63923D258}">
      <dgm:prSet/>
      <dgm:spPr/>
      <dgm:t>
        <a:bodyPr/>
        <a:lstStyle/>
        <a:p>
          <a:endParaRPr lang="zh-CN" altLang="en-US"/>
        </a:p>
      </dgm:t>
    </dgm:pt>
    <dgm:pt modelId="{0F154F49-8706-497C-BE3F-1EB53D4D680C}" type="sibTrans" cxnId="{5EF4AEED-66BD-4F5D-A6C5-A5B63923D258}">
      <dgm:prSet/>
      <dgm:spPr/>
      <dgm:t>
        <a:bodyPr/>
        <a:lstStyle/>
        <a:p>
          <a:endParaRPr lang="zh-CN" altLang="en-US"/>
        </a:p>
      </dgm:t>
    </dgm:pt>
    <dgm:pt modelId="{2DF632F5-A839-4DF1-952B-F64DE2B8CF26}">
      <dgm:prSet phldrT="[文本]" phldr="1"/>
      <dgm:spPr>
        <a:blipFill rotWithShape="0">
          <a:blip xmlns:r="http://schemas.openxmlformats.org/officeDocument/2006/relationships" r:embed="rId1"/>
          <a:srcRect/>
          <a:stretch>
            <a:fillRect l="-17000" r="-17000"/>
          </a:stretch>
        </a:blipFill>
      </dgm:spPr>
      <dgm:t>
        <a:bodyPr/>
        <a:lstStyle/>
        <a:p>
          <a:endParaRPr lang="zh-CN" altLang="en-US" dirty="0"/>
        </a:p>
      </dgm:t>
    </dgm:pt>
    <dgm:pt modelId="{7AD012BB-013E-4B01-B5C1-4396759EB4EF}" type="sibTrans" cxnId="{E63642DC-CCB0-44A7-9A23-AFCC45AA4908}">
      <dgm:prSet/>
      <dgm:spPr/>
      <dgm:t>
        <a:bodyPr/>
        <a:lstStyle/>
        <a:p>
          <a:endParaRPr lang="zh-CN" altLang="en-US"/>
        </a:p>
      </dgm:t>
    </dgm:pt>
    <dgm:pt modelId="{FDB9FC3B-1855-4F35-84A6-6F2F9D4F173B}" type="parTrans" cxnId="{E63642DC-CCB0-44A7-9A23-AFCC45AA4908}">
      <dgm:prSet/>
      <dgm:spPr/>
      <dgm:t>
        <a:bodyPr/>
        <a:lstStyle/>
        <a:p>
          <a:endParaRPr lang="zh-CN" altLang="en-US"/>
        </a:p>
      </dgm:t>
    </dgm:pt>
    <dgm:pt modelId="{6D03D55E-D3ED-4558-900E-62EAB802C16C}" type="pres">
      <dgm:prSet presAssocID="{2835A142-D1FD-45AD-BC01-84DA084DDEF7}" presName="Name0" presStyleCnt="0">
        <dgm:presLayoutVars>
          <dgm:chMax val="1"/>
          <dgm:dir/>
          <dgm:animLvl val="ctr"/>
          <dgm:resizeHandles val="exact"/>
        </dgm:presLayoutVars>
      </dgm:prSet>
      <dgm:spPr/>
      <dgm:t>
        <a:bodyPr/>
        <a:lstStyle/>
        <a:p>
          <a:endParaRPr lang="zh-CN" altLang="en-US"/>
        </a:p>
      </dgm:t>
    </dgm:pt>
    <dgm:pt modelId="{57512B4B-05A5-4A2F-81E1-1FB52B88672A}" type="pres">
      <dgm:prSet presAssocID="{2DF632F5-A839-4DF1-952B-F64DE2B8CF26}" presName="centerShape" presStyleLbl="node0" presStyleIdx="0" presStyleCnt="1"/>
      <dgm:spPr/>
      <dgm:t>
        <a:bodyPr/>
        <a:lstStyle/>
        <a:p>
          <a:endParaRPr lang="zh-CN" altLang="en-US"/>
        </a:p>
      </dgm:t>
    </dgm:pt>
    <dgm:pt modelId="{F6012491-7BFD-4290-802A-5E19839AE648}" type="pres">
      <dgm:prSet presAssocID="{382B856B-14B2-44B1-974A-A140D9DD6598}" presName="node" presStyleLbl="node1" presStyleIdx="0" presStyleCnt="5">
        <dgm:presLayoutVars>
          <dgm:bulletEnabled val="1"/>
        </dgm:presLayoutVars>
      </dgm:prSet>
      <dgm:spPr/>
      <dgm:t>
        <a:bodyPr/>
        <a:lstStyle/>
        <a:p>
          <a:endParaRPr lang="zh-CN" altLang="en-US"/>
        </a:p>
      </dgm:t>
    </dgm:pt>
    <dgm:pt modelId="{D9FFB34E-1B09-4EDC-A07C-126A75116DCE}" type="pres">
      <dgm:prSet presAssocID="{382B856B-14B2-44B1-974A-A140D9DD6598}" presName="dummy" presStyleCnt="0"/>
      <dgm:spPr/>
    </dgm:pt>
    <dgm:pt modelId="{D5AD0066-D5C0-4F19-ADEA-F046CD24E3F0}" type="pres">
      <dgm:prSet presAssocID="{F68362B4-8400-49B0-AEA9-7C5A7A826CE3}" presName="sibTrans" presStyleLbl="sibTrans2D1" presStyleIdx="0" presStyleCnt="5"/>
      <dgm:spPr/>
      <dgm:t>
        <a:bodyPr/>
        <a:lstStyle/>
        <a:p>
          <a:endParaRPr lang="zh-CN" altLang="en-US"/>
        </a:p>
      </dgm:t>
    </dgm:pt>
    <dgm:pt modelId="{6E8A65BF-C10B-4157-AD00-100494A49FB7}" type="pres">
      <dgm:prSet presAssocID="{849231E9-6D0E-40FA-9E67-1E0ABF5E1519}" presName="node" presStyleLbl="node1" presStyleIdx="1" presStyleCnt="5">
        <dgm:presLayoutVars>
          <dgm:bulletEnabled val="1"/>
        </dgm:presLayoutVars>
      </dgm:prSet>
      <dgm:spPr/>
      <dgm:t>
        <a:bodyPr/>
        <a:lstStyle/>
        <a:p>
          <a:endParaRPr lang="zh-CN" altLang="en-US"/>
        </a:p>
      </dgm:t>
    </dgm:pt>
    <dgm:pt modelId="{E3810A70-5F46-4938-B71C-C87752720FD4}" type="pres">
      <dgm:prSet presAssocID="{849231E9-6D0E-40FA-9E67-1E0ABF5E1519}" presName="dummy" presStyleCnt="0"/>
      <dgm:spPr/>
    </dgm:pt>
    <dgm:pt modelId="{DE9CC2A0-5595-4A93-94D9-1F69B077E1B4}" type="pres">
      <dgm:prSet presAssocID="{85BF16E3-8500-42E2-B652-92422AFB7096}" presName="sibTrans" presStyleLbl="sibTrans2D1" presStyleIdx="1" presStyleCnt="5"/>
      <dgm:spPr/>
      <dgm:t>
        <a:bodyPr/>
        <a:lstStyle/>
        <a:p>
          <a:endParaRPr lang="zh-CN" altLang="en-US"/>
        </a:p>
      </dgm:t>
    </dgm:pt>
    <dgm:pt modelId="{B8AB10C1-994B-490E-9523-174BCE31E3D0}" type="pres">
      <dgm:prSet presAssocID="{8612BF2B-E913-40EE-B87C-EE47A39DB060}" presName="node" presStyleLbl="node1" presStyleIdx="2" presStyleCnt="5">
        <dgm:presLayoutVars>
          <dgm:bulletEnabled val="1"/>
        </dgm:presLayoutVars>
      </dgm:prSet>
      <dgm:spPr/>
      <dgm:t>
        <a:bodyPr/>
        <a:lstStyle/>
        <a:p>
          <a:endParaRPr lang="zh-CN" altLang="en-US"/>
        </a:p>
      </dgm:t>
    </dgm:pt>
    <dgm:pt modelId="{AFE8CE89-C29F-4636-AEA0-EAF9DA278D9A}" type="pres">
      <dgm:prSet presAssocID="{8612BF2B-E913-40EE-B87C-EE47A39DB060}" presName="dummy" presStyleCnt="0"/>
      <dgm:spPr/>
    </dgm:pt>
    <dgm:pt modelId="{658AF302-F137-4A14-869F-6BFC60232E66}" type="pres">
      <dgm:prSet presAssocID="{8230B121-330A-42A0-A939-480DDCC6039E}" presName="sibTrans" presStyleLbl="sibTrans2D1" presStyleIdx="2" presStyleCnt="5"/>
      <dgm:spPr/>
      <dgm:t>
        <a:bodyPr/>
        <a:lstStyle/>
        <a:p>
          <a:endParaRPr lang="zh-CN" altLang="en-US"/>
        </a:p>
      </dgm:t>
    </dgm:pt>
    <dgm:pt modelId="{5E217F38-AF54-49D2-A6AB-CE141EFA2952}" type="pres">
      <dgm:prSet presAssocID="{E03D125D-3B19-474E-9144-AF1480E5B34F}" presName="node" presStyleLbl="node1" presStyleIdx="3" presStyleCnt="5">
        <dgm:presLayoutVars>
          <dgm:bulletEnabled val="1"/>
        </dgm:presLayoutVars>
      </dgm:prSet>
      <dgm:spPr/>
      <dgm:t>
        <a:bodyPr/>
        <a:lstStyle/>
        <a:p>
          <a:endParaRPr lang="zh-CN" altLang="en-US"/>
        </a:p>
      </dgm:t>
    </dgm:pt>
    <dgm:pt modelId="{A9BF40CA-BBA9-4484-B54C-E9BB43380F7F}" type="pres">
      <dgm:prSet presAssocID="{E03D125D-3B19-474E-9144-AF1480E5B34F}" presName="dummy" presStyleCnt="0"/>
      <dgm:spPr/>
    </dgm:pt>
    <dgm:pt modelId="{4CA986DB-A48B-411F-B09D-C7C88F141FB5}" type="pres">
      <dgm:prSet presAssocID="{3DA1989B-37D7-484D-A80C-182F403EDEC2}" presName="sibTrans" presStyleLbl="sibTrans2D1" presStyleIdx="3" presStyleCnt="5"/>
      <dgm:spPr/>
      <dgm:t>
        <a:bodyPr/>
        <a:lstStyle/>
        <a:p>
          <a:endParaRPr lang="zh-CN" altLang="en-US"/>
        </a:p>
      </dgm:t>
    </dgm:pt>
    <dgm:pt modelId="{7A0F3A41-CF18-4AD1-B9A2-C5027C9EB32F}" type="pres">
      <dgm:prSet presAssocID="{19F64377-AD12-4D85-9528-5A43F2C0107E}" presName="node" presStyleLbl="node1" presStyleIdx="4" presStyleCnt="5">
        <dgm:presLayoutVars>
          <dgm:bulletEnabled val="1"/>
        </dgm:presLayoutVars>
      </dgm:prSet>
      <dgm:spPr/>
      <dgm:t>
        <a:bodyPr/>
        <a:lstStyle/>
        <a:p>
          <a:endParaRPr lang="zh-CN" altLang="en-US"/>
        </a:p>
      </dgm:t>
    </dgm:pt>
    <dgm:pt modelId="{5F5D38DC-EC58-4B0B-A431-3EC073F1F736}" type="pres">
      <dgm:prSet presAssocID="{19F64377-AD12-4D85-9528-5A43F2C0107E}" presName="dummy" presStyleCnt="0"/>
      <dgm:spPr/>
    </dgm:pt>
    <dgm:pt modelId="{9129D194-6B65-4C27-87A7-775FE1029C69}" type="pres">
      <dgm:prSet presAssocID="{0F154F49-8706-497C-BE3F-1EB53D4D680C}" presName="sibTrans" presStyleLbl="sibTrans2D1" presStyleIdx="4" presStyleCnt="5"/>
      <dgm:spPr/>
      <dgm:t>
        <a:bodyPr/>
        <a:lstStyle/>
        <a:p>
          <a:endParaRPr lang="zh-CN" altLang="en-US"/>
        </a:p>
      </dgm:t>
    </dgm:pt>
  </dgm:ptLst>
  <dgm:cxnLst>
    <dgm:cxn modelId="{9424A103-A0B6-47C2-AC10-D22503B4A5B0}" type="presOf" srcId="{382B856B-14B2-44B1-974A-A140D9DD6598}" destId="{F6012491-7BFD-4290-802A-5E19839AE648}" srcOrd="0" destOrd="0" presId="urn:microsoft.com/office/officeart/2005/8/layout/radial6"/>
    <dgm:cxn modelId="{0B6DC25C-D555-4990-913C-877927EBAF00}" type="presOf" srcId="{2835A142-D1FD-45AD-BC01-84DA084DDEF7}" destId="{6D03D55E-D3ED-4558-900E-62EAB802C16C}" srcOrd="0" destOrd="0" presId="urn:microsoft.com/office/officeart/2005/8/layout/radial6"/>
    <dgm:cxn modelId="{2019607E-9D29-4733-B949-5B6DF68DD4C2}" type="presOf" srcId="{2DF632F5-A839-4DF1-952B-F64DE2B8CF26}" destId="{57512B4B-05A5-4A2F-81E1-1FB52B88672A}" srcOrd="0" destOrd="0" presId="urn:microsoft.com/office/officeart/2005/8/layout/radial6"/>
    <dgm:cxn modelId="{8515A05D-D76B-44C4-926E-8513A6F27736}" type="presOf" srcId="{8230B121-330A-42A0-A939-480DDCC6039E}" destId="{658AF302-F137-4A14-869F-6BFC60232E66}" srcOrd="0" destOrd="0" presId="urn:microsoft.com/office/officeart/2005/8/layout/radial6"/>
    <dgm:cxn modelId="{1B3B3DCE-41D2-46A3-8C00-C5AF52BD276F}" srcId="{2DF632F5-A839-4DF1-952B-F64DE2B8CF26}" destId="{849231E9-6D0E-40FA-9E67-1E0ABF5E1519}" srcOrd="1" destOrd="0" parTransId="{3B9C4091-96D9-4396-AD7F-9E1614B1F4A0}" sibTransId="{85BF16E3-8500-42E2-B652-92422AFB7096}"/>
    <dgm:cxn modelId="{D23CF7A7-642A-4A90-B8B5-7BDE650501B2}" type="presOf" srcId="{E03D125D-3B19-474E-9144-AF1480E5B34F}" destId="{5E217F38-AF54-49D2-A6AB-CE141EFA2952}" srcOrd="0" destOrd="0" presId="urn:microsoft.com/office/officeart/2005/8/layout/radial6"/>
    <dgm:cxn modelId="{3F069360-22FA-4AA3-9477-5FDB41403A86}" type="presOf" srcId="{F68362B4-8400-49B0-AEA9-7C5A7A826CE3}" destId="{D5AD0066-D5C0-4F19-ADEA-F046CD24E3F0}" srcOrd="0" destOrd="0" presId="urn:microsoft.com/office/officeart/2005/8/layout/radial6"/>
    <dgm:cxn modelId="{7AE46D8F-CB59-4C3A-9947-E4E643F1CF67}" type="presOf" srcId="{8612BF2B-E913-40EE-B87C-EE47A39DB060}" destId="{B8AB10C1-994B-490E-9523-174BCE31E3D0}" srcOrd="0" destOrd="0" presId="urn:microsoft.com/office/officeart/2005/8/layout/radial6"/>
    <dgm:cxn modelId="{B05E327B-E6FF-4FD6-AF70-C5BA936FE685}" srcId="{2DF632F5-A839-4DF1-952B-F64DE2B8CF26}" destId="{8612BF2B-E913-40EE-B87C-EE47A39DB060}" srcOrd="2" destOrd="0" parTransId="{71CA08E1-D835-4B0B-9D66-6961D78CF908}" sibTransId="{8230B121-330A-42A0-A939-480DDCC6039E}"/>
    <dgm:cxn modelId="{07D2DDF0-56DC-4834-910E-2286740C3D55}" srcId="{2DF632F5-A839-4DF1-952B-F64DE2B8CF26}" destId="{382B856B-14B2-44B1-974A-A140D9DD6598}" srcOrd="0" destOrd="0" parTransId="{908E5B72-EAE9-477B-A070-B45FD90A991A}" sibTransId="{F68362B4-8400-49B0-AEA9-7C5A7A826CE3}"/>
    <dgm:cxn modelId="{B1610EB5-3BE4-4A46-8A20-8383F05927FD}" type="presOf" srcId="{849231E9-6D0E-40FA-9E67-1E0ABF5E1519}" destId="{6E8A65BF-C10B-4157-AD00-100494A49FB7}" srcOrd="0" destOrd="0" presId="urn:microsoft.com/office/officeart/2005/8/layout/radial6"/>
    <dgm:cxn modelId="{972F2AD3-E36E-48D0-ABEF-948ACF79163D}" type="presOf" srcId="{3DA1989B-37D7-484D-A80C-182F403EDEC2}" destId="{4CA986DB-A48B-411F-B09D-C7C88F141FB5}" srcOrd="0" destOrd="0" presId="urn:microsoft.com/office/officeart/2005/8/layout/radial6"/>
    <dgm:cxn modelId="{E24469E0-B183-403B-890A-BF56FBECA89A}" type="presOf" srcId="{0F154F49-8706-497C-BE3F-1EB53D4D680C}" destId="{9129D194-6B65-4C27-87A7-775FE1029C69}" srcOrd="0" destOrd="0" presId="urn:microsoft.com/office/officeart/2005/8/layout/radial6"/>
    <dgm:cxn modelId="{B9E68C90-1691-4BFD-A336-D60190CF8DF8}" type="presOf" srcId="{85BF16E3-8500-42E2-B652-92422AFB7096}" destId="{DE9CC2A0-5595-4A93-94D9-1F69B077E1B4}" srcOrd="0" destOrd="0" presId="urn:microsoft.com/office/officeart/2005/8/layout/radial6"/>
    <dgm:cxn modelId="{5EF4AEED-66BD-4F5D-A6C5-A5B63923D258}" srcId="{2DF632F5-A839-4DF1-952B-F64DE2B8CF26}" destId="{19F64377-AD12-4D85-9528-5A43F2C0107E}" srcOrd="4" destOrd="0" parTransId="{515EC0B8-F99E-45C5-B3BF-B5A972030DD5}" sibTransId="{0F154F49-8706-497C-BE3F-1EB53D4D680C}"/>
    <dgm:cxn modelId="{E63642DC-CCB0-44A7-9A23-AFCC45AA4908}" srcId="{2835A142-D1FD-45AD-BC01-84DA084DDEF7}" destId="{2DF632F5-A839-4DF1-952B-F64DE2B8CF26}" srcOrd="0" destOrd="0" parTransId="{FDB9FC3B-1855-4F35-84A6-6F2F9D4F173B}" sibTransId="{7AD012BB-013E-4B01-B5C1-4396759EB4EF}"/>
    <dgm:cxn modelId="{03CE6AE7-CBE5-48BC-A26C-20FE970E30F6}" srcId="{2DF632F5-A839-4DF1-952B-F64DE2B8CF26}" destId="{E03D125D-3B19-474E-9144-AF1480E5B34F}" srcOrd="3" destOrd="0" parTransId="{6D1DBB8D-2F88-4279-82F9-38C74AEC7B16}" sibTransId="{3DA1989B-37D7-484D-A80C-182F403EDEC2}"/>
    <dgm:cxn modelId="{D758BF3E-B6A8-43F4-AB73-B01695A2DB3F}" type="presOf" srcId="{19F64377-AD12-4D85-9528-5A43F2C0107E}" destId="{7A0F3A41-CF18-4AD1-B9A2-C5027C9EB32F}" srcOrd="0" destOrd="0" presId="urn:microsoft.com/office/officeart/2005/8/layout/radial6"/>
    <dgm:cxn modelId="{8E152DCC-7C2B-40BC-8BD6-24E2C16A861A}" type="presParOf" srcId="{6D03D55E-D3ED-4558-900E-62EAB802C16C}" destId="{57512B4B-05A5-4A2F-81E1-1FB52B88672A}" srcOrd="0" destOrd="0" presId="urn:microsoft.com/office/officeart/2005/8/layout/radial6"/>
    <dgm:cxn modelId="{9D327F50-EE0F-4FE6-97BF-53524FE2A290}" type="presParOf" srcId="{6D03D55E-D3ED-4558-900E-62EAB802C16C}" destId="{F6012491-7BFD-4290-802A-5E19839AE648}" srcOrd="1" destOrd="0" presId="urn:microsoft.com/office/officeart/2005/8/layout/radial6"/>
    <dgm:cxn modelId="{C8F03F1B-9708-4149-94CE-969459EAC1AE}" type="presParOf" srcId="{6D03D55E-D3ED-4558-900E-62EAB802C16C}" destId="{D9FFB34E-1B09-4EDC-A07C-126A75116DCE}" srcOrd="2" destOrd="0" presId="urn:microsoft.com/office/officeart/2005/8/layout/radial6"/>
    <dgm:cxn modelId="{3AE582A0-9AB3-48F9-A8F0-55194EC8DF26}" type="presParOf" srcId="{6D03D55E-D3ED-4558-900E-62EAB802C16C}" destId="{D5AD0066-D5C0-4F19-ADEA-F046CD24E3F0}" srcOrd="3" destOrd="0" presId="urn:microsoft.com/office/officeart/2005/8/layout/radial6"/>
    <dgm:cxn modelId="{2086413A-2B39-4E33-B084-97B150CC0EAD}" type="presParOf" srcId="{6D03D55E-D3ED-4558-900E-62EAB802C16C}" destId="{6E8A65BF-C10B-4157-AD00-100494A49FB7}" srcOrd="4" destOrd="0" presId="urn:microsoft.com/office/officeart/2005/8/layout/radial6"/>
    <dgm:cxn modelId="{0446C821-41FE-4325-9D3D-9DC805B9CDC6}" type="presParOf" srcId="{6D03D55E-D3ED-4558-900E-62EAB802C16C}" destId="{E3810A70-5F46-4938-B71C-C87752720FD4}" srcOrd="5" destOrd="0" presId="urn:microsoft.com/office/officeart/2005/8/layout/radial6"/>
    <dgm:cxn modelId="{B7A6A517-50BF-4361-ACE2-B995D282D404}" type="presParOf" srcId="{6D03D55E-D3ED-4558-900E-62EAB802C16C}" destId="{DE9CC2A0-5595-4A93-94D9-1F69B077E1B4}" srcOrd="6" destOrd="0" presId="urn:microsoft.com/office/officeart/2005/8/layout/radial6"/>
    <dgm:cxn modelId="{86A5F914-D85E-4490-B8CB-CDE975E01E5C}" type="presParOf" srcId="{6D03D55E-D3ED-4558-900E-62EAB802C16C}" destId="{B8AB10C1-994B-490E-9523-174BCE31E3D0}" srcOrd="7" destOrd="0" presId="urn:microsoft.com/office/officeart/2005/8/layout/radial6"/>
    <dgm:cxn modelId="{61BA4914-28E5-4C78-8B68-70AEDB7471DE}" type="presParOf" srcId="{6D03D55E-D3ED-4558-900E-62EAB802C16C}" destId="{AFE8CE89-C29F-4636-AEA0-EAF9DA278D9A}" srcOrd="8" destOrd="0" presId="urn:microsoft.com/office/officeart/2005/8/layout/radial6"/>
    <dgm:cxn modelId="{3FB296F3-730B-41DE-8199-1346331779AA}" type="presParOf" srcId="{6D03D55E-D3ED-4558-900E-62EAB802C16C}" destId="{658AF302-F137-4A14-869F-6BFC60232E66}" srcOrd="9" destOrd="0" presId="urn:microsoft.com/office/officeart/2005/8/layout/radial6"/>
    <dgm:cxn modelId="{E3656284-54A0-4D1D-AFF4-65167AC4651D}" type="presParOf" srcId="{6D03D55E-D3ED-4558-900E-62EAB802C16C}" destId="{5E217F38-AF54-49D2-A6AB-CE141EFA2952}" srcOrd="10" destOrd="0" presId="urn:microsoft.com/office/officeart/2005/8/layout/radial6"/>
    <dgm:cxn modelId="{D2169675-B202-4DF5-8CB2-C10ED124E0E4}" type="presParOf" srcId="{6D03D55E-D3ED-4558-900E-62EAB802C16C}" destId="{A9BF40CA-BBA9-4484-B54C-E9BB43380F7F}" srcOrd="11" destOrd="0" presId="urn:microsoft.com/office/officeart/2005/8/layout/radial6"/>
    <dgm:cxn modelId="{DD81F55F-9C19-4AC3-9920-DB32D659F601}" type="presParOf" srcId="{6D03D55E-D3ED-4558-900E-62EAB802C16C}" destId="{4CA986DB-A48B-411F-B09D-C7C88F141FB5}" srcOrd="12" destOrd="0" presId="urn:microsoft.com/office/officeart/2005/8/layout/radial6"/>
    <dgm:cxn modelId="{9FF5E9BE-C3D8-464C-AB15-4464928D6678}" type="presParOf" srcId="{6D03D55E-D3ED-4558-900E-62EAB802C16C}" destId="{7A0F3A41-CF18-4AD1-B9A2-C5027C9EB32F}" srcOrd="13" destOrd="0" presId="urn:microsoft.com/office/officeart/2005/8/layout/radial6"/>
    <dgm:cxn modelId="{3B63893B-F388-4614-9D98-9D83FB0C2527}" type="presParOf" srcId="{6D03D55E-D3ED-4558-900E-62EAB802C16C}" destId="{5F5D38DC-EC58-4B0B-A431-3EC073F1F736}" srcOrd="14" destOrd="0" presId="urn:microsoft.com/office/officeart/2005/8/layout/radial6"/>
    <dgm:cxn modelId="{9D6E60BF-A741-45B8-B12D-7A6FD291E345}" type="presParOf" srcId="{6D03D55E-D3ED-4558-900E-62EAB802C16C}" destId="{9129D194-6B65-4C27-87A7-775FE1029C69}"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2ACCDB-3F72-439B-BC23-F527843D10F0}" type="doc">
      <dgm:prSet loTypeId="urn:microsoft.com/office/officeart/2005/8/layout/list1" loCatId="list" qsTypeId="urn:microsoft.com/office/officeart/2005/8/quickstyle/simple1" qsCatId="simple" csTypeId="urn:microsoft.com/office/officeart/2005/8/colors/accent3_4" csCatId="accent3" phldr="1"/>
      <dgm:spPr/>
      <dgm:t>
        <a:bodyPr/>
        <a:lstStyle/>
        <a:p>
          <a:endParaRPr lang="zh-CN" altLang="en-US"/>
        </a:p>
      </dgm:t>
    </dgm:pt>
    <dgm:pt modelId="{AEB2D08C-F994-4519-A177-95A8D1F991AD}">
      <dgm:prSet phldrT="[文本]" custT="1"/>
      <dgm:spPr/>
      <dgm:t>
        <a:bodyPr/>
        <a:lstStyle/>
        <a:p>
          <a:r>
            <a:rPr lang="zh-CN" altLang="en-US" sz="1400" dirty="0"/>
            <a:t>项目空间</a:t>
          </a:r>
        </a:p>
      </dgm:t>
    </dgm:pt>
    <dgm:pt modelId="{07871969-C3AF-4659-9584-83257BDCA895}" type="parTrans" cxnId="{A7F28013-4D4F-4DBC-9C77-E3B429B889DC}">
      <dgm:prSet/>
      <dgm:spPr/>
      <dgm:t>
        <a:bodyPr/>
        <a:lstStyle/>
        <a:p>
          <a:endParaRPr lang="zh-CN" altLang="en-US" sz="1200"/>
        </a:p>
      </dgm:t>
    </dgm:pt>
    <dgm:pt modelId="{64FB00A8-8A7D-48E3-A9A6-29FEB551DA48}" type="sibTrans" cxnId="{A7F28013-4D4F-4DBC-9C77-E3B429B889DC}">
      <dgm:prSet/>
      <dgm:spPr/>
      <dgm:t>
        <a:bodyPr/>
        <a:lstStyle/>
        <a:p>
          <a:endParaRPr lang="zh-CN" altLang="en-US" sz="1200"/>
        </a:p>
      </dgm:t>
    </dgm:pt>
    <dgm:pt modelId="{16754A29-BA08-467F-9FF9-347E7BCDE19D}">
      <dgm:prSet phldrT="[文本]" custT="1"/>
      <dgm:spPr/>
      <dgm:t>
        <a:bodyPr/>
        <a:lstStyle/>
        <a:p>
          <a:r>
            <a:rPr lang="zh-CN" altLang="en-US" sz="1400" dirty="0"/>
            <a:t>命令解析</a:t>
          </a:r>
        </a:p>
      </dgm:t>
    </dgm:pt>
    <dgm:pt modelId="{82651912-FB04-421D-A13E-FC08FC110025}" type="parTrans" cxnId="{A972F94C-D0DD-4ECB-B0FF-F886291EF461}">
      <dgm:prSet/>
      <dgm:spPr/>
      <dgm:t>
        <a:bodyPr/>
        <a:lstStyle/>
        <a:p>
          <a:endParaRPr lang="zh-CN" altLang="en-US" sz="1200"/>
        </a:p>
      </dgm:t>
    </dgm:pt>
    <dgm:pt modelId="{33543885-E09B-47FC-8743-1F1E663BA2F1}" type="sibTrans" cxnId="{A972F94C-D0DD-4ECB-B0FF-F886291EF461}">
      <dgm:prSet/>
      <dgm:spPr/>
      <dgm:t>
        <a:bodyPr/>
        <a:lstStyle/>
        <a:p>
          <a:endParaRPr lang="zh-CN" altLang="en-US" sz="1200"/>
        </a:p>
      </dgm:t>
    </dgm:pt>
    <dgm:pt modelId="{09800A3B-1D6E-4116-BC8D-416428E3B1EF}">
      <dgm:prSet phldrT="[文本]" custT="1"/>
      <dgm:spPr/>
      <dgm:t>
        <a:bodyPr/>
        <a:lstStyle/>
        <a:p>
          <a:r>
            <a:rPr lang="zh-CN" altLang="en-US" sz="1400" dirty="0"/>
            <a:t>元数据</a:t>
          </a:r>
        </a:p>
      </dgm:t>
    </dgm:pt>
    <dgm:pt modelId="{F60DE6D5-49EB-4324-804F-5449468DC107}" type="parTrans" cxnId="{77697B96-9A01-4C17-A23C-CCA143F4C679}">
      <dgm:prSet/>
      <dgm:spPr/>
      <dgm:t>
        <a:bodyPr/>
        <a:lstStyle/>
        <a:p>
          <a:endParaRPr lang="zh-CN" altLang="en-US" sz="1200"/>
        </a:p>
      </dgm:t>
    </dgm:pt>
    <dgm:pt modelId="{302FC648-419F-4946-8DAB-89327B4461B1}" type="sibTrans" cxnId="{77697B96-9A01-4C17-A23C-CCA143F4C679}">
      <dgm:prSet/>
      <dgm:spPr/>
      <dgm:t>
        <a:bodyPr/>
        <a:lstStyle/>
        <a:p>
          <a:endParaRPr lang="zh-CN" altLang="en-US" sz="1200"/>
        </a:p>
      </dgm:t>
    </dgm:pt>
    <dgm:pt modelId="{29418CD9-B891-4CFB-B2A3-13874E28A462}">
      <dgm:prSet phldrT="[文本]" custT="1"/>
      <dgm:spPr/>
      <dgm:t>
        <a:bodyPr/>
        <a:lstStyle/>
        <a:p>
          <a:r>
            <a:rPr lang="zh-CN" altLang="en-US" sz="1400" dirty="0"/>
            <a:t>管理对象</a:t>
          </a:r>
        </a:p>
      </dgm:t>
    </dgm:pt>
    <dgm:pt modelId="{90985869-792D-4A35-AF8B-FB00C1A6120E}" type="parTrans" cxnId="{DBF7A851-113E-4F82-B3A5-5A540A778015}">
      <dgm:prSet/>
      <dgm:spPr/>
      <dgm:t>
        <a:bodyPr/>
        <a:lstStyle/>
        <a:p>
          <a:endParaRPr lang="zh-CN" altLang="en-US" sz="1200"/>
        </a:p>
      </dgm:t>
    </dgm:pt>
    <dgm:pt modelId="{B642160C-C436-468E-B029-CD65C667E3DA}" type="sibTrans" cxnId="{DBF7A851-113E-4F82-B3A5-5A540A778015}">
      <dgm:prSet/>
      <dgm:spPr/>
      <dgm:t>
        <a:bodyPr/>
        <a:lstStyle/>
        <a:p>
          <a:endParaRPr lang="zh-CN" altLang="en-US" sz="1200"/>
        </a:p>
      </dgm:t>
    </dgm:pt>
    <dgm:pt modelId="{6DA53FE0-A130-4261-AF52-592E468DD4FF}">
      <dgm:prSet phldrT="[文本]" custT="1"/>
      <dgm:spPr/>
      <dgm:t>
        <a:bodyPr/>
        <a:lstStyle/>
        <a:p>
          <a:r>
            <a:rPr lang="zh-CN" altLang="en-US" sz="1400" dirty="0"/>
            <a:t>授权管理</a:t>
          </a:r>
        </a:p>
      </dgm:t>
    </dgm:pt>
    <dgm:pt modelId="{38CADB4A-18EC-4C73-BBEF-7A4FE0F8F9C1}" type="parTrans" cxnId="{E182F30C-AEF4-420D-A01B-E44FDF89E84D}">
      <dgm:prSet/>
      <dgm:spPr/>
      <dgm:t>
        <a:bodyPr/>
        <a:lstStyle/>
        <a:p>
          <a:endParaRPr lang="zh-CN" altLang="en-US" sz="1200"/>
        </a:p>
      </dgm:t>
    </dgm:pt>
    <dgm:pt modelId="{C45C2671-7490-4314-9F96-90881E6807F1}" type="sibTrans" cxnId="{E182F30C-AEF4-420D-A01B-E44FDF89E84D}">
      <dgm:prSet/>
      <dgm:spPr/>
      <dgm:t>
        <a:bodyPr/>
        <a:lstStyle/>
        <a:p>
          <a:endParaRPr lang="zh-CN" altLang="en-US" sz="1200"/>
        </a:p>
      </dgm:t>
    </dgm:pt>
    <dgm:pt modelId="{715819C7-3453-49E0-B9ED-0309E8FA6D76}">
      <dgm:prSet phldrT="[文本]" custT="1"/>
      <dgm:spPr/>
      <dgm:t>
        <a:bodyPr/>
        <a:lstStyle/>
        <a:p>
          <a:r>
            <a:rPr lang="zh-CN" altLang="en-US" sz="1400" dirty="0"/>
            <a:t>项目空间创建、删除、变更等</a:t>
          </a:r>
        </a:p>
      </dgm:t>
    </dgm:pt>
    <dgm:pt modelId="{4136E5E6-41C4-4D75-AD08-179C0F83EBE3}" type="parTrans" cxnId="{70CB5F2E-D540-4525-B94C-6DE2A4A79D91}">
      <dgm:prSet/>
      <dgm:spPr/>
      <dgm:t>
        <a:bodyPr/>
        <a:lstStyle/>
        <a:p>
          <a:endParaRPr lang="zh-CN" altLang="en-US" sz="1200"/>
        </a:p>
      </dgm:t>
    </dgm:pt>
    <dgm:pt modelId="{F34285A9-2B0B-42D1-B263-757D0EAB7B90}" type="sibTrans" cxnId="{70CB5F2E-D540-4525-B94C-6DE2A4A79D91}">
      <dgm:prSet/>
      <dgm:spPr/>
      <dgm:t>
        <a:bodyPr/>
        <a:lstStyle/>
        <a:p>
          <a:endParaRPr lang="zh-CN" altLang="en-US" sz="1200"/>
        </a:p>
      </dgm:t>
    </dgm:pt>
    <dgm:pt modelId="{6E5652EF-7B98-44C2-83CC-30BE32DC7B27}">
      <dgm:prSet phldrT="[文本]" custT="1"/>
      <dgm:spPr/>
      <dgm:t>
        <a:bodyPr/>
        <a:lstStyle/>
        <a:p>
          <a:r>
            <a:rPr lang="zh-CN" altLang="en-US" sz="1400" dirty="0"/>
            <a:t>对表、资源和作业的管理</a:t>
          </a:r>
        </a:p>
      </dgm:t>
    </dgm:pt>
    <dgm:pt modelId="{2551E059-B684-445B-877C-A9E5685DA074}" type="parTrans" cxnId="{28C78C43-1A34-4CFD-8DC1-8077C4BB85C4}">
      <dgm:prSet/>
      <dgm:spPr/>
      <dgm:t>
        <a:bodyPr/>
        <a:lstStyle/>
        <a:p>
          <a:endParaRPr lang="zh-CN" altLang="en-US"/>
        </a:p>
      </dgm:t>
    </dgm:pt>
    <dgm:pt modelId="{8307D5C4-6780-4C96-BE44-7B07FA565240}" type="sibTrans" cxnId="{28C78C43-1A34-4CFD-8DC1-8077C4BB85C4}">
      <dgm:prSet/>
      <dgm:spPr/>
      <dgm:t>
        <a:bodyPr/>
        <a:lstStyle/>
        <a:p>
          <a:endParaRPr lang="zh-CN" altLang="en-US"/>
        </a:p>
      </dgm:t>
    </dgm:pt>
    <dgm:pt modelId="{6048BB4B-051C-4DFC-85A0-10F841E4264B}">
      <dgm:prSet phldrT="[文本]" custT="1"/>
      <dgm:spPr/>
      <dgm:t>
        <a:bodyPr/>
        <a:lstStyle/>
        <a:p>
          <a:r>
            <a:rPr lang="zh-CN" altLang="en-US" sz="1400" dirty="0"/>
            <a:t>数据对象的访问控制和授权</a:t>
          </a:r>
        </a:p>
      </dgm:t>
    </dgm:pt>
    <dgm:pt modelId="{AB2C8E28-E3D9-4D0E-9B6F-9B6BD2BE7E4E}" type="parTrans" cxnId="{D80009F9-B460-451F-8606-4DFAEB098BF5}">
      <dgm:prSet/>
      <dgm:spPr/>
      <dgm:t>
        <a:bodyPr/>
        <a:lstStyle/>
        <a:p>
          <a:endParaRPr lang="zh-CN" altLang="en-US"/>
        </a:p>
      </dgm:t>
    </dgm:pt>
    <dgm:pt modelId="{DA939C01-4A7C-44F6-BF8D-8BB6E463D5F0}" type="sibTrans" cxnId="{D80009F9-B460-451F-8606-4DFAEB098BF5}">
      <dgm:prSet/>
      <dgm:spPr/>
      <dgm:t>
        <a:bodyPr/>
        <a:lstStyle/>
        <a:p>
          <a:endParaRPr lang="zh-CN" altLang="en-US"/>
        </a:p>
      </dgm:t>
    </dgm:pt>
    <dgm:pt modelId="{DAA65D6C-9FD6-4AF2-A4E6-3B49CFBB5E46}">
      <dgm:prSet phldrT="[文本]" custT="1"/>
      <dgm:spPr/>
      <dgm:t>
        <a:bodyPr/>
        <a:lstStyle/>
        <a:p>
          <a:r>
            <a:rPr lang="zh-CN" altLang="en-US" sz="1400" dirty="0"/>
            <a:t>命令解析和执行</a:t>
          </a:r>
        </a:p>
      </dgm:t>
    </dgm:pt>
    <dgm:pt modelId="{42782675-F0E4-4173-86A9-E64FEFF54712}" type="parTrans" cxnId="{A63B2986-3078-4A21-A206-027155B4FE72}">
      <dgm:prSet/>
      <dgm:spPr/>
      <dgm:t>
        <a:bodyPr/>
        <a:lstStyle/>
        <a:p>
          <a:endParaRPr lang="zh-CN" altLang="en-US"/>
        </a:p>
      </dgm:t>
    </dgm:pt>
    <dgm:pt modelId="{088DD9C1-44F7-470C-94D4-AE4F0DCF6158}" type="sibTrans" cxnId="{A63B2986-3078-4A21-A206-027155B4FE72}">
      <dgm:prSet/>
      <dgm:spPr/>
      <dgm:t>
        <a:bodyPr/>
        <a:lstStyle/>
        <a:p>
          <a:endParaRPr lang="zh-CN" altLang="en-US"/>
        </a:p>
      </dgm:t>
    </dgm:pt>
    <dgm:pt modelId="{846BBD51-C0B2-41AB-B3C4-D236F610DAE2}">
      <dgm:prSet phldrT="[文本]" custT="1"/>
      <dgm:spPr/>
      <dgm:t>
        <a:bodyPr/>
        <a:lstStyle/>
        <a:p>
          <a:r>
            <a:rPr lang="zh-CN" altLang="en-US" sz="1400" dirty="0"/>
            <a:t>元数据管理</a:t>
          </a:r>
        </a:p>
      </dgm:t>
    </dgm:pt>
    <dgm:pt modelId="{C0AD6F24-7D9B-4DE7-B550-35D43451B1AD}" type="parTrans" cxnId="{1EC81935-5407-4809-8F4C-4E6BF008DF65}">
      <dgm:prSet/>
      <dgm:spPr/>
      <dgm:t>
        <a:bodyPr/>
        <a:lstStyle/>
        <a:p>
          <a:endParaRPr lang="zh-CN" altLang="en-US"/>
        </a:p>
      </dgm:t>
    </dgm:pt>
    <dgm:pt modelId="{8595D323-BB32-4545-91FA-2289B679427E}" type="sibTrans" cxnId="{1EC81935-5407-4809-8F4C-4E6BF008DF65}">
      <dgm:prSet/>
      <dgm:spPr/>
      <dgm:t>
        <a:bodyPr/>
        <a:lstStyle/>
        <a:p>
          <a:endParaRPr lang="zh-CN" altLang="en-US"/>
        </a:p>
      </dgm:t>
    </dgm:pt>
    <dgm:pt modelId="{B76057A5-A337-4FAE-A7E5-5EB620756250}" type="pres">
      <dgm:prSet presAssocID="{652ACCDB-3F72-439B-BC23-F527843D10F0}" presName="linear" presStyleCnt="0">
        <dgm:presLayoutVars>
          <dgm:dir/>
          <dgm:animLvl val="lvl"/>
          <dgm:resizeHandles val="exact"/>
        </dgm:presLayoutVars>
      </dgm:prSet>
      <dgm:spPr/>
      <dgm:t>
        <a:bodyPr/>
        <a:lstStyle/>
        <a:p>
          <a:endParaRPr lang="zh-CN" altLang="en-US"/>
        </a:p>
      </dgm:t>
    </dgm:pt>
    <dgm:pt modelId="{02744BA7-BAB7-408F-B140-0F6C32035242}" type="pres">
      <dgm:prSet presAssocID="{AEB2D08C-F994-4519-A177-95A8D1F991AD}" presName="parentLin" presStyleCnt="0"/>
      <dgm:spPr/>
    </dgm:pt>
    <dgm:pt modelId="{B1EDA6F3-C1B6-45E0-9C3E-ADB9407F6DE8}" type="pres">
      <dgm:prSet presAssocID="{AEB2D08C-F994-4519-A177-95A8D1F991AD}" presName="parentLeftMargin" presStyleLbl="node1" presStyleIdx="0" presStyleCnt="5"/>
      <dgm:spPr/>
      <dgm:t>
        <a:bodyPr/>
        <a:lstStyle/>
        <a:p>
          <a:endParaRPr lang="zh-CN" altLang="en-US"/>
        </a:p>
      </dgm:t>
    </dgm:pt>
    <dgm:pt modelId="{E36E43EB-6FC0-4373-BF92-9FA34E511213}" type="pres">
      <dgm:prSet presAssocID="{AEB2D08C-F994-4519-A177-95A8D1F991AD}" presName="parentText" presStyleLbl="node1" presStyleIdx="0" presStyleCnt="5">
        <dgm:presLayoutVars>
          <dgm:chMax val="0"/>
          <dgm:bulletEnabled val="1"/>
        </dgm:presLayoutVars>
      </dgm:prSet>
      <dgm:spPr/>
      <dgm:t>
        <a:bodyPr/>
        <a:lstStyle/>
        <a:p>
          <a:endParaRPr lang="zh-CN" altLang="en-US"/>
        </a:p>
      </dgm:t>
    </dgm:pt>
    <dgm:pt modelId="{73CA29D1-5901-4889-BA8D-B3E0AB7979BD}" type="pres">
      <dgm:prSet presAssocID="{AEB2D08C-F994-4519-A177-95A8D1F991AD}" presName="negativeSpace" presStyleCnt="0"/>
      <dgm:spPr/>
    </dgm:pt>
    <dgm:pt modelId="{0DF34606-1781-472C-9B2A-7608BB4A42BC}" type="pres">
      <dgm:prSet presAssocID="{AEB2D08C-F994-4519-A177-95A8D1F991AD}" presName="childText" presStyleLbl="conFgAcc1" presStyleIdx="0" presStyleCnt="5">
        <dgm:presLayoutVars>
          <dgm:bulletEnabled val="1"/>
        </dgm:presLayoutVars>
      </dgm:prSet>
      <dgm:spPr/>
      <dgm:t>
        <a:bodyPr/>
        <a:lstStyle/>
        <a:p>
          <a:endParaRPr lang="zh-CN" altLang="en-US"/>
        </a:p>
      </dgm:t>
    </dgm:pt>
    <dgm:pt modelId="{42B5BC2C-6886-4E42-8EA4-598CBE897F04}" type="pres">
      <dgm:prSet presAssocID="{64FB00A8-8A7D-48E3-A9A6-29FEB551DA48}" presName="spaceBetweenRectangles" presStyleCnt="0"/>
      <dgm:spPr/>
    </dgm:pt>
    <dgm:pt modelId="{C448D603-DEE3-40CA-904B-95ACF2C50799}" type="pres">
      <dgm:prSet presAssocID="{29418CD9-B891-4CFB-B2A3-13874E28A462}" presName="parentLin" presStyleCnt="0"/>
      <dgm:spPr/>
    </dgm:pt>
    <dgm:pt modelId="{1374B0E9-261E-489A-BEA2-5FEB4C8EC0F7}" type="pres">
      <dgm:prSet presAssocID="{29418CD9-B891-4CFB-B2A3-13874E28A462}" presName="parentLeftMargin" presStyleLbl="node1" presStyleIdx="0" presStyleCnt="5"/>
      <dgm:spPr/>
      <dgm:t>
        <a:bodyPr/>
        <a:lstStyle/>
        <a:p>
          <a:endParaRPr lang="zh-CN" altLang="en-US"/>
        </a:p>
      </dgm:t>
    </dgm:pt>
    <dgm:pt modelId="{2A08C7F6-E8FC-48F9-A5BC-423BCE6AB63A}" type="pres">
      <dgm:prSet presAssocID="{29418CD9-B891-4CFB-B2A3-13874E28A462}" presName="parentText" presStyleLbl="node1" presStyleIdx="1" presStyleCnt="5">
        <dgm:presLayoutVars>
          <dgm:chMax val="0"/>
          <dgm:bulletEnabled val="1"/>
        </dgm:presLayoutVars>
      </dgm:prSet>
      <dgm:spPr/>
      <dgm:t>
        <a:bodyPr/>
        <a:lstStyle/>
        <a:p>
          <a:endParaRPr lang="zh-CN" altLang="en-US"/>
        </a:p>
      </dgm:t>
    </dgm:pt>
    <dgm:pt modelId="{7CFA8B59-FD4F-44E3-BF22-D63DA8D5E483}" type="pres">
      <dgm:prSet presAssocID="{29418CD9-B891-4CFB-B2A3-13874E28A462}" presName="negativeSpace" presStyleCnt="0"/>
      <dgm:spPr/>
    </dgm:pt>
    <dgm:pt modelId="{8C240F87-9528-4018-90A2-89EB1650804E}" type="pres">
      <dgm:prSet presAssocID="{29418CD9-B891-4CFB-B2A3-13874E28A462}" presName="childText" presStyleLbl="conFgAcc1" presStyleIdx="1" presStyleCnt="5">
        <dgm:presLayoutVars>
          <dgm:bulletEnabled val="1"/>
        </dgm:presLayoutVars>
      </dgm:prSet>
      <dgm:spPr/>
      <dgm:t>
        <a:bodyPr/>
        <a:lstStyle/>
        <a:p>
          <a:endParaRPr lang="zh-CN" altLang="en-US"/>
        </a:p>
      </dgm:t>
    </dgm:pt>
    <dgm:pt modelId="{2F7B9674-1975-4B30-B891-526CD4013B8F}" type="pres">
      <dgm:prSet presAssocID="{B642160C-C436-468E-B029-CD65C667E3DA}" presName="spaceBetweenRectangles" presStyleCnt="0"/>
      <dgm:spPr/>
    </dgm:pt>
    <dgm:pt modelId="{2CC309A8-C88A-4C44-9AC0-3CAE2AD64E49}" type="pres">
      <dgm:prSet presAssocID="{6DA53FE0-A130-4261-AF52-592E468DD4FF}" presName="parentLin" presStyleCnt="0"/>
      <dgm:spPr/>
    </dgm:pt>
    <dgm:pt modelId="{15790EB9-373B-4407-BE13-5B4BE65B2998}" type="pres">
      <dgm:prSet presAssocID="{6DA53FE0-A130-4261-AF52-592E468DD4FF}" presName="parentLeftMargin" presStyleLbl="node1" presStyleIdx="1" presStyleCnt="5"/>
      <dgm:spPr/>
      <dgm:t>
        <a:bodyPr/>
        <a:lstStyle/>
        <a:p>
          <a:endParaRPr lang="zh-CN" altLang="en-US"/>
        </a:p>
      </dgm:t>
    </dgm:pt>
    <dgm:pt modelId="{D6C4C9E9-B653-485E-BC14-DB53E69EB714}" type="pres">
      <dgm:prSet presAssocID="{6DA53FE0-A130-4261-AF52-592E468DD4FF}" presName="parentText" presStyleLbl="node1" presStyleIdx="2" presStyleCnt="5">
        <dgm:presLayoutVars>
          <dgm:chMax val="0"/>
          <dgm:bulletEnabled val="1"/>
        </dgm:presLayoutVars>
      </dgm:prSet>
      <dgm:spPr/>
      <dgm:t>
        <a:bodyPr/>
        <a:lstStyle/>
        <a:p>
          <a:endParaRPr lang="zh-CN" altLang="en-US"/>
        </a:p>
      </dgm:t>
    </dgm:pt>
    <dgm:pt modelId="{52EC2172-C222-4E55-8FC6-5847E5B54609}" type="pres">
      <dgm:prSet presAssocID="{6DA53FE0-A130-4261-AF52-592E468DD4FF}" presName="negativeSpace" presStyleCnt="0"/>
      <dgm:spPr/>
    </dgm:pt>
    <dgm:pt modelId="{05CA6A6A-67ED-4E5F-9A4A-A5F978F8CCBE}" type="pres">
      <dgm:prSet presAssocID="{6DA53FE0-A130-4261-AF52-592E468DD4FF}" presName="childText" presStyleLbl="conFgAcc1" presStyleIdx="2" presStyleCnt="5">
        <dgm:presLayoutVars>
          <dgm:bulletEnabled val="1"/>
        </dgm:presLayoutVars>
      </dgm:prSet>
      <dgm:spPr/>
      <dgm:t>
        <a:bodyPr/>
        <a:lstStyle/>
        <a:p>
          <a:endParaRPr lang="zh-CN" altLang="en-US"/>
        </a:p>
      </dgm:t>
    </dgm:pt>
    <dgm:pt modelId="{E860BCF4-29AA-4B10-9D4F-48C6B5A09E34}" type="pres">
      <dgm:prSet presAssocID="{C45C2671-7490-4314-9F96-90881E6807F1}" presName="spaceBetweenRectangles" presStyleCnt="0"/>
      <dgm:spPr/>
    </dgm:pt>
    <dgm:pt modelId="{306C46E1-A505-4C0C-A47C-4A90C55530D2}" type="pres">
      <dgm:prSet presAssocID="{16754A29-BA08-467F-9FF9-347E7BCDE19D}" presName="parentLin" presStyleCnt="0"/>
      <dgm:spPr/>
    </dgm:pt>
    <dgm:pt modelId="{1834ED20-140E-4D90-B3A7-96A4D37BB214}" type="pres">
      <dgm:prSet presAssocID="{16754A29-BA08-467F-9FF9-347E7BCDE19D}" presName="parentLeftMargin" presStyleLbl="node1" presStyleIdx="2" presStyleCnt="5"/>
      <dgm:spPr/>
      <dgm:t>
        <a:bodyPr/>
        <a:lstStyle/>
        <a:p>
          <a:endParaRPr lang="zh-CN" altLang="en-US"/>
        </a:p>
      </dgm:t>
    </dgm:pt>
    <dgm:pt modelId="{68E78CD8-CC3C-4D6D-A526-4A89A79C41C4}" type="pres">
      <dgm:prSet presAssocID="{16754A29-BA08-467F-9FF9-347E7BCDE19D}" presName="parentText" presStyleLbl="node1" presStyleIdx="3" presStyleCnt="5">
        <dgm:presLayoutVars>
          <dgm:chMax val="0"/>
          <dgm:bulletEnabled val="1"/>
        </dgm:presLayoutVars>
      </dgm:prSet>
      <dgm:spPr/>
      <dgm:t>
        <a:bodyPr/>
        <a:lstStyle/>
        <a:p>
          <a:endParaRPr lang="zh-CN" altLang="en-US"/>
        </a:p>
      </dgm:t>
    </dgm:pt>
    <dgm:pt modelId="{E7CE8A2F-5E5E-499A-A94E-AE0A1081031A}" type="pres">
      <dgm:prSet presAssocID="{16754A29-BA08-467F-9FF9-347E7BCDE19D}" presName="negativeSpace" presStyleCnt="0"/>
      <dgm:spPr/>
    </dgm:pt>
    <dgm:pt modelId="{7D521B60-E7BF-49E1-A016-5A42C6577FE3}" type="pres">
      <dgm:prSet presAssocID="{16754A29-BA08-467F-9FF9-347E7BCDE19D}" presName="childText" presStyleLbl="conFgAcc1" presStyleIdx="3" presStyleCnt="5">
        <dgm:presLayoutVars>
          <dgm:bulletEnabled val="1"/>
        </dgm:presLayoutVars>
      </dgm:prSet>
      <dgm:spPr/>
      <dgm:t>
        <a:bodyPr/>
        <a:lstStyle/>
        <a:p>
          <a:endParaRPr lang="zh-CN" altLang="en-US"/>
        </a:p>
      </dgm:t>
    </dgm:pt>
    <dgm:pt modelId="{86663625-9897-4864-9F09-7B2D4EFF58AA}" type="pres">
      <dgm:prSet presAssocID="{33543885-E09B-47FC-8743-1F1E663BA2F1}" presName="spaceBetweenRectangles" presStyleCnt="0"/>
      <dgm:spPr/>
    </dgm:pt>
    <dgm:pt modelId="{C123D3BF-0513-46C5-9A83-1410C1267012}" type="pres">
      <dgm:prSet presAssocID="{09800A3B-1D6E-4116-BC8D-416428E3B1EF}" presName="parentLin" presStyleCnt="0"/>
      <dgm:spPr/>
    </dgm:pt>
    <dgm:pt modelId="{F825E6EB-F1DA-43F0-A12F-87D4BFB69F98}" type="pres">
      <dgm:prSet presAssocID="{09800A3B-1D6E-4116-BC8D-416428E3B1EF}" presName="parentLeftMargin" presStyleLbl="node1" presStyleIdx="3" presStyleCnt="5"/>
      <dgm:spPr/>
      <dgm:t>
        <a:bodyPr/>
        <a:lstStyle/>
        <a:p>
          <a:endParaRPr lang="zh-CN" altLang="en-US"/>
        </a:p>
      </dgm:t>
    </dgm:pt>
    <dgm:pt modelId="{4C19BD36-EC1F-4517-B294-101A7D47054D}" type="pres">
      <dgm:prSet presAssocID="{09800A3B-1D6E-4116-BC8D-416428E3B1EF}" presName="parentText" presStyleLbl="node1" presStyleIdx="4" presStyleCnt="5">
        <dgm:presLayoutVars>
          <dgm:chMax val="0"/>
          <dgm:bulletEnabled val="1"/>
        </dgm:presLayoutVars>
      </dgm:prSet>
      <dgm:spPr/>
      <dgm:t>
        <a:bodyPr/>
        <a:lstStyle/>
        <a:p>
          <a:endParaRPr lang="zh-CN" altLang="en-US"/>
        </a:p>
      </dgm:t>
    </dgm:pt>
    <dgm:pt modelId="{3FAB485A-261B-4FE9-9736-AFF192C2B70F}" type="pres">
      <dgm:prSet presAssocID="{09800A3B-1D6E-4116-BC8D-416428E3B1EF}" presName="negativeSpace" presStyleCnt="0"/>
      <dgm:spPr/>
    </dgm:pt>
    <dgm:pt modelId="{E1F0F94E-D551-4766-91B7-9358A092A258}" type="pres">
      <dgm:prSet presAssocID="{09800A3B-1D6E-4116-BC8D-416428E3B1EF}" presName="childText" presStyleLbl="conFgAcc1" presStyleIdx="4" presStyleCnt="5">
        <dgm:presLayoutVars>
          <dgm:bulletEnabled val="1"/>
        </dgm:presLayoutVars>
      </dgm:prSet>
      <dgm:spPr/>
      <dgm:t>
        <a:bodyPr/>
        <a:lstStyle/>
        <a:p>
          <a:endParaRPr lang="zh-CN" altLang="en-US"/>
        </a:p>
      </dgm:t>
    </dgm:pt>
  </dgm:ptLst>
  <dgm:cxnLst>
    <dgm:cxn modelId="{0B705DD4-6503-4BEF-99AD-EF37934D2710}" type="presOf" srcId="{6DA53FE0-A130-4261-AF52-592E468DD4FF}" destId="{15790EB9-373B-4407-BE13-5B4BE65B2998}" srcOrd="0" destOrd="0" presId="urn:microsoft.com/office/officeart/2005/8/layout/list1"/>
    <dgm:cxn modelId="{71FD8496-27B7-4BD1-A109-07E83BA5DF26}" type="presOf" srcId="{29418CD9-B891-4CFB-B2A3-13874E28A462}" destId="{1374B0E9-261E-489A-BEA2-5FEB4C8EC0F7}" srcOrd="0" destOrd="0" presId="urn:microsoft.com/office/officeart/2005/8/layout/list1"/>
    <dgm:cxn modelId="{F30AC161-10A8-4E7F-BEA5-81A458C9E308}" type="presOf" srcId="{715819C7-3453-49E0-B9ED-0309E8FA6D76}" destId="{0DF34606-1781-472C-9B2A-7608BB4A42BC}" srcOrd="0" destOrd="0" presId="urn:microsoft.com/office/officeart/2005/8/layout/list1"/>
    <dgm:cxn modelId="{9A4D6471-6E67-4E9E-A333-B82E1133B0B8}" type="presOf" srcId="{6DA53FE0-A130-4261-AF52-592E468DD4FF}" destId="{D6C4C9E9-B653-485E-BC14-DB53E69EB714}" srcOrd="1" destOrd="0" presId="urn:microsoft.com/office/officeart/2005/8/layout/list1"/>
    <dgm:cxn modelId="{E9E935D0-DE6B-4E0F-9118-C49BB6A22168}" type="presOf" srcId="{846BBD51-C0B2-41AB-B3C4-D236F610DAE2}" destId="{E1F0F94E-D551-4766-91B7-9358A092A258}" srcOrd="0" destOrd="0" presId="urn:microsoft.com/office/officeart/2005/8/layout/list1"/>
    <dgm:cxn modelId="{F60266AA-C062-400D-83B4-360AB9F730D5}" type="presOf" srcId="{6048BB4B-051C-4DFC-85A0-10F841E4264B}" destId="{05CA6A6A-67ED-4E5F-9A4A-A5F978F8CCBE}" srcOrd="0" destOrd="0" presId="urn:microsoft.com/office/officeart/2005/8/layout/list1"/>
    <dgm:cxn modelId="{DBF7A851-113E-4F82-B3A5-5A540A778015}" srcId="{652ACCDB-3F72-439B-BC23-F527843D10F0}" destId="{29418CD9-B891-4CFB-B2A3-13874E28A462}" srcOrd="1" destOrd="0" parTransId="{90985869-792D-4A35-AF8B-FB00C1A6120E}" sibTransId="{B642160C-C436-468E-B029-CD65C667E3DA}"/>
    <dgm:cxn modelId="{A5FCF5F2-2BDF-4110-819D-F5A9FED03745}" type="presOf" srcId="{652ACCDB-3F72-439B-BC23-F527843D10F0}" destId="{B76057A5-A337-4FAE-A7E5-5EB620756250}" srcOrd="0" destOrd="0" presId="urn:microsoft.com/office/officeart/2005/8/layout/list1"/>
    <dgm:cxn modelId="{77697B96-9A01-4C17-A23C-CCA143F4C679}" srcId="{652ACCDB-3F72-439B-BC23-F527843D10F0}" destId="{09800A3B-1D6E-4116-BC8D-416428E3B1EF}" srcOrd="4" destOrd="0" parTransId="{F60DE6D5-49EB-4324-804F-5449468DC107}" sibTransId="{302FC648-419F-4946-8DAB-89327B4461B1}"/>
    <dgm:cxn modelId="{70CB5F2E-D540-4525-B94C-6DE2A4A79D91}" srcId="{AEB2D08C-F994-4519-A177-95A8D1F991AD}" destId="{715819C7-3453-49E0-B9ED-0309E8FA6D76}" srcOrd="0" destOrd="0" parTransId="{4136E5E6-41C4-4D75-AD08-179C0F83EBE3}" sibTransId="{F34285A9-2B0B-42D1-B263-757D0EAB7B90}"/>
    <dgm:cxn modelId="{D4DC2449-0F44-4E62-A280-C70DB3392467}" type="presOf" srcId="{16754A29-BA08-467F-9FF9-347E7BCDE19D}" destId="{68E78CD8-CC3C-4D6D-A526-4A89A79C41C4}" srcOrd="1" destOrd="0" presId="urn:microsoft.com/office/officeart/2005/8/layout/list1"/>
    <dgm:cxn modelId="{06E78ADB-807E-40B9-B7C0-D5A7DB0383F9}" type="presOf" srcId="{16754A29-BA08-467F-9FF9-347E7BCDE19D}" destId="{1834ED20-140E-4D90-B3A7-96A4D37BB214}" srcOrd="0" destOrd="0" presId="urn:microsoft.com/office/officeart/2005/8/layout/list1"/>
    <dgm:cxn modelId="{D24B901D-134B-4CC3-9893-CE39C9ED0924}" type="presOf" srcId="{AEB2D08C-F994-4519-A177-95A8D1F991AD}" destId="{E36E43EB-6FC0-4373-BF92-9FA34E511213}" srcOrd="1" destOrd="0" presId="urn:microsoft.com/office/officeart/2005/8/layout/list1"/>
    <dgm:cxn modelId="{D80009F9-B460-451F-8606-4DFAEB098BF5}" srcId="{6DA53FE0-A130-4261-AF52-592E468DD4FF}" destId="{6048BB4B-051C-4DFC-85A0-10F841E4264B}" srcOrd="0" destOrd="0" parTransId="{AB2C8E28-E3D9-4D0E-9B6F-9B6BD2BE7E4E}" sibTransId="{DA939C01-4A7C-44F6-BF8D-8BB6E463D5F0}"/>
    <dgm:cxn modelId="{A7F28013-4D4F-4DBC-9C77-E3B429B889DC}" srcId="{652ACCDB-3F72-439B-BC23-F527843D10F0}" destId="{AEB2D08C-F994-4519-A177-95A8D1F991AD}" srcOrd="0" destOrd="0" parTransId="{07871969-C3AF-4659-9584-83257BDCA895}" sibTransId="{64FB00A8-8A7D-48E3-A9A6-29FEB551DA48}"/>
    <dgm:cxn modelId="{8ADA0715-0802-418A-B661-FE19DC809ED0}" type="presOf" srcId="{DAA65D6C-9FD6-4AF2-A4E6-3B49CFBB5E46}" destId="{7D521B60-E7BF-49E1-A016-5A42C6577FE3}" srcOrd="0" destOrd="0" presId="urn:microsoft.com/office/officeart/2005/8/layout/list1"/>
    <dgm:cxn modelId="{E035ADB5-F781-4E0B-A512-47ED907BED27}" type="presOf" srcId="{09800A3B-1D6E-4116-BC8D-416428E3B1EF}" destId="{4C19BD36-EC1F-4517-B294-101A7D47054D}" srcOrd="1" destOrd="0" presId="urn:microsoft.com/office/officeart/2005/8/layout/list1"/>
    <dgm:cxn modelId="{E182F30C-AEF4-420D-A01B-E44FDF89E84D}" srcId="{652ACCDB-3F72-439B-BC23-F527843D10F0}" destId="{6DA53FE0-A130-4261-AF52-592E468DD4FF}" srcOrd="2" destOrd="0" parTransId="{38CADB4A-18EC-4C73-BBEF-7A4FE0F8F9C1}" sibTransId="{C45C2671-7490-4314-9F96-90881E6807F1}"/>
    <dgm:cxn modelId="{02BFDEFC-7EB3-4281-8EDB-6B230A1AFB35}" type="presOf" srcId="{09800A3B-1D6E-4116-BC8D-416428E3B1EF}" destId="{F825E6EB-F1DA-43F0-A12F-87D4BFB69F98}" srcOrd="0" destOrd="0" presId="urn:microsoft.com/office/officeart/2005/8/layout/list1"/>
    <dgm:cxn modelId="{3C9C7D65-C3A7-4C94-A1C4-760DEEE9897C}" type="presOf" srcId="{29418CD9-B891-4CFB-B2A3-13874E28A462}" destId="{2A08C7F6-E8FC-48F9-A5BC-423BCE6AB63A}" srcOrd="1" destOrd="0" presId="urn:microsoft.com/office/officeart/2005/8/layout/list1"/>
    <dgm:cxn modelId="{6ACBAE55-F7C9-4BA8-81B7-BD213F158232}" type="presOf" srcId="{6E5652EF-7B98-44C2-83CC-30BE32DC7B27}" destId="{8C240F87-9528-4018-90A2-89EB1650804E}" srcOrd="0" destOrd="0" presId="urn:microsoft.com/office/officeart/2005/8/layout/list1"/>
    <dgm:cxn modelId="{A972F94C-D0DD-4ECB-B0FF-F886291EF461}" srcId="{652ACCDB-3F72-439B-BC23-F527843D10F0}" destId="{16754A29-BA08-467F-9FF9-347E7BCDE19D}" srcOrd="3" destOrd="0" parTransId="{82651912-FB04-421D-A13E-FC08FC110025}" sibTransId="{33543885-E09B-47FC-8743-1F1E663BA2F1}"/>
    <dgm:cxn modelId="{28C78C43-1A34-4CFD-8DC1-8077C4BB85C4}" srcId="{29418CD9-B891-4CFB-B2A3-13874E28A462}" destId="{6E5652EF-7B98-44C2-83CC-30BE32DC7B27}" srcOrd="0" destOrd="0" parTransId="{2551E059-B684-445B-877C-A9E5685DA074}" sibTransId="{8307D5C4-6780-4C96-BE44-7B07FA565240}"/>
    <dgm:cxn modelId="{A63B2986-3078-4A21-A206-027155B4FE72}" srcId="{16754A29-BA08-467F-9FF9-347E7BCDE19D}" destId="{DAA65D6C-9FD6-4AF2-A4E6-3B49CFBB5E46}" srcOrd="0" destOrd="0" parTransId="{42782675-F0E4-4173-86A9-E64FEFF54712}" sibTransId="{088DD9C1-44F7-470C-94D4-AE4F0DCF6158}"/>
    <dgm:cxn modelId="{1EC81935-5407-4809-8F4C-4E6BF008DF65}" srcId="{09800A3B-1D6E-4116-BC8D-416428E3B1EF}" destId="{846BBD51-C0B2-41AB-B3C4-D236F610DAE2}" srcOrd="0" destOrd="0" parTransId="{C0AD6F24-7D9B-4DE7-B550-35D43451B1AD}" sibTransId="{8595D323-BB32-4545-91FA-2289B679427E}"/>
    <dgm:cxn modelId="{158576BE-0A96-4C66-A89D-E9B60596200D}" type="presOf" srcId="{AEB2D08C-F994-4519-A177-95A8D1F991AD}" destId="{B1EDA6F3-C1B6-45E0-9C3E-ADB9407F6DE8}" srcOrd="0" destOrd="0" presId="urn:microsoft.com/office/officeart/2005/8/layout/list1"/>
    <dgm:cxn modelId="{F9E87139-9D08-49DC-A76A-EC84BE3936AE}" type="presParOf" srcId="{B76057A5-A337-4FAE-A7E5-5EB620756250}" destId="{02744BA7-BAB7-408F-B140-0F6C32035242}" srcOrd="0" destOrd="0" presId="urn:microsoft.com/office/officeart/2005/8/layout/list1"/>
    <dgm:cxn modelId="{51BA53EF-BA9D-486F-A34F-DAAF09B7F5A1}" type="presParOf" srcId="{02744BA7-BAB7-408F-B140-0F6C32035242}" destId="{B1EDA6F3-C1B6-45E0-9C3E-ADB9407F6DE8}" srcOrd="0" destOrd="0" presId="urn:microsoft.com/office/officeart/2005/8/layout/list1"/>
    <dgm:cxn modelId="{0CE3089C-A459-471E-9813-B9627BEDB4D8}" type="presParOf" srcId="{02744BA7-BAB7-408F-B140-0F6C32035242}" destId="{E36E43EB-6FC0-4373-BF92-9FA34E511213}" srcOrd="1" destOrd="0" presId="urn:microsoft.com/office/officeart/2005/8/layout/list1"/>
    <dgm:cxn modelId="{E9886AE7-7D7E-4A1A-9D86-186CAE9177CD}" type="presParOf" srcId="{B76057A5-A337-4FAE-A7E5-5EB620756250}" destId="{73CA29D1-5901-4889-BA8D-B3E0AB7979BD}" srcOrd="1" destOrd="0" presId="urn:microsoft.com/office/officeart/2005/8/layout/list1"/>
    <dgm:cxn modelId="{21EB9D83-1A82-4062-BB32-733C4124A774}" type="presParOf" srcId="{B76057A5-A337-4FAE-A7E5-5EB620756250}" destId="{0DF34606-1781-472C-9B2A-7608BB4A42BC}" srcOrd="2" destOrd="0" presId="urn:microsoft.com/office/officeart/2005/8/layout/list1"/>
    <dgm:cxn modelId="{A4B51772-DE39-40E3-ABD0-C71E31D22EDC}" type="presParOf" srcId="{B76057A5-A337-4FAE-A7E5-5EB620756250}" destId="{42B5BC2C-6886-4E42-8EA4-598CBE897F04}" srcOrd="3" destOrd="0" presId="urn:microsoft.com/office/officeart/2005/8/layout/list1"/>
    <dgm:cxn modelId="{AC61E369-4762-4AFC-9D00-6779420B2518}" type="presParOf" srcId="{B76057A5-A337-4FAE-A7E5-5EB620756250}" destId="{C448D603-DEE3-40CA-904B-95ACF2C50799}" srcOrd="4" destOrd="0" presId="urn:microsoft.com/office/officeart/2005/8/layout/list1"/>
    <dgm:cxn modelId="{2666E959-A52A-4C6F-B610-6D7D26040055}" type="presParOf" srcId="{C448D603-DEE3-40CA-904B-95ACF2C50799}" destId="{1374B0E9-261E-489A-BEA2-5FEB4C8EC0F7}" srcOrd="0" destOrd="0" presId="urn:microsoft.com/office/officeart/2005/8/layout/list1"/>
    <dgm:cxn modelId="{FF9A3BB1-D94B-478F-8101-1964BE81F26E}" type="presParOf" srcId="{C448D603-DEE3-40CA-904B-95ACF2C50799}" destId="{2A08C7F6-E8FC-48F9-A5BC-423BCE6AB63A}" srcOrd="1" destOrd="0" presId="urn:microsoft.com/office/officeart/2005/8/layout/list1"/>
    <dgm:cxn modelId="{84449D92-37D7-4C58-B20E-FE139CFB0F80}" type="presParOf" srcId="{B76057A5-A337-4FAE-A7E5-5EB620756250}" destId="{7CFA8B59-FD4F-44E3-BF22-D63DA8D5E483}" srcOrd="5" destOrd="0" presId="urn:microsoft.com/office/officeart/2005/8/layout/list1"/>
    <dgm:cxn modelId="{230FBE6B-1914-4FAB-AAE2-572418B8262E}" type="presParOf" srcId="{B76057A5-A337-4FAE-A7E5-5EB620756250}" destId="{8C240F87-9528-4018-90A2-89EB1650804E}" srcOrd="6" destOrd="0" presId="urn:microsoft.com/office/officeart/2005/8/layout/list1"/>
    <dgm:cxn modelId="{1A368E06-1D2C-4257-8EDD-0C2E157E036B}" type="presParOf" srcId="{B76057A5-A337-4FAE-A7E5-5EB620756250}" destId="{2F7B9674-1975-4B30-B891-526CD4013B8F}" srcOrd="7" destOrd="0" presId="urn:microsoft.com/office/officeart/2005/8/layout/list1"/>
    <dgm:cxn modelId="{D09AF830-533B-4EA7-B630-F54B866E6183}" type="presParOf" srcId="{B76057A5-A337-4FAE-A7E5-5EB620756250}" destId="{2CC309A8-C88A-4C44-9AC0-3CAE2AD64E49}" srcOrd="8" destOrd="0" presId="urn:microsoft.com/office/officeart/2005/8/layout/list1"/>
    <dgm:cxn modelId="{F2D26B79-77A6-4781-A0CB-8289B7AF5334}" type="presParOf" srcId="{2CC309A8-C88A-4C44-9AC0-3CAE2AD64E49}" destId="{15790EB9-373B-4407-BE13-5B4BE65B2998}" srcOrd="0" destOrd="0" presId="urn:microsoft.com/office/officeart/2005/8/layout/list1"/>
    <dgm:cxn modelId="{640F2ED4-02A4-4453-9AA5-99AD2A2B4EA7}" type="presParOf" srcId="{2CC309A8-C88A-4C44-9AC0-3CAE2AD64E49}" destId="{D6C4C9E9-B653-485E-BC14-DB53E69EB714}" srcOrd="1" destOrd="0" presId="urn:microsoft.com/office/officeart/2005/8/layout/list1"/>
    <dgm:cxn modelId="{3381998E-5FF4-44AE-92E8-451488586776}" type="presParOf" srcId="{B76057A5-A337-4FAE-A7E5-5EB620756250}" destId="{52EC2172-C222-4E55-8FC6-5847E5B54609}" srcOrd="9" destOrd="0" presId="urn:microsoft.com/office/officeart/2005/8/layout/list1"/>
    <dgm:cxn modelId="{9E2AFA23-D969-4AE2-85F7-2648FBB9CC3A}" type="presParOf" srcId="{B76057A5-A337-4FAE-A7E5-5EB620756250}" destId="{05CA6A6A-67ED-4E5F-9A4A-A5F978F8CCBE}" srcOrd="10" destOrd="0" presId="urn:microsoft.com/office/officeart/2005/8/layout/list1"/>
    <dgm:cxn modelId="{867BBF29-427C-42E5-8F32-731DC56B2F2A}" type="presParOf" srcId="{B76057A5-A337-4FAE-A7E5-5EB620756250}" destId="{E860BCF4-29AA-4B10-9D4F-48C6B5A09E34}" srcOrd="11" destOrd="0" presId="urn:microsoft.com/office/officeart/2005/8/layout/list1"/>
    <dgm:cxn modelId="{0604E7CC-8278-49C1-A0E2-8BAD2AF3126F}" type="presParOf" srcId="{B76057A5-A337-4FAE-A7E5-5EB620756250}" destId="{306C46E1-A505-4C0C-A47C-4A90C55530D2}" srcOrd="12" destOrd="0" presId="urn:microsoft.com/office/officeart/2005/8/layout/list1"/>
    <dgm:cxn modelId="{98F9C35A-ECB0-48AA-872F-A36438855094}" type="presParOf" srcId="{306C46E1-A505-4C0C-A47C-4A90C55530D2}" destId="{1834ED20-140E-4D90-B3A7-96A4D37BB214}" srcOrd="0" destOrd="0" presId="urn:microsoft.com/office/officeart/2005/8/layout/list1"/>
    <dgm:cxn modelId="{ACF20D78-AC94-4760-BFF6-42FACD3B0C85}" type="presParOf" srcId="{306C46E1-A505-4C0C-A47C-4A90C55530D2}" destId="{68E78CD8-CC3C-4D6D-A526-4A89A79C41C4}" srcOrd="1" destOrd="0" presId="urn:microsoft.com/office/officeart/2005/8/layout/list1"/>
    <dgm:cxn modelId="{8931A472-5E09-48E5-B22C-71CEE71B9850}" type="presParOf" srcId="{B76057A5-A337-4FAE-A7E5-5EB620756250}" destId="{E7CE8A2F-5E5E-499A-A94E-AE0A1081031A}" srcOrd="13" destOrd="0" presId="urn:microsoft.com/office/officeart/2005/8/layout/list1"/>
    <dgm:cxn modelId="{540E4912-BB56-4110-8D98-6F1CFE83BB71}" type="presParOf" srcId="{B76057A5-A337-4FAE-A7E5-5EB620756250}" destId="{7D521B60-E7BF-49E1-A016-5A42C6577FE3}" srcOrd="14" destOrd="0" presId="urn:microsoft.com/office/officeart/2005/8/layout/list1"/>
    <dgm:cxn modelId="{1B1A827D-8DB1-4B0E-9633-719D7FFA4074}" type="presParOf" srcId="{B76057A5-A337-4FAE-A7E5-5EB620756250}" destId="{86663625-9897-4864-9F09-7B2D4EFF58AA}" srcOrd="15" destOrd="0" presId="urn:microsoft.com/office/officeart/2005/8/layout/list1"/>
    <dgm:cxn modelId="{46708C85-EFBE-485C-99FF-CDD4AE8DB8C1}" type="presParOf" srcId="{B76057A5-A337-4FAE-A7E5-5EB620756250}" destId="{C123D3BF-0513-46C5-9A83-1410C1267012}" srcOrd="16" destOrd="0" presId="urn:microsoft.com/office/officeart/2005/8/layout/list1"/>
    <dgm:cxn modelId="{DAADABB1-C7ED-41A9-92FB-4ED7CC00407E}" type="presParOf" srcId="{C123D3BF-0513-46C5-9A83-1410C1267012}" destId="{F825E6EB-F1DA-43F0-A12F-87D4BFB69F98}" srcOrd="0" destOrd="0" presId="urn:microsoft.com/office/officeart/2005/8/layout/list1"/>
    <dgm:cxn modelId="{4B3EC823-1A3E-42B3-8B04-0581A52B4A70}" type="presParOf" srcId="{C123D3BF-0513-46C5-9A83-1410C1267012}" destId="{4C19BD36-EC1F-4517-B294-101A7D47054D}" srcOrd="1" destOrd="0" presId="urn:microsoft.com/office/officeart/2005/8/layout/list1"/>
    <dgm:cxn modelId="{D5E299F9-FD22-45FA-ADBB-318DE21DA379}" type="presParOf" srcId="{B76057A5-A337-4FAE-A7E5-5EB620756250}" destId="{3FAB485A-261B-4FE9-9736-AFF192C2B70F}" srcOrd="17" destOrd="0" presId="urn:microsoft.com/office/officeart/2005/8/layout/list1"/>
    <dgm:cxn modelId="{B8891D5A-4E7D-4814-9935-5B508571BF8C}" type="presParOf" srcId="{B76057A5-A337-4FAE-A7E5-5EB620756250}" destId="{E1F0F94E-D551-4766-91B7-9358A092A258}" srcOrd="1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E4233-22DC-4D56-85D1-D42C2AF2743F}">
      <dsp:nvSpPr>
        <dsp:cNvPr id="0" name=""/>
        <dsp:cNvSpPr/>
      </dsp:nvSpPr>
      <dsp:spPr>
        <a:xfrm>
          <a:off x="387016" y="0"/>
          <a:ext cx="1316618" cy="1150890"/>
        </a:xfrm>
        <a:prstGeom prst="rightArrow">
          <a:avLst>
            <a:gd name="adj1" fmla="val 70000"/>
            <a:gd name="adj2" fmla="val 5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en-US" altLang="zh-CN" sz="1800" kern="1200" dirty="0"/>
            <a:t>3</a:t>
          </a:r>
          <a:r>
            <a:rPr lang="zh-CN" altLang="en-US" sz="1800" kern="1200" dirty="0"/>
            <a:t>分钟申请</a:t>
          </a:r>
        </a:p>
      </dsp:txBody>
      <dsp:txXfrm>
        <a:off x="716171" y="172634"/>
        <a:ext cx="641851" cy="805623"/>
      </dsp:txXfrm>
    </dsp:sp>
    <dsp:sp modelId="{E6944CE5-5592-48A4-946E-AF9F77EDB64B}">
      <dsp:nvSpPr>
        <dsp:cNvPr id="0" name=""/>
        <dsp:cNvSpPr/>
      </dsp:nvSpPr>
      <dsp:spPr>
        <a:xfrm>
          <a:off x="57862" y="246290"/>
          <a:ext cx="658309" cy="658309"/>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kern="1200" dirty="0"/>
            <a:t>3</a:t>
          </a:r>
          <a:endParaRPr lang="zh-CN" altLang="en-US" sz="3000" kern="1200" dirty="0"/>
        </a:p>
      </dsp:txBody>
      <dsp:txXfrm>
        <a:off x="154269" y="342697"/>
        <a:ext cx="465495" cy="465495"/>
      </dsp:txXfrm>
    </dsp:sp>
    <dsp:sp modelId="{5EAC859F-CE46-4A55-A999-9513CFE6EC0A}">
      <dsp:nvSpPr>
        <dsp:cNvPr id="0" name=""/>
        <dsp:cNvSpPr/>
      </dsp:nvSpPr>
      <dsp:spPr>
        <a:xfrm>
          <a:off x="2116921" y="0"/>
          <a:ext cx="1316618" cy="1150890"/>
        </a:xfrm>
        <a:prstGeom prst="rightArrow">
          <a:avLst>
            <a:gd name="adj1" fmla="val 70000"/>
            <a:gd name="adj2" fmla="val 5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en-US" altLang="zh-CN" sz="1800" kern="1200" dirty="0"/>
            <a:t>1</a:t>
          </a:r>
          <a:r>
            <a:rPr lang="zh-CN" altLang="en-US" sz="1800" kern="1200" dirty="0"/>
            <a:t>秒钟获贷</a:t>
          </a:r>
        </a:p>
      </dsp:txBody>
      <dsp:txXfrm>
        <a:off x="2446076" y="172634"/>
        <a:ext cx="641851" cy="805623"/>
      </dsp:txXfrm>
    </dsp:sp>
    <dsp:sp modelId="{6444938E-0045-4F6D-9D5A-25CA991ECF4F}">
      <dsp:nvSpPr>
        <dsp:cNvPr id="0" name=""/>
        <dsp:cNvSpPr/>
      </dsp:nvSpPr>
      <dsp:spPr>
        <a:xfrm>
          <a:off x="1787767" y="246290"/>
          <a:ext cx="658309" cy="658309"/>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kern="1200" dirty="0"/>
            <a:t>1</a:t>
          </a:r>
          <a:endParaRPr lang="zh-CN" altLang="en-US" sz="3000" kern="1200" dirty="0"/>
        </a:p>
      </dsp:txBody>
      <dsp:txXfrm>
        <a:off x="1884174" y="342697"/>
        <a:ext cx="465495" cy="465495"/>
      </dsp:txXfrm>
    </dsp:sp>
    <dsp:sp modelId="{2879DE67-C5EC-4C02-90D0-B932F6C11789}">
      <dsp:nvSpPr>
        <dsp:cNvPr id="0" name=""/>
        <dsp:cNvSpPr/>
      </dsp:nvSpPr>
      <dsp:spPr>
        <a:xfrm>
          <a:off x="3846826" y="0"/>
          <a:ext cx="1316618" cy="1150890"/>
        </a:xfrm>
        <a:prstGeom prst="rightArrow">
          <a:avLst>
            <a:gd name="adj1" fmla="val 70000"/>
            <a:gd name="adj2" fmla="val 5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en-US" altLang="zh-CN" sz="1800" kern="1200" dirty="0"/>
            <a:t>0</a:t>
          </a:r>
          <a:r>
            <a:rPr lang="zh-CN" altLang="en-US" sz="1800" kern="1200" dirty="0"/>
            <a:t>人工审批</a:t>
          </a:r>
        </a:p>
      </dsp:txBody>
      <dsp:txXfrm>
        <a:off x="4175981" y="172634"/>
        <a:ext cx="641851" cy="805623"/>
      </dsp:txXfrm>
    </dsp:sp>
    <dsp:sp modelId="{D7FD4F15-CD7A-4AAD-9881-DA86AACA9197}">
      <dsp:nvSpPr>
        <dsp:cNvPr id="0" name=""/>
        <dsp:cNvSpPr/>
      </dsp:nvSpPr>
      <dsp:spPr>
        <a:xfrm>
          <a:off x="3517672" y="246290"/>
          <a:ext cx="658309" cy="658309"/>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kern="1200" dirty="0"/>
            <a:t>0</a:t>
          </a:r>
          <a:endParaRPr lang="zh-CN" altLang="en-US" sz="3000" kern="1200" dirty="0"/>
        </a:p>
      </dsp:txBody>
      <dsp:txXfrm>
        <a:off x="3614079" y="342697"/>
        <a:ext cx="465495" cy="465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BABF0-9837-4BE8-9083-5E09565A4827}">
      <dsp:nvSpPr>
        <dsp:cNvPr id="0" name=""/>
        <dsp:cNvSpPr/>
      </dsp:nvSpPr>
      <dsp:spPr>
        <a:xfrm>
          <a:off x="199038" y="238086"/>
          <a:ext cx="1325888" cy="1325888"/>
        </a:xfrm>
        <a:prstGeom prst="blockArc">
          <a:avLst>
            <a:gd name="adj1" fmla="val 10800000"/>
            <a:gd name="adj2" fmla="val 16200000"/>
            <a:gd name="adj3" fmla="val 464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8E6E57-02E3-47B7-BB7A-E1CD18FCF09C}">
      <dsp:nvSpPr>
        <dsp:cNvPr id="0" name=""/>
        <dsp:cNvSpPr/>
      </dsp:nvSpPr>
      <dsp:spPr>
        <a:xfrm>
          <a:off x="199038" y="238086"/>
          <a:ext cx="1325888" cy="1325888"/>
        </a:xfrm>
        <a:prstGeom prst="blockArc">
          <a:avLst>
            <a:gd name="adj1" fmla="val 5400000"/>
            <a:gd name="adj2" fmla="val 10800000"/>
            <a:gd name="adj3" fmla="val 464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52273B-E3CA-4F63-8EFC-10E9DB4315EB}">
      <dsp:nvSpPr>
        <dsp:cNvPr id="0" name=""/>
        <dsp:cNvSpPr/>
      </dsp:nvSpPr>
      <dsp:spPr>
        <a:xfrm>
          <a:off x="199038" y="238086"/>
          <a:ext cx="1325888" cy="1325888"/>
        </a:xfrm>
        <a:prstGeom prst="blockArc">
          <a:avLst>
            <a:gd name="adj1" fmla="val 0"/>
            <a:gd name="adj2" fmla="val 5400000"/>
            <a:gd name="adj3" fmla="val 464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6757C6-9B8C-419F-975A-5092C8286D85}">
      <dsp:nvSpPr>
        <dsp:cNvPr id="0" name=""/>
        <dsp:cNvSpPr/>
      </dsp:nvSpPr>
      <dsp:spPr>
        <a:xfrm>
          <a:off x="199038" y="238086"/>
          <a:ext cx="1325888" cy="1325888"/>
        </a:xfrm>
        <a:prstGeom prst="blockArc">
          <a:avLst>
            <a:gd name="adj1" fmla="val 16200000"/>
            <a:gd name="adj2" fmla="val 0"/>
            <a:gd name="adj3" fmla="val 464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465044-36CF-4E9F-B832-E622F14885A0}">
      <dsp:nvSpPr>
        <dsp:cNvPr id="0" name=""/>
        <dsp:cNvSpPr/>
      </dsp:nvSpPr>
      <dsp:spPr>
        <a:xfrm>
          <a:off x="556837" y="595885"/>
          <a:ext cx="610290" cy="61029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a:t>决策引擎</a:t>
          </a:r>
        </a:p>
      </dsp:txBody>
      <dsp:txXfrm>
        <a:off x="646212" y="685260"/>
        <a:ext cx="431540" cy="431540"/>
      </dsp:txXfrm>
    </dsp:sp>
    <dsp:sp modelId="{520103CA-F458-43FD-A3E0-5DA9549829CA}">
      <dsp:nvSpPr>
        <dsp:cNvPr id="0" name=""/>
        <dsp:cNvSpPr/>
      </dsp:nvSpPr>
      <dsp:spPr>
        <a:xfrm>
          <a:off x="648380" y="39864"/>
          <a:ext cx="427203" cy="427203"/>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a:t>算法部署</a:t>
          </a:r>
        </a:p>
      </dsp:txBody>
      <dsp:txXfrm>
        <a:off x="710942" y="102426"/>
        <a:ext cx="302079" cy="302079"/>
      </dsp:txXfrm>
    </dsp:sp>
    <dsp:sp modelId="{6EF940E4-96BB-47AA-B486-A45807B18A99}">
      <dsp:nvSpPr>
        <dsp:cNvPr id="0" name=""/>
        <dsp:cNvSpPr/>
      </dsp:nvSpPr>
      <dsp:spPr>
        <a:xfrm>
          <a:off x="1295946" y="687429"/>
          <a:ext cx="427203" cy="427203"/>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a:t>业务接口</a:t>
          </a:r>
        </a:p>
      </dsp:txBody>
      <dsp:txXfrm>
        <a:off x="1358508" y="749991"/>
        <a:ext cx="302079" cy="302079"/>
      </dsp:txXfrm>
    </dsp:sp>
    <dsp:sp modelId="{9553053A-D383-4FA7-9DD1-6DACFACE5FC4}">
      <dsp:nvSpPr>
        <dsp:cNvPr id="0" name=""/>
        <dsp:cNvSpPr/>
      </dsp:nvSpPr>
      <dsp:spPr>
        <a:xfrm>
          <a:off x="648380" y="1334994"/>
          <a:ext cx="427203" cy="427203"/>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a:t>模型结果</a:t>
          </a:r>
        </a:p>
      </dsp:txBody>
      <dsp:txXfrm>
        <a:off x="710942" y="1397556"/>
        <a:ext cx="302079" cy="302079"/>
      </dsp:txXfrm>
    </dsp:sp>
    <dsp:sp modelId="{B254A81B-21BE-4E13-8BEA-3DC4039E7AC4}">
      <dsp:nvSpPr>
        <dsp:cNvPr id="0" name=""/>
        <dsp:cNvSpPr/>
      </dsp:nvSpPr>
      <dsp:spPr>
        <a:xfrm>
          <a:off x="815" y="687429"/>
          <a:ext cx="427203" cy="427203"/>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a:t>模型决策</a:t>
          </a:r>
        </a:p>
      </dsp:txBody>
      <dsp:txXfrm>
        <a:off x="63377" y="749991"/>
        <a:ext cx="302079" cy="3020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ABD68-0029-467E-B023-0D14AC2CB2C7}">
      <dsp:nvSpPr>
        <dsp:cNvPr id="0" name=""/>
        <dsp:cNvSpPr/>
      </dsp:nvSpPr>
      <dsp:spPr>
        <a:xfrm>
          <a:off x="716015" y="636345"/>
          <a:ext cx="777755" cy="777755"/>
        </a:xfrm>
        <a:prstGeom prst="gear9">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a:t>淘宝贷款</a:t>
          </a:r>
        </a:p>
      </dsp:txBody>
      <dsp:txXfrm>
        <a:off x="872378" y="818530"/>
        <a:ext cx="465029" cy="399783"/>
      </dsp:txXfrm>
    </dsp:sp>
    <dsp:sp modelId="{C28913F3-1C48-4892-992E-B4F9B97F64A2}">
      <dsp:nvSpPr>
        <dsp:cNvPr id="0" name=""/>
        <dsp:cNvSpPr/>
      </dsp:nvSpPr>
      <dsp:spPr>
        <a:xfrm>
          <a:off x="263503" y="452512"/>
          <a:ext cx="565639" cy="565639"/>
        </a:xfrm>
        <a:prstGeom prst="gear6">
          <a:avLst/>
        </a:prstGeom>
        <a:solidFill>
          <a:schemeClr val="accent3">
            <a:shade val="50000"/>
            <a:hueOff val="178371"/>
            <a:satOff val="-2846"/>
            <a:lumOff val="274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a:t>阿里贷款</a:t>
          </a:r>
        </a:p>
      </dsp:txBody>
      <dsp:txXfrm>
        <a:off x="405904" y="595774"/>
        <a:ext cx="280837" cy="279115"/>
      </dsp:txXfrm>
    </dsp:sp>
    <dsp:sp modelId="{02759A36-3CEF-4953-94EF-949E170A8739}">
      <dsp:nvSpPr>
        <dsp:cNvPr id="0" name=""/>
        <dsp:cNvSpPr/>
      </dsp:nvSpPr>
      <dsp:spPr>
        <a:xfrm rot="20700000">
          <a:off x="580319" y="62278"/>
          <a:ext cx="554211" cy="554211"/>
        </a:xfrm>
        <a:prstGeom prst="gear6">
          <a:avLst/>
        </a:prstGeom>
        <a:solidFill>
          <a:schemeClr val="accent3">
            <a:shade val="50000"/>
            <a:hueOff val="178371"/>
            <a:satOff val="-2846"/>
            <a:lumOff val="274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zh-CN" altLang="en-US" sz="800" kern="1200" dirty="0"/>
            <a:t>信用</a:t>
          </a:r>
          <a:endParaRPr lang="en-US" altLang="zh-CN" sz="800" kern="1200" dirty="0"/>
        </a:p>
        <a:p>
          <a:pPr lvl="0" algn="ctr" defTabSz="355600">
            <a:lnSpc>
              <a:spcPct val="90000"/>
            </a:lnSpc>
            <a:spcBef>
              <a:spcPct val="0"/>
            </a:spcBef>
            <a:spcAft>
              <a:spcPct val="35000"/>
            </a:spcAft>
          </a:pPr>
          <a:r>
            <a:rPr lang="zh-CN" altLang="en-US" sz="800" kern="1200" dirty="0"/>
            <a:t>支付</a:t>
          </a:r>
        </a:p>
      </dsp:txBody>
      <dsp:txXfrm rot="-20700000">
        <a:off x="701874" y="183833"/>
        <a:ext cx="311102" cy="311102"/>
      </dsp:txXfrm>
    </dsp:sp>
    <dsp:sp modelId="{B2E135FB-89C7-4AE4-B3A5-2CBA5264B7B5}">
      <dsp:nvSpPr>
        <dsp:cNvPr id="0" name=""/>
        <dsp:cNvSpPr/>
      </dsp:nvSpPr>
      <dsp:spPr>
        <a:xfrm>
          <a:off x="629905" y="533043"/>
          <a:ext cx="995526" cy="995526"/>
        </a:xfrm>
        <a:prstGeom prst="circularArrow">
          <a:avLst>
            <a:gd name="adj1" fmla="val 4687"/>
            <a:gd name="adj2" fmla="val 299029"/>
            <a:gd name="adj3" fmla="val 2361663"/>
            <a:gd name="adj4" fmla="val 16247305"/>
            <a:gd name="adj5" fmla="val 5469"/>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B40242-D29E-43D7-B593-0192D4736B8D}">
      <dsp:nvSpPr>
        <dsp:cNvPr id="0" name=""/>
        <dsp:cNvSpPr/>
      </dsp:nvSpPr>
      <dsp:spPr>
        <a:xfrm>
          <a:off x="163329" y="339288"/>
          <a:ext cx="723312" cy="723312"/>
        </a:xfrm>
        <a:prstGeom prst="leftCircularArrow">
          <a:avLst>
            <a:gd name="adj1" fmla="val 6452"/>
            <a:gd name="adj2" fmla="val 429999"/>
            <a:gd name="adj3" fmla="val 10489124"/>
            <a:gd name="adj4" fmla="val 14837806"/>
            <a:gd name="adj5" fmla="val 7527"/>
          </a:avLst>
        </a:prstGeom>
        <a:solidFill>
          <a:schemeClr val="accent3">
            <a:shade val="90000"/>
            <a:hueOff val="186893"/>
            <a:satOff val="-4005"/>
            <a:lumOff val="2054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B49CA2-C372-43C1-81D2-AA2150FEDC3A}">
      <dsp:nvSpPr>
        <dsp:cNvPr id="0" name=""/>
        <dsp:cNvSpPr/>
      </dsp:nvSpPr>
      <dsp:spPr>
        <a:xfrm>
          <a:off x="452124" y="-47183"/>
          <a:ext cx="779876" cy="779876"/>
        </a:xfrm>
        <a:prstGeom prst="circularArrow">
          <a:avLst>
            <a:gd name="adj1" fmla="val 5984"/>
            <a:gd name="adj2" fmla="val 394124"/>
            <a:gd name="adj3" fmla="val 13313824"/>
            <a:gd name="adj4" fmla="val 10508221"/>
            <a:gd name="adj5" fmla="val 6981"/>
          </a:avLst>
        </a:prstGeom>
        <a:solidFill>
          <a:schemeClr val="accent3">
            <a:shade val="90000"/>
            <a:hueOff val="186893"/>
            <a:satOff val="-4005"/>
            <a:lumOff val="20541"/>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ABD68-0029-467E-B023-0D14AC2CB2C7}">
      <dsp:nvSpPr>
        <dsp:cNvPr id="0" name=""/>
        <dsp:cNvSpPr/>
      </dsp:nvSpPr>
      <dsp:spPr>
        <a:xfrm>
          <a:off x="699016" y="636345"/>
          <a:ext cx="777755" cy="777755"/>
        </a:xfrm>
        <a:prstGeom prst="gear9">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kern="1200" dirty="0"/>
            <a:t>阿里</a:t>
          </a:r>
          <a:endParaRPr lang="en-US" altLang="zh-CN" sz="1000" kern="1200" dirty="0"/>
        </a:p>
        <a:p>
          <a:pPr lvl="0" algn="ctr" defTabSz="444500">
            <a:lnSpc>
              <a:spcPct val="90000"/>
            </a:lnSpc>
            <a:spcBef>
              <a:spcPct val="0"/>
            </a:spcBef>
            <a:spcAft>
              <a:spcPct val="35000"/>
            </a:spcAft>
          </a:pPr>
          <a:r>
            <a:rPr lang="zh-CN" altLang="en-US" sz="1000" kern="1200" dirty="0"/>
            <a:t>信用</a:t>
          </a:r>
        </a:p>
      </dsp:txBody>
      <dsp:txXfrm>
        <a:off x="855379" y="818530"/>
        <a:ext cx="465029" cy="399783"/>
      </dsp:txXfrm>
    </dsp:sp>
    <dsp:sp modelId="{C28913F3-1C48-4892-992E-B4F9B97F64A2}">
      <dsp:nvSpPr>
        <dsp:cNvPr id="0" name=""/>
        <dsp:cNvSpPr/>
      </dsp:nvSpPr>
      <dsp:spPr>
        <a:xfrm>
          <a:off x="246504" y="452512"/>
          <a:ext cx="565640" cy="565640"/>
        </a:xfrm>
        <a:prstGeom prst="gear6">
          <a:avLst/>
        </a:prstGeom>
        <a:solidFill>
          <a:schemeClr val="accent3">
            <a:shade val="50000"/>
            <a:hueOff val="178371"/>
            <a:satOff val="-2846"/>
            <a:lumOff val="274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kern="1200" dirty="0"/>
            <a:t>保险</a:t>
          </a:r>
        </a:p>
      </dsp:txBody>
      <dsp:txXfrm>
        <a:off x="388906" y="595774"/>
        <a:ext cx="280836" cy="279116"/>
      </dsp:txXfrm>
    </dsp:sp>
    <dsp:sp modelId="{02759A36-3CEF-4953-94EF-949E170A8739}">
      <dsp:nvSpPr>
        <dsp:cNvPr id="0" name=""/>
        <dsp:cNvSpPr/>
      </dsp:nvSpPr>
      <dsp:spPr>
        <a:xfrm rot="20700000">
          <a:off x="563321" y="62278"/>
          <a:ext cx="554211" cy="554211"/>
        </a:xfrm>
        <a:prstGeom prst="gear6">
          <a:avLst/>
        </a:prstGeom>
        <a:solidFill>
          <a:schemeClr val="accent3">
            <a:shade val="50000"/>
            <a:hueOff val="178371"/>
            <a:satOff val="-2846"/>
            <a:lumOff val="274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kern="1200" dirty="0"/>
            <a:t>理财</a:t>
          </a:r>
        </a:p>
      </dsp:txBody>
      <dsp:txXfrm rot="-20700000">
        <a:off x="684875" y="183832"/>
        <a:ext cx="311102" cy="311102"/>
      </dsp:txXfrm>
    </dsp:sp>
    <dsp:sp modelId="{B2E135FB-89C7-4AE4-B3A5-2CBA5264B7B5}">
      <dsp:nvSpPr>
        <dsp:cNvPr id="0" name=""/>
        <dsp:cNvSpPr/>
      </dsp:nvSpPr>
      <dsp:spPr>
        <a:xfrm>
          <a:off x="612907" y="533043"/>
          <a:ext cx="995526" cy="995526"/>
        </a:xfrm>
        <a:prstGeom prst="circularArrow">
          <a:avLst>
            <a:gd name="adj1" fmla="val 4687"/>
            <a:gd name="adj2" fmla="val 299029"/>
            <a:gd name="adj3" fmla="val 2361663"/>
            <a:gd name="adj4" fmla="val 16247305"/>
            <a:gd name="adj5" fmla="val 5469"/>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B40242-D29E-43D7-B593-0192D4736B8D}">
      <dsp:nvSpPr>
        <dsp:cNvPr id="0" name=""/>
        <dsp:cNvSpPr/>
      </dsp:nvSpPr>
      <dsp:spPr>
        <a:xfrm>
          <a:off x="146331" y="339288"/>
          <a:ext cx="723312" cy="723312"/>
        </a:xfrm>
        <a:prstGeom prst="leftCircularArrow">
          <a:avLst>
            <a:gd name="adj1" fmla="val 6452"/>
            <a:gd name="adj2" fmla="val 429999"/>
            <a:gd name="adj3" fmla="val 10489124"/>
            <a:gd name="adj4" fmla="val 14837806"/>
            <a:gd name="adj5" fmla="val 7527"/>
          </a:avLst>
        </a:prstGeom>
        <a:solidFill>
          <a:schemeClr val="accent3">
            <a:shade val="90000"/>
            <a:hueOff val="186893"/>
            <a:satOff val="-4005"/>
            <a:lumOff val="2054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B49CA2-C372-43C1-81D2-AA2150FEDC3A}">
      <dsp:nvSpPr>
        <dsp:cNvPr id="0" name=""/>
        <dsp:cNvSpPr/>
      </dsp:nvSpPr>
      <dsp:spPr>
        <a:xfrm>
          <a:off x="435126" y="-47183"/>
          <a:ext cx="779876" cy="779876"/>
        </a:xfrm>
        <a:prstGeom prst="circularArrow">
          <a:avLst>
            <a:gd name="adj1" fmla="val 5984"/>
            <a:gd name="adj2" fmla="val 394124"/>
            <a:gd name="adj3" fmla="val 13313824"/>
            <a:gd name="adj4" fmla="val 10508221"/>
            <a:gd name="adj5" fmla="val 6981"/>
          </a:avLst>
        </a:prstGeom>
        <a:solidFill>
          <a:schemeClr val="accent3">
            <a:shade val="90000"/>
            <a:hueOff val="186893"/>
            <a:satOff val="-4005"/>
            <a:lumOff val="20541"/>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9D194-6B65-4C27-87A7-775FE1029C69}">
      <dsp:nvSpPr>
        <dsp:cNvPr id="0" name=""/>
        <dsp:cNvSpPr/>
      </dsp:nvSpPr>
      <dsp:spPr>
        <a:xfrm>
          <a:off x="481197" y="455572"/>
          <a:ext cx="3044992" cy="3044992"/>
        </a:xfrm>
        <a:prstGeom prst="blockArc">
          <a:avLst>
            <a:gd name="adj1" fmla="val 11880000"/>
            <a:gd name="adj2" fmla="val 16200000"/>
            <a:gd name="adj3" fmla="val 4638"/>
          </a:avLst>
        </a:prstGeom>
        <a:solidFill>
          <a:schemeClr val="accent3">
            <a:shade val="90000"/>
            <a:hueOff val="112136"/>
            <a:satOff val="-2403"/>
            <a:lumOff val="1232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A986DB-A48B-411F-B09D-C7C88F141FB5}">
      <dsp:nvSpPr>
        <dsp:cNvPr id="0" name=""/>
        <dsp:cNvSpPr/>
      </dsp:nvSpPr>
      <dsp:spPr>
        <a:xfrm>
          <a:off x="481197" y="455572"/>
          <a:ext cx="3044992" cy="3044992"/>
        </a:xfrm>
        <a:prstGeom prst="blockArc">
          <a:avLst>
            <a:gd name="adj1" fmla="val 7560000"/>
            <a:gd name="adj2" fmla="val 11880000"/>
            <a:gd name="adj3" fmla="val 4638"/>
          </a:avLst>
        </a:prstGeom>
        <a:solidFill>
          <a:schemeClr val="accent3">
            <a:shade val="90000"/>
            <a:hueOff val="224272"/>
            <a:satOff val="-4806"/>
            <a:lumOff val="2465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8AF302-F137-4A14-869F-6BFC60232E66}">
      <dsp:nvSpPr>
        <dsp:cNvPr id="0" name=""/>
        <dsp:cNvSpPr/>
      </dsp:nvSpPr>
      <dsp:spPr>
        <a:xfrm>
          <a:off x="481197" y="455572"/>
          <a:ext cx="3044992" cy="3044992"/>
        </a:xfrm>
        <a:prstGeom prst="blockArc">
          <a:avLst>
            <a:gd name="adj1" fmla="val 3240000"/>
            <a:gd name="adj2" fmla="val 7560000"/>
            <a:gd name="adj3" fmla="val 4638"/>
          </a:avLst>
        </a:prstGeom>
        <a:solidFill>
          <a:schemeClr val="accent3">
            <a:shade val="90000"/>
            <a:hueOff val="224272"/>
            <a:satOff val="-4806"/>
            <a:lumOff val="2465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9CC2A0-5595-4A93-94D9-1F69B077E1B4}">
      <dsp:nvSpPr>
        <dsp:cNvPr id="0" name=""/>
        <dsp:cNvSpPr/>
      </dsp:nvSpPr>
      <dsp:spPr>
        <a:xfrm>
          <a:off x="481197" y="455572"/>
          <a:ext cx="3044992" cy="3044992"/>
        </a:xfrm>
        <a:prstGeom prst="blockArc">
          <a:avLst>
            <a:gd name="adj1" fmla="val 20520000"/>
            <a:gd name="adj2" fmla="val 3240000"/>
            <a:gd name="adj3" fmla="val 4638"/>
          </a:avLst>
        </a:prstGeom>
        <a:solidFill>
          <a:schemeClr val="accent3">
            <a:shade val="90000"/>
            <a:hueOff val="112136"/>
            <a:satOff val="-2403"/>
            <a:lumOff val="1232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AD0066-D5C0-4F19-ADEA-F046CD24E3F0}">
      <dsp:nvSpPr>
        <dsp:cNvPr id="0" name=""/>
        <dsp:cNvSpPr/>
      </dsp:nvSpPr>
      <dsp:spPr>
        <a:xfrm>
          <a:off x="481197" y="455572"/>
          <a:ext cx="3044992" cy="3044992"/>
        </a:xfrm>
        <a:prstGeom prst="blockArc">
          <a:avLst>
            <a:gd name="adj1" fmla="val 16200000"/>
            <a:gd name="adj2" fmla="val 20520000"/>
            <a:gd name="adj3" fmla="val 4638"/>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512B4B-05A5-4A2F-81E1-1FB52B88672A}">
      <dsp:nvSpPr>
        <dsp:cNvPr id="0" name=""/>
        <dsp:cNvSpPr/>
      </dsp:nvSpPr>
      <dsp:spPr>
        <a:xfrm>
          <a:off x="1303183" y="1277558"/>
          <a:ext cx="1401020" cy="1401020"/>
        </a:xfrm>
        <a:prstGeom prst="ellipse">
          <a:avLst/>
        </a:prstGeom>
        <a:blipFill rotWithShape="0">
          <a:blip xmlns:r="http://schemas.openxmlformats.org/officeDocument/2006/relationships" r:embed="rId1"/>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zh-CN" altLang="en-US" sz="3100" kern="1200" dirty="0"/>
        </a:p>
      </dsp:txBody>
      <dsp:txXfrm>
        <a:off x="1508358" y="1482733"/>
        <a:ext cx="990670" cy="990670"/>
      </dsp:txXfrm>
    </dsp:sp>
    <dsp:sp modelId="{F6012491-7BFD-4290-802A-5E19839AE648}">
      <dsp:nvSpPr>
        <dsp:cNvPr id="0" name=""/>
        <dsp:cNvSpPr/>
      </dsp:nvSpPr>
      <dsp:spPr>
        <a:xfrm>
          <a:off x="1513336" y="521"/>
          <a:ext cx="980714" cy="980714"/>
        </a:xfrm>
        <a:prstGeom prst="ellipse">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a:t>项目空间</a:t>
          </a:r>
        </a:p>
      </dsp:txBody>
      <dsp:txXfrm>
        <a:off x="1656958" y="144143"/>
        <a:ext cx="693470" cy="693470"/>
      </dsp:txXfrm>
    </dsp:sp>
    <dsp:sp modelId="{6E8A65BF-C10B-4157-AD00-100494A49FB7}">
      <dsp:nvSpPr>
        <dsp:cNvPr id="0" name=""/>
        <dsp:cNvSpPr/>
      </dsp:nvSpPr>
      <dsp:spPr>
        <a:xfrm>
          <a:off x="2927738" y="1028144"/>
          <a:ext cx="980714" cy="980714"/>
        </a:xfrm>
        <a:prstGeom prst="ellipse">
          <a:avLst/>
        </a:prstGeom>
        <a:solidFill>
          <a:schemeClr val="accent3">
            <a:shade val="50000"/>
            <a:hueOff val="107022"/>
            <a:satOff val="-1708"/>
            <a:lumOff val="164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a:t>对象管理</a:t>
          </a:r>
        </a:p>
      </dsp:txBody>
      <dsp:txXfrm>
        <a:off x="3071360" y="1171766"/>
        <a:ext cx="693470" cy="693470"/>
      </dsp:txXfrm>
    </dsp:sp>
    <dsp:sp modelId="{B8AB10C1-994B-490E-9523-174BCE31E3D0}">
      <dsp:nvSpPr>
        <dsp:cNvPr id="0" name=""/>
        <dsp:cNvSpPr/>
      </dsp:nvSpPr>
      <dsp:spPr>
        <a:xfrm>
          <a:off x="2387485" y="2690874"/>
          <a:ext cx="980714" cy="980714"/>
        </a:xfrm>
        <a:prstGeom prst="ellipse">
          <a:avLst/>
        </a:prstGeom>
        <a:solidFill>
          <a:schemeClr val="accent3">
            <a:shade val="50000"/>
            <a:hueOff val="214045"/>
            <a:satOff val="-3415"/>
            <a:lumOff val="328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a:t>授权管理</a:t>
          </a:r>
        </a:p>
      </dsp:txBody>
      <dsp:txXfrm>
        <a:off x="2531107" y="2834496"/>
        <a:ext cx="693470" cy="693470"/>
      </dsp:txXfrm>
    </dsp:sp>
    <dsp:sp modelId="{5E217F38-AF54-49D2-A6AB-CE141EFA2952}">
      <dsp:nvSpPr>
        <dsp:cNvPr id="0" name=""/>
        <dsp:cNvSpPr/>
      </dsp:nvSpPr>
      <dsp:spPr>
        <a:xfrm>
          <a:off x="639187" y="2690874"/>
          <a:ext cx="980714" cy="980714"/>
        </a:xfrm>
        <a:prstGeom prst="ellipse">
          <a:avLst/>
        </a:prstGeom>
        <a:solidFill>
          <a:schemeClr val="accent3">
            <a:shade val="50000"/>
            <a:hueOff val="214045"/>
            <a:satOff val="-3415"/>
            <a:lumOff val="328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a:t>命令解析</a:t>
          </a:r>
        </a:p>
      </dsp:txBody>
      <dsp:txXfrm>
        <a:off x="782809" y="2834496"/>
        <a:ext cx="693470" cy="693470"/>
      </dsp:txXfrm>
    </dsp:sp>
    <dsp:sp modelId="{7A0F3A41-CF18-4AD1-B9A2-C5027C9EB32F}">
      <dsp:nvSpPr>
        <dsp:cNvPr id="0" name=""/>
        <dsp:cNvSpPr/>
      </dsp:nvSpPr>
      <dsp:spPr>
        <a:xfrm>
          <a:off x="98934" y="1028144"/>
          <a:ext cx="980714" cy="980714"/>
        </a:xfrm>
        <a:prstGeom prst="ellipse">
          <a:avLst/>
        </a:prstGeom>
        <a:solidFill>
          <a:schemeClr val="accent3">
            <a:shade val="50000"/>
            <a:hueOff val="107022"/>
            <a:satOff val="-1708"/>
            <a:lumOff val="164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a:t>元数据</a:t>
          </a:r>
        </a:p>
      </dsp:txBody>
      <dsp:txXfrm>
        <a:off x="242556" y="1171766"/>
        <a:ext cx="693470" cy="693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34606-1781-472C-9B2A-7608BB4A42BC}">
      <dsp:nvSpPr>
        <dsp:cNvPr id="0" name=""/>
        <dsp:cNvSpPr/>
      </dsp:nvSpPr>
      <dsp:spPr>
        <a:xfrm>
          <a:off x="0" y="165680"/>
          <a:ext cx="2210948" cy="661500"/>
        </a:xfrm>
        <a:prstGeom prst="rect">
          <a:avLst/>
        </a:prstGeom>
        <a:solidFill>
          <a:schemeClr val="lt1">
            <a:alpha val="90000"/>
            <a:hueOff val="0"/>
            <a:satOff val="0"/>
            <a:lumOff val="0"/>
            <a:alphaOff val="0"/>
          </a:schemeClr>
        </a:solidFill>
        <a:ln w="25400" cap="flat" cmpd="sng" algn="ctr">
          <a:solidFill>
            <a:schemeClr val="accent3">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594" tIns="145796" rIns="17159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项目空间创建、删除、变更等</a:t>
          </a:r>
        </a:p>
      </dsp:txBody>
      <dsp:txXfrm>
        <a:off x="0" y="165680"/>
        <a:ext cx="2210948" cy="661500"/>
      </dsp:txXfrm>
    </dsp:sp>
    <dsp:sp modelId="{E36E43EB-6FC0-4373-BF92-9FA34E511213}">
      <dsp:nvSpPr>
        <dsp:cNvPr id="0" name=""/>
        <dsp:cNvSpPr/>
      </dsp:nvSpPr>
      <dsp:spPr>
        <a:xfrm>
          <a:off x="110547" y="62360"/>
          <a:ext cx="1547663" cy="206640"/>
        </a:xfrm>
        <a:prstGeom prst="roundRect">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98" tIns="0" rIns="58498" bIns="0" numCol="1" spcCol="1270" anchor="ctr" anchorCtr="0">
          <a:noAutofit/>
        </a:bodyPr>
        <a:lstStyle/>
        <a:p>
          <a:pPr lvl="0" algn="l" defTabSz="622300">
            <a:lnSpc>
              <a:spcPct val="90000"/>
            </a:lnSpc>
            <a:spcBef>
              <a:spcPct val="0"/>
            </a:spcBef>
            <a:spcAft>
              <a:spcPct val="35000"/>
            </a:spcAft>
          </a:pPr>
          <a:r>
            <a:rPr lang="zh-CN" altLang="en-US" sz="1400" kern="1200" dirty="0"/>
            <a:t>项目空间</a:t>
          </a:r>
        </a:p>
      </dsp:txBody>
      <dsp:txXfrm>
        <a:off x="120634" y="72447"/>
        <a:ext cx="1527489" cy="186466"/>
      </dsp:txXfrm>
    </dsp:sp>
    <dsp:sp modelId="{8C240F87-9528-4018-90A2-89EB1650804E}">
      <dsp:nvSpPr>
        <dsp:cNvPr id="0" name=""/>
        <dsp:cNvSpPr/>
      </dsp:nvSpPr>
      <dsp:spPr>
        <a:xfrm>
          <a:off x="0" y="968300"/>
          <a:ext cx="2210948" cy="661500"/>
        </a:xfrm>
        <a:prstGeom prst="rect">
          <a:avLst/>
        </a:prstGeom>
        <a:solidFill>
          <a:schemeClr val="lt1">
            <a:alpha val="90000"/>
            <a:hueOff val="0"/>
            <a:satOff val="0"/>
            <a:lumOff val="0"/>
            <a:alphaOff val="0"/>
          </a:schemeClr>
        </a:solidFill>
        <a:ln w="25400" cap="flat" cmpd="sng" algn="ctr">
          <a:solidFill>
            <a:schemeClr val="accent3">
              <a:shade val="50000"/>
              <a:hueOff val="107022"/>
              <a:satOff val="-1708"/>
              <a:lumOff val="164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594" tIns="145796" rIns="17159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对表、资源和作业的管理</a:t>
          </a:r>
        </a:p>
      </dsp:txBody>
      <dsp:txXfrm>
        <a:off x="0" y="968300"/>
        <a:ext cx="2210948" cy="661500"/>
      </dsp:txXfrm>
    </dsp:sp>
    <dsp:sp modelId="{2A08C7F6-E8FC-48F9-A5BC-423BCE6AB63A}">
      <dsp:nvSpPr>
        <dsp:cNvPr id="0" name=""/>
        <dsp:cNvSpPr/>
      </dsp:nvSpPr>
      <dsp:spPr>
        <a:xfrm>
          <a:off x="110547" y="864980"/>
          <a:ext cx="1547663" cy="206640"/>
        </a:xfrm>
        <a:prstGeom prst="roundRect">
          <a:avLst/>
        </a:prstGeom>
        <a:solidFill>
          <a:schemeClr val="accent3">
            <a:shade val="50000"/>
            <a:hueOff val="107022"/>
            <a:satOff val="-1708"/>
            <a:lumOff val="164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98" tIns="0" rIns="58498" bIns="0" numCol="1" spcCol="1270" anchor="ctr" anchorCtr="0">
          <a:noAutofit/>
        </a:bodyPr>
        <a:lstStyle/>
        <a:p>
          <a:pPr lvl="0" algn="l" defTabSz="622300">
            <a:lnSpc>
              <a:spcPct val="90000"/>
            </a:lnSpc>
            <a:spcBef>
              <a:spcPct val="0"/>
            </a:spcBef>
            <a:spcAft>
              <a:spcPct val="35000"/>
            </a:spcAft>
          </a:pPr>
          <a:r>
            <a:rPr lang="zh-CN" altLang="en-US" sz="1400" kern="1200" dirty="0"/>
            <a:t>管理对象</a:t>
          </a:r>
        </a:p>
      </dsp:txBody>
      <dsp:txXfrm>
        <a:off x="120634" y="875067"/>
        <a:ext cx="1527489" cy="186466"/>
      </dsp:txXfrm>
    </dsp:sp>
    <dsp:sp modelId="{05CA6A6A-67ED-4E5F-9A4A-A5F978F8CCBE}">
      <dsp:nvSpPr>
        <dsp:cNvPr id="0" name=""/>
        <dsp:cNvSpPr/>
      </dsp:nvSpPr>
      <dsp:spPr>
        <a:xfrm>
          <a:off x="0" y="1770920"/>
          <a:ext cx="2210948" cy="661500"/>
        </a:xfrm>
        <a:prstGeom prst="rect">
          <a:avLst/>
        </a:prstGeom>
        <a:solidFill>
          <a:schemeClr val="lt1">
            <a:alpha val="90000"/>
            <a:hueOff val="0"/>
            <a:satOff val="0"/>
            <a:lumOff val="0"/>
            <a:alphaOff val="0"/>
          </a:schemeClr>
        </a:solidFill>
        <a:ln w="25400" cap="flat" cmpd="sng" algn="ctr">
          <a:solidFill>
            <a:schemeClr val="accent3">
              <a:shade val="50000"/>
              <a:hueOff val="214045"/>
              <a:satOff val="-3415"/>
              <a:lumOff val="328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594" tIns="145796" rIns="17159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数据对象的访问控制和授权</a:t>
          </a:r>
        </a:p>
      </dsp:txBody>
      <dsp:txXfrm>
        <a:off x="0" y="1770920"/>
        <a:ext cx="2210948" cy="661500"/>
      </dsp:txXfrm>
    </dsp:sp>
    <dsp:sp modelId="{D6C4C9E9-B653-485E-BC14-DB53E69EB714}">
      <dsp:nvSpPr>
        <dsp:cNvPr id="0" name=""/>
        <dsp:cNvSpPr/>
      </dsp:nvSpPr>
      <dsp:spPr>
        <a:xfrm>
          <a:off x="110547" y="1667600"/>
          <a:ext cx="1547663" cy="206640"/>
        </a:xfrm>
        <a:prstGeom prst="roundRect">
          <a:avLst/>
        </a:prstGeom>
        <a:solidFill>
          <a:schemeClr val="accent3">
            <a:shade val="50000"/>
            <a:hueOff val="214045"/>
            <a:satOff val="-3415"/>
            <a:lumOff val="328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98" tIns="0" rIns="58498" bIns="0" numCol="1" spcCol="1270" anchor="ctr" anchorCtr="0">
          <a:noAutofit/>
        </a:bodyPr>
        <a:lstStyle/>
        <a:p>
          <a:pPr lvl="0" algn="l" defTabSz="622300">
            <a:lnSpc>
              <a:spcPct val="90000"/>
            </a:lnSpc>
            <a:spcBef>
              <a:spcPct val="0"/>
            </a:spcBef>
            <a:spcAft>
              <a:spcPct val="35000"/>
            </a:spcAft>
          </a:pPr>
          <a:r>
            <a:rPr lang="zh-CN" altLang="en-US" sz="1400" kern="1200" dirty="0"/>
            <a:t>授权管理</a:t>
          </a:r>
        </a:p>
      </dsp:txBody>
      <dsp:txXfrm>
        <a:off x="120634" y="1677687"/>
        <a:ext cx="1527489" cy="186466"/>
      </dsp:txXfrm>
    </dsp:sp>
    <dsp:sp modelId="{7D521B60-E7BF-49E1-A016-5A42C6577FE3}">
      <dsp:nvSpPr>
        <dsp:cNvPr id="0" name=""/>
        <dsp:cNvSpPr/>
      </dsp:nvSpPr>
      <dsp:spPr>
        <a:xfrm>
          <a:off x="0" y="2573540"/>
          <a:ext cx="2210948" cy="463050"/>
        </a:xfrm>
        <a:prstGeom prst="rect">
          <a:avLst/>
        </a:prstGeom>
        <a:solidFill>
          <a:schemeClr val="lt1">
            <a:alpha val="90000"/>
            <a:hueOff val="0"/>
            <a:satOff val="0"/>
            <a:lumOff val="0"/>
            <a:alphaOff val="0"/>
          </a:schemeClr>
        </a:solidFill>
        <a:ln w="25400" cap="flat" cmpd="sng" algn="ctr">
          <a:solidFill>
            <a:schemeClr val="accent3">
              <a:shade val="50000"/>
              <a:hueOff val="214045"/>
              <a:satOff val="-3415"/>
              <a:lumOff val="328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594" tIns="145796" rIns="17159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命令解析和执行</a:t>
          </a:r>
        </a:p>
      </dsp:txBody>
      <dsp:txXfrm>
        <a:off x="0" y="2573540"/>
        <a:ext cx="2210948" cy="463050"/>
      </dsp:txXfrm>
    </dsp:sp>
    <dsp:sp modelId="{68E78CD8-CC3C-4D6D-A526-4A89A79C41C4}">
      <dsp:nvSpPr>
        <dsp:cNvPr id="0" name=""/>
        <dsp:cNvSpPr/>
      </dsp:nvSpPr>
      <dsp:spPr>
        <a:xfrm>
          <a:off x="110547" y="2470220"/>
          <a:ext cx="1547663" cy="206640"/>
        </a:xfrm>
        <a:prstGeom prst="roundRect">
          <a:avLst/>
        </a:prstGeom>
        <a:solidFill>
          <a:schemeClr val="accent3">
            <a:shade val="50000"/>
            <a:hueOff val="214045"/>
            <a:satOff val="-3415"/>
            <a:lumOff val="328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98" tIns="0" rIns="58498" bIns="0" numCol="1" spcCol="1270" anchor="ctr" anchorCtr="0">
          <a:noAutofit/>
        </a:bodyPr>
        <a:lstStyle/>
        <a:p>
          <a:pPr lvl="0" algn="l" defTabSz="622300">
            <a:lnSpc>
              <a:spcPct val="90000"/>
            </a:lnSpc>
            <a:spcBef>
              <a:spcPct val="0"/>
            </a:spcBef>
            <a:spcAft>
              <a:spcPct val="35000"/>
            </a:spcAft>
          </a:pPr>
          <a:r>
            <a:rPr lang="zh-CN" altLang="en-US" sz="1400" kern="1200" dirty="0"/>
            <a:t>命令解析</a:t>
          </a:r>
        </a:p>
      </dsp:txBody>
      <dsp:txXfrm>
        <a:off x="120634" y="2480307"/>
        <a:ext cx="1527489" cy="186466"/>
      </dsp:txXfrm>
    </dsp:sp>
    <dsp:sp modelId="{E1F0F94E-D551-4766-91B7-9358A092A258}">
      <dsp:nvSpPr>
        <dsp:cNvPr id="0" name=""/>
        <dsp:cNvSpPr/>
      </dsp:nvSpPr>
      <dsp:spPr>
        <a:xfrm>
          <a:off x="0" y="3177710"/>
          <a:ext cx="2210948" cy="463050"/>
        </a:xfrm>
        <a:prstGeom prst="rect">
          <a:avLst/>
        </a:prstGeom>
        <a:solidFill>
          <a:schemeClr val="lt1">
            <a:alpha val="90000"/>
            <a:hueOff val="0"/>
            <a:satOff val="0"/>
            <a:lumOff val="0"/>
            <a:alphaOff val="0"/>
          </a:schemeClr>
        </a:solidFill>
        <a:ln w="25400" cap="flat" cmpd="sng" algn="ctr">
          <a:solidFill>
            <a:schemeClr val="accent3">
              <a:shade val="50000"/>
              <a:hueOff val="107022"/>
              <a:satOff val="-1708"/>
              <a:lumOff val="164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594" tIns="145796" rIns="171594"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元数据管理</a:t>
          </a:r>
        </a:p>
      </dsp:txBody>
      <dsp:txXfrm>
        <a:off x="0" y="3177710"/>
        <a:ext cx="2210948" cy="463050"/>
      </dsp:txXfrm>
    </dsp:sp>
    <dsp:sp modelId="{4C19BD36-EC1F-4517-B294-101A7D47054D}">
      <dsp:nvSpPr>
        <dsp:cNvPr id="0" name=""/>
        <dsp:cNvSpPr/>
      </dsp:nvSpPr>
      <dsp:spPr>
        <a:xfrm>
          <a:off x="110547" y="3074390"/>
          <a:ext cx="1547663" cy="206640"/>
        </a:xfrm>
        <a:prstGeom prst="roundRect">
          <a:avLst/>
        </a:prstGeom>
        <a:solidFill>
          <a:schemeClr val="accent3">
            <a:shade val="50000"/>
            <a:hueOff val="107022"/>
            <a:satOff val="-1708"/>
            <a:lumOff val="164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98" tIns="0" rIns="58498" bIns="0" numCol="1" spcCol="1270" anchor="ctr" anchorCtr="0">
          <a:noAutofit/>
        </a:bodyPr>
        <a:lstStyle/>
        <a:p>
          <a:pPr lvl="0" algn="l" defTabSz="622300">
            <a:lnSpc>
              <a:spcPct val="90000"/>
            </a:lnSpc>
            <a:spcBef>
              <a:spcPct val="0"/>
            </a:spcBef>
            <a:spcAft>
              <a:spcPct val="35000"/>
            </a:spcAft>
          </a:pPr>
          <a:r>
            <a:rPr lang="zh-CN" altLang="en-US" sz="1400" kern="1200" dirty="0"/>
            <a:t>元数据</a:t>
          </a:r>
        </a:p>
      </dsp:txBody>
      <dsp:txXfrm>
        <a:off x="120634" y="3084477"/>
        <a:ext cx="1527489" cy="1864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37E6A820-EE1C-4348-8801-AA29FE1A1BBA}" type="datetimeFigureOut">
              <a:rPr lang="zh-CN" altLang="en-US"/>
              <a:pPr>
                <a:defRPr/>
              </a:pPr>
              <a:t>2018/3/9 Friday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490B194-5BD6-469B-91B1-27994E07D957}" type="slidenum">
              <a:rPr lang="zh-CN" altLang="en-US"/>
              <a:pPr>
                <a:defRPr/>
              </a:pPr>
              <a:t>‹#›</a:t>
            </a:fld>
            <a:endParaRPr lang="zh-CN" altLang="en-US"/>
          </a:p>
        </p:txBody>
      </p:sp>
    </p:spTree>
    <p:extLst>
      <p:ext uri="{BB962C8B-B14F-4D97-AF65-F5344CB8AC3E}">
        <p14:creationId xmlns:p14="http://schemas.microsoft.com/office/powerpoint/2010/main" val="818129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baike.baidu.com/view/1200705.htm"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baike.baidu.com/view/325542.htm"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059821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9113500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21736052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8306177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5722219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40135173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1751205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0268423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522864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7048810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37892753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1030011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790584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24903957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38022787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p:txBody>
          <a:bodyPr/>
          <a:lstStyle/>
          <a:p>
            <a:pPr>
              <a:defRPr/>
            </a:pPr>
            <a:fld id="{CABEE188-569B-440A-8F93-11D1FBC92BC9}" type="slidenum">
              <a:rPr lang="zh-CN" altLang="en-US" smtClean="0"/>
              <a:pPr>
                <a:defRPr/>
              </a:pPr>
              <a:t>146</a:t>
            </a:fld>
            <a:endParaRPr lang="en-US" altLang="zh-CN"/>
          </a:p>
        </p:txBody>
      </p:sp>
      <p:sp>
        <p:nvSpPr>
          <p:cNvPr id="276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6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val="1026858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77332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696289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454586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069333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702153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062748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913290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573008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004080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353617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975742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4232229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466815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343544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289517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699801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256565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826639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4137770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03970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653642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640946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638141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69478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123871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7852540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650454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24695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58966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93941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488162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046919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806471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555634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F41EC4-D07A-429E-AE8B-F571B3248089}" type="slidenum">
              <a:rPr lang="zh-CN" altLang="en-US" smtClean="0"/>
              <a:pPr/>
              <a:t>48</a:t>
            </a:fld>
            <a:endParaRPr lang="zh-CN" altLang="en-US"/>
          </a:p>
        </p:txBody>
      </p:sp>
    </p:spTree>
    <p:extLst>
      <p:ext uri="{BB962C8B-B14F-4D97-AF65-F5344CB8AC3E}">
        <p14:creationId xmlns:p14="http://schemas.microsoft.com/office/powerpoint/2010/main" val="1428763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792775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591626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673844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040490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5517451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85772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945208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8635567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755511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856118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6222243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41827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r>
              <a:rPr lang="en-US" altLang="zh-CN" dirty="0" smtClean="0"/>
              <a:t>1</a:t>
            </a:r>
            <a:r>
              <a:rPr lang="zh-CN" altLang="en-US" dirty="0" smtClean="0"/>
              <a:t>、数据大小，</a:t>
            </a:r>
            <a:r>
              <a:rPr lang="en-US" altLang="zh-CN" dirty="0" smtClean="0"/>
              <a:t>RDBMS</a:t>
            </a:r>
            <a:r>
              <a:rPr lang="zh-CN" altLang="en-US" dirty="0" smtClean="0"/>
              <a:t>主要处理</a:t>
            </a:r>
            <a:r>
              <a:rPr lang="en-US" altLang="zh-CN" dirty="0" smtClean="0"/>
              <a:t>GB</a:t>
            </a:r>
            <a:r>
              <a:rPr lang="zh-CN" altLang="en-US" dirty="0" smtClean="0"/>
              <a:t>级数据，</a:t>
            </a:r>
            <a:r>
              <a:rPr lang="en-US" altLang="zh-CN" dirty="0" err="1" smtClean="0"/>
              <a:t>hadoop</a:t>
            </a:r>
            <a:r>
              <a:rPr lang="zh-CN" altLang="en-US" dirty="0" smtClean="0"/>
              <a:t>处理</a:t>
            </a:r>
            <a:r>
              <a:rPr lang="en-US" altLang="zh-CN" dirty="0" smtClean="0"/>
              <a:t>PB</a:t>
            </a:r>
            <a:r>
              <a:rPr lang="zh-CN" altLang="en-US" dirty="0" smtClean="0"/>
              <a:t>级数据</a:t>
            </a:r>
            <a:endParaRPr lang="en-US" altLang="zh-CN" dirty="0" smtClean="0"/>
          </a:p>
          <a:p>
            <a:r>
              <a:rPr lang="en-US" altLang="zh-CN" dirty="0" smtClean="0"/>
              <a:t>2</a:t>
            </a:r>
            <a:r>
              <a:rPr lang="zh-CN" altLang="en-US" dirty="0" smtClean="0"/>
              <a:t>、访问，</a:t>
            </a:r>
            <a:r>
              <a:rPr lang="en-US" altLang="zh-CN" dirty="0" smtClean="0"/>
              <a:t>RDBMS</a:t>
            </a:r>
            <a:r>
              <a:rPr lang="zh-CN" altLang="en-US" dirty="0" smtClean="0"/>
              <a:t>适合在多次增删改查，</a:t>
            </a:r>
            <a:r>
              <a:rPr lang="en-US" altLang="zh-CN" dirty="0" err="1" smtClean="0"/>
              <a:t>hadoop</a:t>
            </a:r>
            <a:r>
              <a:rPr lang="zh-CN" altLang="en-US" dirty="0" smtClean="0"/>
              <a:t>适合一次写入多次读取</a:t>
            </a:r>
            <a:endParaRPr lang="en-US" altLang="zh-CN" dirty="0" smtClean="0"/>
          </a:p>
          <a:p>
            <a:r>
              <a:rPr lang="en-US" altLang="zh-CN" dirty="0" smtClean="0"/>
              <a:t>3</a:t>
            </a:r>
            <a:r>
              <a:rPr lang="zh-CN" altLang="en-US" dirty="0" smtClean="0"/>
              <a:t>、结构，</a:t>
            </a:r>
            <a:r>
              <a:rPr lang="en-US" altLang="zh-CN" dirty="0" smtClean="0"/>
              <a:t>RDBMS</a:t>
            </a:r>
            <a:r>
              <a:rPr lang="zh-CN" altLang="en-US" dirty="0" smtClean="0"/>
              <a:t>适合结构化数据，表结构相对固定。</a:t>
            </a:r>
            <a:r>
              <a:rPr lang="en-US" altLang="zh-CN" dirty="0" smtClean="0"/>
              <a:t>HADOOP</a:t>
            </a:r>
            <a:r>
              <a:rPr lang="zh-CN" altLang="en-US" dirty="0" smtClean="0"/>
              <a:t>适合动态格式，同一个表中可以有多种结构，且数据类型可以不同。</a:t>
            </a:r>
            <a:endParaRPr lang="en-US" altLang="zh-CN" dirty="0" smtClean="0"/>
          </a:p>
          <a:p>
            <a:r>
              <a:rPr lang="en-US" altLang="zh-CN" dirty="0" smtClean="0"/>
              <a:t>4</a:t>
            </a:r>
            <a:r>
              <a:rPr lang="zh-CN" altLang="en-US" dirty="0" smtClean="0"/>
              <a:t>、完整性，</a:t>
            </a:r>
            <a:r>
              <a:rPr lang="en-US" altLang="zh-CN" dirty="0" err="1" smtClean="0"/>
              <a:t>Rdbms</a:t>
            </a:r>
            <a:r>
              <a:rPr lang="zh-CN" altLang="en-US" dirty="0" smtClean="0"/>
              <a:t>支持事务和回滚，</a:t>
            </a:r>
            <a:r>
              <a:rPr lang="en-US" altLang="zh-CN" dirty="0" err="1" smtClean="0"/>
              <a:t>hadoop</a:t>
            </a:r>
            <a:r>
              <a:rPr lang="zh-CN" altLang="en-US" dirty="0" smtClean="0"/>
              <a:t>不支持。</a:t>
            </a:r>
            <a:endParaRPr lang="en-US" altLang="zh-CN" dirty="0" smtClean="0"/>
          </a:p>
          <a:p>
            <a:r>
              <a:rPr lang="en-US" altLang="zh-CN" dirty="0" smtClean="0"/>
              <a:t>5</a:t>
            </a:r>
            <a:r>
              <a:rPr lang="zh-CN" altLang="en-US" dirty="0" smtClean="0"/>
              <a:t>、横向扩展，不能直接横向扩展，</a:t>
            </a:r>
            <a:r>
              <a:rPr lang="en-US" altLang="zh-CN" dirty="0" err="1" smtClean="0"/>
              <a:t>hadoop</a:t>
            </a:r>
            <a:r>
              <a:rPr lang="zh-CN" altLang="en-US" smtClean="0"/>
              <a:t>可以直接横向扩展。</a:t>
            </a:r>
          </a:p>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27347082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r>
              <a:rPr lang="en-US" altLang="zh-CN" dirty="0" smtClean="0"/>
              <a:t>1</a:t>
            </a:r>
            <a:r>
              <a:rPr lang="zh-CN" altLang="en-US" dirty="0" smtClean="0"/>
              <a:t>、数据大小，</a:t>
            </a:r>
            <a:r>
              <a:rPr lang="en-US" altLang="zh-CN" dirty="0" smtClean="0"/>
              <a:t>RDBMS</a:t>
            </a:r>
            <a:r>
              <a:rPr lang="zh-CN" altLang="en-US" dirty="0" smtClean="0"/>
              <a:t>主要处理</a:t>
            </a:r>
            <a:r>
              <a:rPr lang="en-US" altLang="zh-CN" dirty="0" smtClean="0"/>
              <a:t>GB</a:t>
            </a:r>
            <a:r>
              <a:rPr lang="zh-CN" altLang="en-US" dirty="0" smtClean="0"/>
              <a:t>级数据，</a:t>
            </a:r>
            <a:r>
              <a:rPr lang="en-US" altLang="zh-CN" dirty="0" err="1" smtClean="0"/>
              <a:t>hadoop</a:t>
            </a:r>
            <a:r>
              <a:rPr lang="zh-CN" altLang="en-US" dirty="0" smtClean="0"/>
              <a:t>处理</a:t>
            </a:r>
            <a:r>
              <a:rPr lang="en-US" altLang="zh-CN" dirty="0" smtClean="0"/>
              <a:t>PB</a:t>
            </a:r>
            <a:r>
              <a:rPr lang="zh-CN" altLang="en-US" dirty="0" smtClean="0"/>
              <a:t>级数据</a:t>
            </a:r>
            <a:endParaRPr lang="en-US" altLang="zh-CN" dirty="0" smtClean="0"/>
          </a:p>
          <a:p>
            <a:r>
              <a:rPr lang="en-US" altLang="zh-CN" dirty="0" smtClean="0"/>
              <a:t>2</a:t>
            </a:r>
            <a:r>
              <a:rPr lang="zh-CN" altLang="en-US" dirty="0" smtClean="0"/>
              <a:t>、访问，</a:t>
            </a:r>
            <a:r>
              <a:rPr lang="en-US" altLang="zh-CN" dirty="0" smtClean="0"/>
              <a:t>RDBMS</a:t>
            </a:r>
            <a:r>
              <a:rPr lang="zh-CN" altLang="en-US" dirty="0" smtClean="0"/>
              <a:t>适合在多次增删改查，</a:t>
            </a:r>
            <a:r>
              <a:rPr lang="en-US" altLang="zh-CN" dirty="0" err="1" smtClean="0"/>
              <a:t>hadoop</a:t>
            </a:r>
            <a:r>
              <a:rPr lang="zh-CN" altLang="en-US" dirty="0" smtClean="0"/>
              <a:t>适合一次写入多次读取</a:t>
            </a:r>
            <a:endParaRPr lang="en-US" altLang="zh-CN" dirty="0" smtClean="0"/>
          </a:p>
          <a:p>
            <a:r>
              <a:rPr lang="en-US" altLang="zh-CN" dirty="0" smtClean="0"/>
              <a:t>3</a:t>
            </a:r>
            <a:r>
              <a:rPr lang="zh-CN" altLang="en-US" dirty="0" smtClean="0"/>
              <a:t>、结构，</a:t>
            </a:r>
            <a:r>
              <a:rPr lang="en-US" altLang="zh-CN" dirty="0" smtClean="0"/>
              <a:t>RDBMS</a:t>
            </a:r>
            <a:r>
              <a:rPr lang="zh-CN" altLang="en-US" dirty="0" smtClean="0"/>
              <a:t>适合结构化数据，表结构相对固定。</a:t>
            </a:r>
            <a:r>
              <a:rPr lang="en-US" altLang="zh-CN" dirty="0" smtClean="0"/>
              <a:t>HADOOP</a:t>
            </a:r>
            <a:r>
              <a:rPr lang="zh-CN" altLang="en-US" dirty="0" smtClean="0"/>
              <a:t>适合动态格式，同一个表中可以有多种结构，且数据类型可以不同。</a:t>
            </a:r>
            <a:endParaRPr lang="en-US" altLang="zh-CN" dirty="0" smtClean="0"/>
          </a:p>
          <a:p>
            <a:r>
              <a:rPr lang="en-US" altLang="zh-CN" dirty="0" smtClean="0"/>
              <a:t>4</a:t>
            </a:r>
            <a:r>
              <a:rPr lang="zh-CN" altLang="en-US" dirty="0" smtClean="0"/>
              <a:t>、完整性，</a:t>
            </a:r>
            <a:r>
              <a:rPr lang="en-US" altLang="zh-CN" dirty="0" err="1" smtClean="0"/>
              <a:t>Rdbms</a:t>
            </a:r>
            <a:r>
              <a:rPr lang="zh-CN" altLang="en-US" dirty="0" smtClean="0"/>
              <a:t>支持事务和回滚，</a:t>
            </a:r>
            <a:r>
              <a:rPr lang="en-US" altLang="zh-CN" dirty="0" err="1" smtClean="0"/>
              <a:t>hadoop</a:t>
            </a:r>
            <a:r>
              <a:rPr lang="zh-CN" altLang="en-US" dirty="0" smtClean="0"/>
              <a:t>不支持。</a:t>
            </a:r>
            <a:endParaRPr lang="en-US" altLang="zh-CN" dirty="0" smtClean="0"/>
          </a:p>
          <a:p>
            <a:r>
              <a:rPr lang="en-US" altLang="zh-CN" dirty="0" smtClean="0"/>
              <a:t>5</a:t>
            </a:r>
            <a:r>
              <a:rPr lang="zh-CN" altLang="en-US" dirty="0" smtClean="0"/>
              <a:t>、横向扩展，不能直接横向扩展，</a:t>
            </a:r>
            <a:r>
              <a:rPr lang="en-US" altLang="zh-CN" dirty="0" err="1" smtClean="0"/>
              <a:t>hadoop</a:t>
            </a:r>
            <a:r>
              <a:rPr lang="zh-CN" altLang="en-US" smtClean="0"/>
              <a:t>可以直接横向扩展。</a:t>
            </a:r>
          </a:p>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754920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352973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1970852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4003647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3823221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187014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4007122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431258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464767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87167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6507537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8630704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42378327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593158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279413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40704510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0512234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0364008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96043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3941973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0660806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5406496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994168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2826714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28001422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795452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026846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1963786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7990262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9643183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9153639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5375756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r>
              <a:rPr lang="en-US" altLang="zh-CN" dirty="0" smtClean="0"/>
              <a:t>1</a:t>
            </a:r>
            <a:r>
              <a:rPr lang="zh-CN" altLang="en-US" dirty="0" smtClean="0"/>
              <a:t>、</a:t>
            </a:r>
            <a:r>
              <a:rPr lang="en-US" altLang="zh-CN" dirty="0" err="1" smtClean="0"/>
              <a:t>ambari</a:t>
            </a:r>
            <a:r>
              <a:rPr lang="zh-CN" altLang="en-US" dirty="0" smtClean="0"/>
              <a:t>包括</a:t>
            </a:r>
            <a:r>
              <a:rPr lang="en-US" altLang="zh-CN" dirty="0" err="1" smtClean="0"/>
              <a:t>ambari</a:t>
            </a:r>
            <a:r>
              <a:rPr lang="en-US" altLang="zh-CN" dirty="0" smtClean="0"/>
              <a:t>-server</a:t>
            </a:r>
            <a:r>
              <a:rPr lang="zh-CN" altLang="en-US" dirty="0" smtClean="0"/>
              <a:t>和</a:t>
            </a:r>
            <a:r>
              <a:rPr lang="en-US" altLang="zh-CN" dirty="0" err="1" smtClean="0"/>
              <a:t>ambari</a:t>
            </a:r>
            <a:r>
              <a:rPr lang="en-US" altLang="zh-CN" dirty="0" smtClean="0"/>
              <a:t>-client</a:t>
            </a:r>
            <a:r>
              <a:rPr lang="zh-CN" altLang="en-US" dirty="0" smtClean="0"/>
              <a:t>两大部分</a:t>
            </a:r>
            <a:r>
              <a:rPr lang="en-US" altLang="zh-CN" dirty="0" smtClean="0"/>
              <a:t>.</a:t>
            </a:r>
          </a:p>
          <a:p>
            <a:r>
              <a:rPr lang="en-US" altLang="zh-CN" dirty="0" smtClean="0"/>
              <a:t>2</a:t>
            </a:r>
            <a:r>
              <a:rPr lang="zh-CN" altLang="en-US" dirty="0" smtClean="0"/>
              <a:t>、</a:t>
            </a:r>
            <a:r>
              <a:rPr lang="en-US" altLang="zh-CN" dirty="0" err="1" smtClean="0"/>
              <a:t>ambari</a:t>
            </a:r>
            <a:r>
              <a:rPr lang="en-US" altLang="zh-CN" dirty="0" smtClean="0"/>
              <a:t>-web</a:t>
            </a:r>
            <a:r>
              <a:rPr lang="zh-CN" altLang="en-US" dirty="0" smtClean="0"/>
              <a:t>提供一个管理和监控展现的</a:t>
            </a:r>
            <a:r>
              <a:rPr lang="en-US" altLang="zh-CN" dirty="0" smtClean="0"/>
              <a:t>web</a:t>
            </a:r>
            <a:r>
              <a:rPr lang="zh-CN" altLang="en-US" dirty="0" smtClean="0"/>
              <a:t>操作界面。</a:t>
            </a:r>
            <a:r>
              <a:rPr lang="en-US" altLang="zh-CN" dirty="0" smtClean="0"/>
              <a:t>web</a:t>
            </a:r>
            <a:r>
              <a:rPr lang="zh-CN" altLang="en-US" dirty="0" smtClean="0"/>
              <a:t>操作通过</a:t>
            </a:r>
            <a:r>
              <a:rPr lang="en-US" altLang="zh-CN" dirty="0" err="1" smtClean="0"/>
              <a:t>ambari</a:t>
            </a:r>
            <a:r>
              <a:rPr lang="zh-CN" altLang="en-US" dirty="0" smtClean="0"/>
              <a:t>提供的</a:t>
            </a:r>
            <a:r>
              <a:rPr lang="en-US" altLang="zh-CN" dirty="0" smtClean="0"/>
              <a:t>API</a:t>
            </a:r>
            <a:r>
              <a:rPr lang="zh-CN" altLang="en-US" dirty="0" smtClean="0"/>
              <a:t>来完成系统控制。</a:t>
            </a:r>
            <a:endParaRPr lang="en-US" altLang="zh-CN" dirty="0" smtClean="0"/>
          </a:p>
          <a:p>
            <a:r>
              <a:rPr lang="en-US" altLang="zh-CN" dirty="0" smtClean="0"/>
              <a:t>3</a:t>
            </a:r>
            <a:r>
              <a:rPr lang="zh-CN" altLang="en-US" dirty="0" smtClean="0"/>
              <a:t>、</a:t>
            </a:r>
            <a:r>
              <a:rPr lang="en-US" altLang="zh-CN" dirty="0" smtClean="0"/>
              <a:t>agent interface</a:t>
            </a:r>
            <a:r>
              <a:rPr lang="zh-CN" altLang="en-US" dirty="0" smtClean="0"/>
              <a:t>用于完成和</a:t>
            </a:r>
            <a:r>
              <a:rPr lang="en-US" altLang="zh-CN" dirty="0" err="1" smtClean="0"/>
              <a:t>ambari</a:t>
            </a:r>
            <a:r>
              <a:rPr lang="zh-CN" altLang="en-US" dirty="0" smtClean="0"/>
              <a:t>交互。</a:t>
            </a:r>
            <a:endParaRPr lang="en-US" altLang="zh-CN" dirty="0" smtClean="0"/>
          </a:p>
          <a:p>
            <a:r>
              <a:rPr lang="en-US" altLang="zh-CN" dirty="0" smtClean="0"/>
              <a:t>4</a:t>
            </a:r>
            <a:r>
              <a:rPr lang="zh-CN" altLang="en-US" dirty="0" smtClean="0"/>
              <a:t>、</a:t>
            </a:r>
            <a:r>
              <a:rPr lang="en-US" altLang="zh-CN" dirty="0" smtClean="0"/>
              <a:t>master</a:t>
            </a:r>
            <a:r>
              <a:rPr lang="zh-CN" altLang="en-US" dirty="0" smtClean="0"/>
              <a:t>模块接受</a:t>
            </a:r>
            <a:r>
              <a:rPr lang="en-US" dirty="0" smtClean="0"/>
              <a:t>API</a:t>
            </a:r>
            <a:r>
              <a:rPr lang="zh-CN" altLang="en-US" dirty="0" smtClean="0"/>
              <a:t>和</a:t>
            </a:r>
            <a:r>
              <a:rPr lang="en-US" dirty="0" smtClean="0"/>
              <a:t>Agent Interface</a:t>
            </a:r>
            <a:r>
              <a:rPr lang="zh-CN" altLang="en-US" dirty="0" smtClean="0"/>
              <a:t>的请求，完成</a:t>
            </a:r>
            <a:r>
              <a:rPr lang="en-US" dirty="0" err="1" smtClean="0"/>
              <a:t>ambari</a:t>
            </a:r>
            <a:r>
              <a:rPr lang="en-US" dirty="0" smtClean="0"/>
              <a:t>-server</a:t>
            </a:r>
            <a:r>
              <a:rPr lang="zh-CN" altLang="en-US" dirty="0" smtClean="0"/>
              <a:t>的集中式管理监控逻辑</a:t>
            </a:r>
            <a:endParaRPr lang="en-US" altLang="zh-CN" dirty="0" smtClean="0"/>
          </a:p>
          <a:p>
            <a:r>
              <a:rPr lang="en-US" altLang="zh-CN" dirty="0" smtClean="0"/>
              <a:t>5</a:t>
            </a:r>
            <a:r>
              <a:rPr lang="zh-CN" altLang="en-US" dirty="0" smtClean="0"/>
              <a:t>、</a:t>
            </a:r>
            <a:r>
              <a:rPr lang="en-US" altLang="zh-CN" dirty="0" err="1" smtClean="0"/>
              <a:t>Postgress</a:t>
            </a:r>
            <a:r>
              <a:rPr lang="zh-CN" altLang="en-US" dirty="0" smtClean="0"/>
              <a:t>用于存储节点操作和操作指令信息。</a:t>
            </a:r>
            <a:endParaRPr lang="en-US" altLang="zh-CN" dirty="0" smtClean="0"/>
          </a:p>
          <a:p>
            <a:r>
              <a:rPr lang="en-US" altLang="zh-CN" dirty="0" smtClean="0"/>
              <a:t>6</a:t>
            </a:r>
            <a:r>
              <a:rPr lang="zh-CN" altLang="en-US" dirty="0" smtClean="0"/>
              <a:t>、</a:t>
            </a:r>
            <a:r>
              <a:rPr lang="en-US" altLang="zh-CN" dirty="0" smtClean="0"/>
              <a:t>agent</a:t>
            </a:r>
            <a:r>
              <a:rPr lang="zh-CN" altLang="en-US" smtClean="0"/>
              <a:t>节点只负责所在节点的状态采集及维护</a:t>
            </a:r>
          </a:p>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6020255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5695843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17323220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39820386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258260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848664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effectLst/>
              </a:rPr>
              <a:t>JBOD</a:t>
            </a:r>
            <a:r>
              <a:rPr lang="zh-CN" altLang="en-US" dirty="0" smtClean="0">
                <a:effectLst/>
              </a:rPr>
              <a:t>（</a:t>
            </a:r>
            <a:r>
              <a:rPr lang="en-US" altLang="zh-CN" dirty="0" smtClean="0">
                <a:effectLst/>
              </a:rPr>
              <a:t>Just a Bunch Of Disks</a:t>
            </a:r>
            <a:r>
              <a:rPr lang="zh-CN" altLang="en-US" dirty="0" smtClean="0">
                <a:effectLst/>
              </a:rPr>
              <a:t>，</a:t>
            </a:r>
            <a:r>
              <a:rPr lang="zh-CN" altLang="en-US" dirty="0" smtClean="0">
                <a:effectLst/>
                <a:hlinkClick r:id="rId3" action="ppaction://hlinkfile"/>
              </a:rPr>
              <a:t>磁盘簇</a:t>
            </a:r>
            <a:r>
              <a:rPr lang="zh-CN" altLang="en-US" dirty="0" smtClean="0">
                <a:effectLst/>
              </a:rPr>
              <a:t>）是在一个底板上安装的带有多个</a:t>
            </a:r>
            <a:r>
              <a:rPr lang="zh-CN" altLang="en-US" dirty="0" smtClean="0">
                <a:effectLst/>
                <a:hlinkClick r:id="rId4" action="ppaction://hlinkfile"/>
              </a:rPr>
              <a:t>磁盘驱动器</a:t>
            </a:r>
            <a:r>
              <a:rPr lang="zh-CN" altLang="en-US" dirty="0" smtClean="0">
                <a:effectLst/>
              </a:rPr>
              <a:t>的存储设备</a:t>
            </a:r>
            <a:endParaRPr lang="zh-CN" altLang="en-US" dirty="0" smtClean="0"/>
          </a:p>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30921526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40902486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dirty="0">
              <a:latin typeface="Arial" pitchFamily="34" charset="0"/>
            </a:endParaRPr>
          </a:p>
        </p:txBody>
      </p:sp>
    </p:spTree>
    <p:extLst>
      <p:ext uri="{BB962C8B-B14F-4D97-AF65-F5344CB8AC3E}">
        <p14:creationId xmlns:p14="http://schemas.microsoft.com/office/powerpoint/2010/main" val="20175929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8434325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5408505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1170129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9867040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25629260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34377932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spcBef>
                <a:spcPct val="0"/>
              </a:spcBef>
            </a:pPr>
            <a:endParaRPr lang="zh-CN" altLang="en-US">
              <a:latin typeface="Arial" pitchFamily="34" charset="0"/>
            </a:endParaRPr>
          </a:p>
        </p:txBody>
      </p:sp>
    </p:spTree>
    <p:extLst>
      <p:ext uri="{BB962C8B-B14F-4D97-AF65-F5344CB8AC3E}">
        <p14:creationId xmlns:p14="http://schemas.microsoft.com/office/powerpoint/2010/main" val="1771816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4F01D024-7ECE-4C8E-BF02-4F5E5166F25E}" type="datetimeFigureOut">
              <a:rPr lang="zh-CN" altLang="en-US"/>
              <a:pPr>
                <a:defRPr/>
              </a:pPr>
              <a:t>2018/3/9 Friday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2F9A051-C68E-4D74-94D5-46E0922115D7}"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4AE5F89-C15D-454B-BCD2-A86EEE303913}" type="datetimeFigureOut">
              <a:rPr lang="zh-CN" altLang="en-US"/>
              <a:pPr>
                <a:defRPr/>
              </a:pPr>
              <a:t>2018/3/9 Friday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8422415-8477-46FA-A148-0EAEB150B9BE}"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0735CEF-7951-4FF5-8B91-B0B67790B5F6}" type="datetimeFigureOut">
              <a:rPr lang="zh-CN" altLang="en-US"/>
              <a:pPr>
                <a:defRPr/>
              </a:pPr>
              <a:t>2018/3/9 Friday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08F1BDD-C739-4B5B-82FE-BA159DAA29C8}"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空白">
    <p:spTree>
      <p:nvGrpSpPr>
        <p:cNvPr id="1" name=""/>
        <p:cNvGrpSpPr/>
        <p:nvPr/>
      </p:nvGrpSpPr>
      <p:grpSpPr>
        <a:xfrm>
          <a:off x="0" y="0"/>
          <a:ext cx="0" cy="0"/>
          <a:chOff x="0" y="0"/>
          <a:chExt cx="0" cy="0"/>
        </a:xfrm>
      </p:grpSpPr>
      <p:cxnSp>
        <p:nvCxnSpPr>
          <p:cNvPr id="3" name="直接连接符 2"/>
          <p:cNvCxnSpPr/>
          <p:nvPr userDrawn="1"/>
        </p:nvCxnSpPr>
        <p:spPr bwMode="auto">
          <a:xfrm>
            <a:off x="0" y="716756"/>
            <a:ext cx="9144000" cy="0"/>
          </a:xfrm>
          <a:prstGeom prst="line">
            <a:avLst/>
          </a:prstGeom>
          <a:ln w="1905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0" name="标题占位符 1"/>
          <p:cNvSpPr>
            <a:spLocks noGrp="1"/>
          </p:cNvSpPr>
          <p:nvPr>
            <p:ph type="title"/>
          </p:nvPr>
        </p:nvSpPr>
        <p:spPr bwMode="auto">
          <a:xfrm>
            <a:off x="755577" y="195487"/>
            <a:ext cx="7115175" cy="383381"/>
          </a:xfrm>
          <a:prstGeom prst="rect">
            <a:avLst/>
          </a:prstGeom>
          <a:noFill/>
          <a:ln w="9525">
            <a:noFill/>
            <a:miter lim="800000"/>
            <a:headEnd/>
            <a:tailEnd/>
          </a:ln>
        </p:spPr>
        <p:txBody>
          <a:bodyPr/>
          <a:lstStyle>
            <a:lvl1pPr algn="l">
              <a:defRPr/>
            </a:lvl1pPr>
          </a:lstStyle>
          <a:p>
            <a:pPr lvl="0"/>
            <a:r>
              <a:rPr lang="zh-CN" altLang="en-US" dirty="0" smtClean="0"/>
              <a:t>单击此处编辑母版标题样式</a:t>
            </a:r>
          </a:p>
        </p:txBody>
      </p:sp>
      <p:sp>
        <p:nvSpPr>
          <p:cNvPr id="4" name="日期占位符 1"/>
          <p:cNvSpPr>
            <a:spLocks noGrp="1"/>
          </p:cNvSpPr>
          <p:nvPr>
            <p:ph type="dt" sz="half" idx="10"/>
          </p:nvPr>
        </p:nvSpPr>
        <p:spPr>
          <a:xfrm>
            <a:off x="5715000" y="4822032"/>
            <a:ext cx="2133600" cy="183356"/>
          </a:xfrm>
          <a:prstGeom prst="rect">
            <a:avLst/>
          </a:prstGeom>
        </p:spPr>
        <p:txBody>
          <a:bodyPr/>
          <a:lstStyle>
            <a:lvl1pPr algn="l" fontAlgn="auto">
              <a:spcBef>
                <a:spcPts val="0"/>
              </a:spcBef>
              <a:spcAft>
                <a:spcPts val="0"/>
              </a:spcAft>
              <a:defRPr sz="1800" b="0">
                <a:solidFill>
                  <a:schemeClr val="tx1"/>
                </a:solidFill>
                <a:latin typeface="Calibri" pitchFamily="34" charset="0"/>
                <a:ea typeface="宋体" pitchFamily="2" charset="-122"/>
              </a:defRPr>
            </a:lvl1pPr>
          </a:lstStyle>
          <a:p>
            <a:pPr>
              <a:defRPr/>
            </a:pPr>
            <a:fld id="{934ED643-2192-4931-949D-8D5A26E3A8E0}" type="datetime1">
              <a:rPr lang="zh-CN" altLang="en-US"/>
              <a:pPr>
                <a:defRPr/>
              </a:pPr>
              <a:t>2018/3/9 Friday</a:t>
            </a:fld>
            <a:endParaRPr lang="en-US" altLang="zh-CN"/>
          </a:p>
        </p:txBody>
      </p:sp>
      <p:sp>
        <p:nvSpPr>
          <p:cNvPr id="5" name="页脚占位符 2"/>
          <p:cNvSpPr>
            <a:spLocks noGrp="1"/>
          </p:cNvSpPr>
          <p:nvPr>
            <p:ph type="ftr" sz="quarter" idx="11"/>
          </p:nvPr>
        </p:nvSpPr>
        <p:spPr>
          <a:xfrm>
            <a:off x="3124200" y="4767263"/>
            <a:ext cx="2895600" cy="273844"/>
          </a:xfrm>
        </p:spPr>
        <p:txBody>
          <a:bodyPr/>
          <a:lstStyle>
            <a:lvl1pPr algn="l" fontAlgn="auto">
              <a:spcBef>
                <a:spcPts val="0"/>
              </a:spcBef>
              <a:spcAft>
                <a:spcPts val="0"/>
              </a:spcAft>
              <a:defRPr sz="1800" b="0">
                <a:solidFill>
                  <a:schemeClr val="tx1"/>
                </a:solidFill>
                <a:latin typeface="Calibri" pitchFamily="34" charset="0"/>
                <a:ea typeface="宋体" pitchFamily="2" charset="-122"/>
              </a:defRPr>
            </a:lvl1pPr>
          </a:lstStyle>
          <a:p>
            <a:pPr>
              <a:defRPr/>
            </a:pPr>
            <a:endParaRPr lang="en-US" altLang="zh-CN"/>
          </a:p>
        </p:txBody>
      </p:sp>
      <p:sp>
        <p:nvSpPr>
          <p:cNvPr id="6" name="灯片编号占位符 3"/>
          <p:cNvSpPr>
            <a:spLocks noGrp="1"/>
          </p:cNvSpPr>
          <p:nvPr>
            <p:ph type="sldNum" sz="quarter" idx="12"/>
          </p:nvPr>
        </p:nvSpPr>
        <p:spPr>
          <a:xfrm>
            <a:off x="8609013" y="4944666"/>
            <a:ext cx="571500" cy="273844"/>
          </a:xfrm>
          <a:prstGeom prst="rect">
            <a:avLst/>
          </a:prstGeom>
        </p:spPr>
        <p:txBody>
          <a:bodyPr/>
          <a:lstStyle>
            <a:lvl1pPr algn="ctr">
              <a:defRPr sz="1200">
                <a:solidFill>
                  <a:schemeClr val="tx1"/>
                </a:solidFill>
                <a:latin typeface="微软雅黑" pitchFamily="34" charset="-122"/>
                <a:ea typeface="微软雅黑" pitchFamily="34" charset="-122"/>
              </a:defRPr>
            </a:lvl1pPr>
          </a:lstStyle>
          <a:p>
            <a:pPr>
              <a:defRPr/>
            </a:pPr>
            <a:fld id="{5C99A7AA-DDB4-4DDF-A313-7381FFD251BF}"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5A15F02-4289-4C0C-AF2E-35FAA8691595}" type="datetimeFigureOut">
              <a:rPr lang="zh-CN" altLang="en-US"/>
              <a:pPr>
                <a:defRPr/>
              </a:pPr>
              <a:t>2018/3/9 Friday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0FEB939-95DE-4018-891A-49A6C28EAB69}"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343D4EAE-BAAD-487B-AD52-3C5064B8955A}" type="datetimeFigureOut">
              <a:rPr lang="zh-CN" altLang="en-US"/>
              <a:pPr>
                <a:defRPr/>
              </a:pPr>
              <a:t>2018/3/9 Friday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174A704-449D-4AB7-9CAD-6753BB2CD078}"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3B88BAB7-8B5C-4AA3-876C-846DBC550043}" type="datetimeFigureOut">
              <a:rPr lang="zh-CN" altLang="en-US"/>
              <a:pPr>
                <a:defRPr/>
              </a:pPr>
              <a:t>2018/3/9 Friday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4CD05F6-2140-4048-9778-61DDD27F3A18}"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BA8D6EA0-BA11-43FF-BBB4-22C45579314A}" type="datetimeFigureOut">
              <a:rPr lang="zh-CN" altLang="en-US"/>
              <a:pPr>
                <a:defRPr/>
              </a:pPr>
              <a:t>2018/3/9 Friday</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9E8B25D-074E-4204-A159-FDF46AFBC3CA}"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CCB267E4-6F7C-47EC-88D6-4B9E356B458B}" type="datetimeFigureOut">
              <a:rPr lang="zh-CN" altLang="en-US"/>
              <a:pPr>
                <a:defRPr/>
              </a:pPr>
              <a:t>2018/3/9 Friday</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A93A0C5-1D2E-4A9D-B400-B35C125C79B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37462EB5-FB56-4141-85B0-53CDFD83A8CD}" type="datetimeFigureOut">
              <a:rPr lang="zh-CN" altLang="en-US"/>
              <a:pPr>
                <a:defRPr/>
              </a:pPr>
              <a:t>2018/3/9 Friday</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5DD82F66-AC0F-4D78-89D6-207A9B89236C}"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F1099A7-84A1-48F8-A780-8B5B5FA38680}" type="datetimeFigureOut">
              <a:rPr lang="zh-CN" altLang="en-US"/>
              <a:pPr>
                <a:defRPr/>
              </a:pPr>
              <a:t>2018/3/9 Friday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9A66B3A-A594-43EB-8722-A535DD05D68D}"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65BA71D-F960-4CE4-A416-071232B43389}" type="datetimeFigureOut">
              <a:rPr lang="zh-CN" altLang="en-US"/>
              <a:pPr>
                <a:defRPr/>
              </a:pPr>
              <a:t>2018/3/9 Friday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DCE76FA-5B8D-45EC-8DF9-2232C684FF5C}"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111A0EB2-D0E5-45BE-8B85-16C833EE44D2}" type="datetimeFigureOut">
              <a:rPr lang="zh-CN" altLang="en-US"/>
              <a:pPr>
                <a:defRPr/>
              </a:pPr>
              <a:t>2018/3/9 Friday</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2C3A2676-8926-4EBF-88D5-E663883ABFC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hyperlink" Target="http://master:8088/" TargetMode="External"/><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9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Box 8"/>
          <p:cNvSpPr txBox="1">
            <a:spLocks noChangeArrowheads="1"/>
          </p:cNvSpPr>
          <p:nvPr/>
        </p:nvSpPr>
        <p:spPr bwMode="auto">
          <a:xfrm>
            <a:off x="0" y="3435350"/>
            <a:ext cx="9144000" cy="830997"/>
          </a:xfrm>
          <a:prstGeom prst="rect">
            <a:avLst/>
          </a:prstGeom>
          <a:noFill/>
          <a:ln w="9525">
            <a:noFill/>
            <a:miter lim="800000"/>
            <a:headEnd/>
            <a:tailEnd/>
          </a:ln>
        </p:spPr>
        <p:txBody>
          <a:bodyPr>
            <a:spAutoFit/>
          </a:bodyPr>
          <a:lstStyle/>
          <a:p>
            <a:pPr algn="ctr"/>
            <a:endParaRPr lang="en-US" altLang="zh-CN" sz="2400" dirty="0">
              <a:latin typeface="黑体" pitchFamily="49" charset="-122"/>
              <a:ea typeface="黑体" pitchFamily="49" charset="-122"/>
            </a:endParaRPr>
          </a:p>
          <a:p>
            <a:pPr algn="ctr"/>
            <a:r>
              <a:rPr lang="en-US" altLang="zh-CN" sz="2400" dirty="0" smtClean="0">
                <a:latin typeface="黑体" pitchFamily="49" charset="-122"/>
                <a:ea typeface="黑体" pitchFamily="49" charset="-122"/>
              </a:rPr>
              <a:t>2018</a:t>
            </a:r>
            <a:r>
              <a:rPr lang="zh-CN" altLang="en-US" sz="2400" dirty="0" smtClean="0">
                <a:latin typeface="黑体" pitchFamily="49" charset="-122"/>
                <a:ea typeface="黑体" pitchFamily="49" charset="-122"/>
              </a:rPr>
              <a:t>年</a:t>
            </a:r>
            <a:r>
              <a:rPr lang="en-US" altLang="zh-CN" sz="2400" dirty="0" smtClean="0">
                <a:latin typeface="黑体" pitchFamily="49" charset="-122"/>
                <a:ea typeface="黑体" pitchFamily="49" charset="-122"/>
              </a:rPr>
              <a:t>3</a:t>
            </a:r>
            <a:r>
              <a:rPr lang="zh-CN" altLang="en-US" sz="2400" dirty="0" smtClean="0">
                <a:latin typeface="黑体" pitchFamily="49" charset="-122"/>
                <a:ea typeface="黑体" pitchFamily="49" charset="-122"/>
              </a:rPr>
              <a:t>月</a:t>
            </a:r>
            <a:endParaRPr lang="zh-CN" altLang="en-US" sz="2400" dirty="0">
              <a:latin typeface="黑体" pitchFamily="49" charset="-122"/>
              <a:ea typeface="黑体" pitchFamily="49" charset="-122"/>
            </a:endParaRPr>
          </a:p>
        </p:txBody>
      </p:sp>
      <p:sp>
        <p:nvSpPr>
          <p:cNvPr id="6" name="Rectangle 12"/>
          <p:cNvSpPr>
            <a:spLocks noChangeArrowheads="1"/>
          </p:cNvSpPr>
          <p:nvPr/>
        </p:nvSpPr>
        <p:spPr bwMode="auto">
          <a:xfrm>
            <a:off x="785813" y="1131888"/>
            <a:ext cx="7500937" cy="2016125"/>
          </a:xfrm>
          <a:prstGeom prst="rect">
            <a:avLst/>
          </a:prstGeom>
          <a:noFill/>
          <a:ln w="9525">
            <a:noFill/>
            <a:miter lim="800000"/>
            <a:headEnd/>
            <a:tailEnd/>
          </a:ln>
        </p:spPr>
        <p:txBody>
          <a:bodyPr anchor="ctr"/>
          <a:lstStyle/>
          <a:p>
            <a:pPr marL="142875" algn="ctr">
              <a:spcBef>
                <a:spcPts val="1200"/>
              </a:spcBef>
              <a:defRPr/>
            </a:pPr>
            <a:r>
              <a:rPr lang="zh-CN" altLang="en-US" sz="4000" b="1" dirty="0" smtClean="0">
                <a:solidFill>
                  <a:srgbClr val="FF0000"/>
                </a:solidFill>
                <a:latin typeface="微软雅黑" pitchFamily="34" charset="-122"/>
                <a:ea typeface="微软雅黑" pitchFamily="34" charset="-122"/>
              </a:rPr>
              <a:t>大数据融合与数据仓库</a:t>
            </a:r>
            <a:endParaRPr lang="en-US" altLang="zh-CN" sz="4000" b="1"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阿里巴巴</a:t>
            </a:r>
            <a:r>
              <a:rPr lang="en-US" altLang="zh-CN" sz="3200" b="1" dirty="0" smtClean="0">
                <a:solidFill>
                  <a:srgbClr val="0070C0"/>
                </a:solidFill>
                <a:latin typeface="Verdana" pitchFamily="34" charset="0"/>
                <a:ea typeface="微软雅黑" pitchFamily="34" charset="-122"/>
                <a:cs typeface="Verdana" pitchFamily="34" charset="0"/>
              </a:rPr>
              <a:t>@2014</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99542"/>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3200" dirty="0" smtClean="0">
                <a:latin typeface="微软雅黑" pitchFamily="34" charset="-122"/>
                <a:ea typeface="微软雅黑" pitchFamily="34" charset="-122"/>
              </a:rPr>
              <a:t>数据总量</a:t>
            </a:r>
            <a:r>
              <a:rPr lang="en-US" altLang="zh-CN" sz="3200" dirty="0" smtClean="0">
                <a:latin typeface="微软雅黑" pitchFamily="34" charset="-122"/>
                <a:ea typeface="微软雅黑" pitchFamily="34" charset="-122"/>
              </a:rPr>
              <a:t>100PB</a:t>
            </a:r>
          </a:p>
          <a:p>
            <a:pPr marL="342900" lvl="0" indent="-342900">
              <a:lnSpc>
                <a:spcPct val="90000"/>
              </a:lnSpc>
              <a:spcBef>
                <a:spcPct val="20000"/>
              </a:spcBef>
              <a:buFont typeface="Arial" charset="0"/>
              <a:buChar char="•"/>
              <a:defRPr/>
            </a:pPr>
            <a:r>
              <a:rPr lang="zh-CN" altLang="en-US" sz="3200" dirty="0" smtClean="0">
                <a:latin typeface="微软雅黑" pitchFamily="34" charset="-122"/>
                <a:ea typeface="微软雅黑" pitchFamily="34" charset="-122"/>
              </a:rPr>
              <a:t>服务器</a:t>
            </a:r>
            <a:r>
              <a:rPr lang="en-US" altLang="zh-CN" sz="3200" dirty="0" smtClean="0">
                <a:latin typeface="微软雅黑" pitchFamily="34" charset="-122"/>
                <a:ea typeface="微软雅黑" pitchFamily="34" charset="-122"/>
              </a:rPr>
              <a:t>30</a:t>
            </a:r>
            <a:r>
              <a:rPr lang="zh-CN" altLang="en-US" sz="3200" dirty="0" smtClean="0">
                <a:latin typeface="微软雅黑" pitchFamily="34" charset="-122"/>
                <a:ea typeface="微软雅黑" pitchFamily="34" charset="-122"/>
              </a:rPr>
              <a:t>万台</a:t>
            </a:r>
            <a:endParaRPr lang="en-US" altLang="zh-CN" sz="32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3200" dirty="0" smtClean="0">
                <a:latin typeface="微软雅黑" pitchFamily="34" charset="-122"/>
                <a:ea typeface="微软雅黑" pitchFamily="34" charset="-122"/>
              </a:rPr>
              <a:t>淘宝每天活跃数据量</a:t>
            </a:r>
            <a:r>
              <a:rPr lang="en-US" altLang="zh-CN" sz="3200" dirty="0" smtClean="0">
                <a:latin typeface="微软雅黑" pitchFamily="34" charset="-122"/>
                <a:ea typeface="微软雅黑" pitchFamily="34" charset="-122"/>
              </a:rPr>
              <a:t>60TB</a:t>
            </a:r>
          </a:p>
          <a:p>
            <a:pPr marL="342900" lvl="0" indent="-342900">
              <a:lnSpc>
                <a:spcPct val="90000"/>
              </a:lnSpc>
              <a:spcBef>
                <a:spcPct val="20000"/>
              </a:spcBef>
              <a:buFont typeface="Arial" charset="0"/>
              <a:buChar char="•"/>
              <a:defRPr/>
            </a:pPr>
            <a:r>
              <a:rPr lang="zh-CN" altLang="en-US" sz="3200" dirty="0" smtClean="0">
                <a:latin typeface="微软雅黑" pitchFamily="34" charset="-122"/>
                <a:ea typeface="微软雅黑" pitchFamily="34" charset="-122"/>
              </a:rPr>
              <a:t>共有</a:t>
            </a:r>
            <a:r>
              <a:rPr lang="en-US" altLang="zh-CN" sz="3200" dirty="0" smtClean="0">
                <a:latin typeface="微软雅黑" pitchFamily="34" charset="-122"/>
                <a:ea typeface="微软雅黑" pitchFamily="34" charset="-122"/>
              </a:rPr>
              <a:t>6</a:t>
            </a:r>
            <a:r>
              <a:rPr lang="zh-CN" altLang="en-US" sz="3200" dirty="0" smtClean="0">
                <a:latin typeface="微软雅黑" pitchFamily="34" charset="-122"/>
                <a:ea typeface="微软雅黑" pitchFamily="34" charset="-122"/>
              </a:rPr>
              <a:t>亿条产品信息和</a:t>
            </a:r>
            <a:r>
              <a:rPr lang="en-US" altLang="zh-CN" sz="3200" dirty="0" smtClean="0">
                <a:latin typeface="微软雅黑" pitchFamily="34" charset="-122"/>
                <a:ea typeface="微软雅黑" pitchFamily="34" charset="-122"/>
              </a:rPr>
              <a:t>3</a:t>
            </a:r>
            <a:r>
              <a:rPr lang="zh-CN" altLang="en-US" sz="3200" dirty="0" smtClean="0">
                <a:latin typeface="微软雅黑" pitchFamily="34" charset="-122"/>
                <a:ea typeface="微软雅黑" pitchFamily="34" charset="-122"/>
              </a:rPr>
              <a:t>亿多注册用户</a:t>
            </a:r>
            <a:endParaRPr lang="en-US" altLang="zh-CN" sz="32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3200" dirty="0" smtClean="0">
                <a:latin typeface="微软雅黑" pitchFamily="34" charset="-122"/>
                <a:ea typeface="微软雅黑" pitchFamily="34" charset="-122"/>
              </a:rPr>
              <a:t>每天超过</a:t>
            </a:r>
            <a:r>
              <a:rPr lang="en-US" altLang="zh-CN" sz="3200" dirty="0" smtClean="0">
                <a:latin typeface="微软雅黑" pitchFamily="34" charset="-122"/>
                <a:ea typeface="微软雅黑" pitchFamily="34" charset="-122"/>
              </a:rPr>
              <a:t>6000</a:t>
            </a:r>
            <a:r>
              <a:rPr lang="zh-CN" altLang="en-US" sz="3200" dirty="0" smtClean="0">
                <a:latin typeface="微软雅黑" pitchFamily="34" charset="-122"/>
                <a:ea typeface="微软雅黑" pitchFamily="34" charset="-122"/>
              </a:rPr>
              <a:t>万人次访问</a:t>
            </a:r>
            <a:endParaRPr lang="en-US" altLang="zh-CN" sz="32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cloudera</a:t>
            </a:r>
            <a:r>
              <a:rPr lang="en-US" altLang="zh-CN" sz="3200" b="1" dirty="0" smtClean="0">
                <a:solidFill>
                  <a:srgbClr val="0070C0"/>
                </a:solidFill>
                <a:latin typeface="Verdana" pitchFamily="34" charset="0"/>
                <a:ea typeface="微软雅黑" pitchFamily="34" charset="-122"/>
                <a:cs typeface="Verdana" pitchFamily="34" charset="0"/>
              </a:rPr>
              <a:t> manager</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3" cstate="print"/>
          <a:srcRect/>
          <a:stretch>
            <a:fillRect/>
          </a:stretch>
        </p:blipFill>
        <p:spPr bwMode="auto">
          <a:xfrm>
            <a:off x="4763" y="714362"/>
            <a:ext cx="9132887" cy="4143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cloudera</a:t>
            </a:r>
            <a:r>
              <a:rPr lang="en-US" altLang="zh-CN" sz="3200" b="1" dirty="0" smtClean="0">
                <a:solidFill>
                  <a:srgbClr val="0070C0"/>
                </a:solidFill>
                <a:latin typeface="Verdana" pitchFamily="34" charset="0"/>
                <a:ea typeface="微软雅黑" pitchFamily="34" charset="-122"/>
                <a:cs typeface="Verdana" pitchFamily="34" charset="0"/>
              </a:rPr>
              <a:t> manager</a:t>
            </a:r>
            <a:endParaRPr lang="en-US" altLang="zh-CN" sz="3200" b="1" dirty="0">
              <a:solidFill>
                <a:srgbClr val="0070C0"/>
              </a:solidFill>
              <a:latin typeface="Verdana" pitchFamily="34" charset="0"/>
              <a:ea typeface="微软雅黑" pitchFamily="34" charset="-122"/>
              <a:cs typeface="Verdana" pitchFamily="34" charset="0"/>
            </a:endParaRPr>
          </a:p>
        </p:txBody>
      </p:sp>
      <p:cxnSp>
        <p:nvCxnSpPr>
          <p:cNvPr id="7" name="直接连接符 6"/>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Rectangle 3"/>
          <p:cNvSpPr txBox="1">
            <a:spLocks/>
          </p:cNvSpPr>
          <p:nvPr/>
        </p:nvSpPr>
        <p:spPr bwMode="auto">
          <a:xfrm>
            <a:off x="447872" y="915566"/>
            <a:ext cx="8139910" cy="4172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Font typeface="Arial" charset="0"/>
              <a:buChar char="•"/>
              <a:defRPr/>
            </a:pPr>
            <a:r>
              <a:rPr lang="zh-CN" altLang="en-US" sz="2400" dirty="0" smtClean="0">
                <a:latin typeface="+mn-lt"/>
                <a:ea typeface="黑体" pitchFamily="49" charset="-122"/>
              </a:rPr>
              <a:t>软件免费，代码不开源</a:t>
            </a:r>
            <a:endParaRPr lang="en-US" altLang="zh-CN" sz="2400" dirty="0" smtClean="0">
              <a:ea typeface="黑体" pitchFamily="49" charset="-122"/>
            </a:endParaRPr>
          </a:p>
        </p:txBody>
      </p:sp>
      <p:sp>
        <p:nvSpPr>
          <p:cNvPr id="10" name="Rectangle 3"/>
          <p:cNvSpPr txBox="1">
            <a:spLocks/>
          </p:cNvSpPr>
          <p:nvPr/>
        </p:nvSpPr>
        <p:spPr bwMode="auto">
          <a:xfrm>
            <a:off x="1057398" y="1367040"/>
            <a:ext cx="6920858" cy="4172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nSpc>
                <a:spcPct val="150000"/>
              </a:lnSpc>
              <a:spcBef>
                <a:spcPct val="20000"/>
              </a:spcBef>
              <a:defRPr/>
            </a:pPr>
            <a:r>
              <a:rPr lang="zh-CN" altLang="en-US" sz="2400" dirty="0" smtClean="0">
                <a:ea typeface="黑体" pitchFamily="49" charset="-122"/>
              </a:rPr>
              <a:t>迄今为止最好用的</a:t>
            </a:r>
            <a:r>
              <a:rPr lang="en-US" altLang="zh-CN" sz="2400" dirty="0" smtClean="0">
                <a:ea typeface="黑体" pitchFamily="49" charset="-122"/>
              </a:rPr>
              <a:t>Hadoop</a:t>
            </a:r>
            <a:r>
              <a:rPr lang="zh-CN" altLang="en-US" sz="2400" dirty="0" smtClean="0">
                <a:ea typeface="黑体" pitchFamily="49" charset="-122"/>
              </a:rPr>
              <a:t>管理系统</a:t>
            </a:r>
            <a:endParaRPr lang="en-US" altLang="zh-CN" sz="2400" dirty="0" smtClean="0">
              <a:ea typeface="黑体" pitchFamily="49" charset="-122"/>
            </a:endParaRPr>
          </a:p>
          <a:p>
            <a:pPr marL="342900" indent="-342900">
              <a:lnSpc>
                <a:spcPct val="150000"/>
              </a:lnSpc>
              <a:spcBef>
                <a:spcPct val="20000"/>
              </a:spcBef>
              <a:buFont typeface="Wingdings" panose="05000000000000000000" pitchFamily="2" charset="2"/>
              <a:buChar char="ü"/>
              <a:defRPr/>
            </a:pPr>
            <a:r>
              <a:rPr lang="en-US" altLang="zh-CN" sz="2400" dirty="0" smtClean="0">
                <a:ea typeface="黑体" pitchFamily="49" charset="-122"/>
              </a:rPr>
              <a:t>Hadoop</a:t>
            </a:r>
            <a:r>
              <a:rPr lang="zh-CN" altLang="en-US" sz="2400" dirty="0" smtClean="0">
                <a:ea typeface="黑体" pitchFamily="49" charset="-122"/>
              </a:rPr>
              <a:t>自动化安装、部署和配置</a:t>
            </a:r>
            <a:endParaRPr lang="en-US" altLang="zh-CN" sz="2400" dirty="0" smtClean="0">
              <a:ea typeface="黑体" pitchFamily="49" charset="-122"/>
            </a:endParaRPr>
          </a:p>
          <a:p>
            <a:pPr marL="342900" indent="-342900">
              <a:lnSpc>
                <a:spcPct val="150000"/>
              </a:lnSpc>
              <a:spcBef>
                <a:spcPct val="20000"/>
              </a:spcBef>
              <a:buFont typeface="Wingdings" panose="05000000000000000000" pitchFamily="2" charset="2"/>
              <a:buChar char="ü"/>
              <a:defRPr/>
            </a:pPr>
            <a:r>
              <a:rPr lang="en-US" altLang="zh-CN" sz="2400" dirty="0" smtClean="0">
                <a:ea typeface="黑体" pitchFamily="49" charset="-122"/>
              </a:rPr>
              <a:t>Hadoop</a:t>
            </a:r>
            <a:r>
              <a:rPr lang="zh-CN" altLang="en-US" sz="2400" dirty="0" smtClean="0">
                <a:ea typeface="黑体" pitchFamily="49" charset="-122"/>
              </a:rPr>
              <a:t>管理（一站式管理各种服务）</a:t>
            </a:r>
            <a:endParaRPr lang="en-US" altLang="zh-CN" sz="2400" dirty="0" smtClean="0">
              <a:ea typeface="黑体" pitchFamily="49" charset="-122"/>
            </a:endParaRPr>
          </a:p>
          <a:p>
            <a:pPr marL="342900" indent="-342900">
              <a:lnSpc>
                <a:spcPct val="150000"/>
              </a:lnSpc>
              <a:spcBef>
                <a:spcPct val="20000"/>
              </a:spcBef>
              <a:buFont typeface="Wingdings" panose="05000000000000000000" pitchFamily="2" charset="2"/>
              <a:buChar char="ü"/>
              <a:defRPr/>
            </a:pPr>
            <a:r>
              <a:rPr lang="en-US" altLang="zh-CN" sz="2400" dirty="0" smtClean="0">
                <a:ea typeface="黑体" pitchFamily="49" charset="-122"/>
              </a:rPr>
              <a:t>Hadoop</a:t>
            </a:r>
            <a:r>
              <a:rPr lang="zh-CN" altLang="en-US" sz="2400" dirty="0" smtClean="0">
                <a:ea typeface="黑体" pitchFamily="49" charset="-122"/>
              </a:rPr>
              <a:t>监控与报警</a:t>
            </a:r>
            <a:endParaRPr lang="en-US" altLang="zh-CN" sz="2400" dirty="0" smtClean="0">
              <a:ea typeface="黑体" pitchFamily="49" charset="-122"/>
            </a:endParaRPr>
          </a:p>
          <a:p>
            <a:pPr marL="342900" indent="-342900">
              <a:lnSpc>
                <a:spcPct val="150000"/>
              </a:lnSpc>
              <a:spcBef>
                <a:spcPct val="20000"/>
              </a:spcBef>
              <a:buFont typeface="Wingdings" panose="05000000000000000000" pitchFamily="2" charset="2"/>
              <a:buChar char="ü"/>
              <a:defRPr/>
            </a:pPr>
            <a:r>
              <a:rPr lang="en-US" altLang="zh-CN" sz="2400" dirty="0" smtClean="0">
                <a:ea typeface="黑体" pitchFamily="49" charset="-122"/>
              </a:rPr>
              <a:t>Hadoop</a:t>
            </a:r>
            <a:r>
              <a:rPr lang="zh-CN" altLang="en-US" sz="2400" dirty="0" smtClean="0">
                <a:ea typeface="黑体" pitchFamily="49" charset="-122"/>
              </a:rPr>
              <a:t>问题诊断</a:t>
            </a:r>
            <a:endParaRPr lang="en-US" altLang="zh-CN" sz="2400" dirty="0" smtClean="0">
              <a:ea typeface="黑体" pitchFamily="49" charset="-122"/>
            </a:endParaRPr>
          </a:p>
        </p:txBody>
      </p:sp>
    </p:spTree>
    <p:extLst>
      <p:ext uri="{BB962C8B-B14F-4D97-AF65-F5344CB8AC3E}">
        <p14:creationId xmlns:p14="http://schemas.microsoft.com/office/powerpoint/2010/main" val="87922428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Ambari</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cstate="print"/>
          <a:srcRect/>
          <a:stretch>
            <a:fillRect/>
          </a:stretch>
        </p:blipFill>
        <p:spPr bwMode="auto">
          <a:xfrm>
            <a:off x="4763" y="642924"/>
            <a:ext cx="9132887" cy="4562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214282" y="714362"/>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Font typeface="Arial" charset="0"/>
              <a:buChar char="•"/>
              <a:defRPr/>
            </a:pPr>
            <a:r>
              <a:rPr lang="en-US" altLang="zh-CN" sz="2800" dirty="0" err="1" smtClean="0">
                <a:latin typeface="+mn-lt"/>
                <a:ea typeface="黑体" pitchFamily="49" charset="-122"/>
              </a:rPr>
              <a:t>Ambari</a:t>
            </a:r>
            <a:r>
              <a:rPr lang="zh-CN" altLang="en-US" sz="2800" dirty="0" smtClean="0">
                <a:latin typeface="+mn-lt"/>
                <a:ea typeface="黑体" pitchFamily="49" charset="-122"/>
              </a:rPr>
              <a:t>是</a:t>
            </a:r>
            <a:r>
              <a:rPr lang="en-US" altLang="zh-CN" sz="2800" dirty="0" err="1" smtClean="0">
                <a:latin typeface="+mn-lt"/>
                <a:ea typeface="黑体" pitchFamily="49" charset="-122"/>
              </a:rPr>
              <a:t>hadoop</a:t>
            </a:r>
            <a:r>
              <a:rPr lang="zh-CN" altLang="en-US" sz="2800" dirty="0" smtClean="0">
                <a:latin typeface="+mn-lt"/>
                <a:ea typeface="黑体" pitchFamily="49" charset="-122"/>
              </a:rPr>
              <a:t>分布式集群配置管理工具，是由</a:t>
            </a:r>
            <a:r>
              <a:rPr lang="en-US" altLang="zh-CN" sz="2800" dirty="0" err="1" smtClean="0">
                <a:latin typeface="+mn-lt"/>
                <a:ea typeface="黑体" pitchFamily="49" charset="-122"/>
              </a:rPr>
              <a:t>hortonworks</a:t>
            </a:r>
            <a:r>
              <a:rPr lang="zh-CN" altLang="en-US" sz="2800" dirty="0" smtClean="0">
                <a:latin typeface="+mn-lt"/>
                <a:ea typeface="黑体" pitchFamily="49" charset="-122"/>
              </a:rPr>
              <a:t>主导的开源项目。</a:t>
            </a:r>
          </a:p>
          <a:p>
            <a:pPr marL="342900" indent="-342900">
              <a:lnSpc>
                <a:spcPct val="90000"/>
              </a:lnSpc>
              <a:spcBef>
                <a:spcPct val="20000"/>
              </a:spcBef>
              <a:buFont typeface="Arial" charset="0"/>
              <a:buChar char="•"/>
              <a:defRPr/>
            </a:pPr>
            <a:r>
              <a:rPr lang="zh-CN" altLang="en-US" sz="2800" dirty="0" smtClean="0">
                <a:latin typeface="+mn-lt"/>
                <a:ea typeface="黑体" pitchFamily="49" charset="-122"/>
              </a:rPr>
              <a:t>是对</a:t>
            </a:r>
            <a:r>
              <a:rPr lang="en-US" altLang="zh-CN" sz="2800" dirty="0" err="1" smtClean="0">
                <a:latin typeface="+mn-lt"/>
                <a:ea typeface="黑体" pitchFamily="49" charset="-122"/>
              </a:rPr>
              <a:t>Hadoop</a:t>
            </a:r>
            <a:r>
              <a:rPr lang="zh-CN" altLang="en-US" sz="2800" dirty="0" smtClean="0">
                <a:latin typeface="+mn-lt"/>
                <a:ea typeface="黑体" pitchFamily="49" charset="-122"/>
              </a:rPr>
              <a:t>进行监控、部署和管理的基于网页的开源项目。</a:t>
            </a:r>
          </a:p>
          <a:p>
            <a:pPr marL="342900" indent="-342900">
              <a:lnSpc>
                <a:spcPct val="90000"/>
              </a:lnSpc>
              <a:spcBef>
                <a:spcPct val="20000"/>
              </a:spcBef>
              <a:buFont typeface="Arial" charset="0"/>
              <a:buChar char="•"/>
              <a:defRPr/>
            </a:pPr>
            <a:r>
              <a:rPr lang="zh-CN" altLang="en-US" sz="2800" dirty="0" smtClean="0">
                <a:latin typeface="+mn-lt"/>
                <a:ea typeface="黑体" pitchFamily="49" charset="-122"/>
              </a:rPr>
              <a:t> </a:t>
            </a:r>
            <a:r>
              <a:rPr lang="en-US" altLang="zh-CN" sz="2800" dirty="0" err="1" smtClean="0">
                <a:latin typeface="+mn-lt"/>
                <a:ea typeface="黑体" pitchFamily="49" charset="-122"/>
              </a:rPr>
              <a:t>Ambari</a:t>
            </a:r>
            <a:r>
              <a:rPr lang="zh-CN" altLang="en-US" sz="2800" dirty="0" smtClean="0">
                <a:latin typeface="+mn-lt"/>
                <a:ea typeface="黑体" pitchFamily="49" charset="-122"/>
              </a:rPr>
              <a:t>架构采用的是</a:t>
            </a:r>
            <a:r>
              <a:rPr lang="en-US" altLang="zh-CN" sz="2800" dirty="0" smtClean="0">
                <a:latin typeface="+mn-lt"/>
                <a:ea typeface="黑体" pitchFamily="49" charset="-122"/>
              </a:rPr>
              <a:t>C/S</a:t>
            </a:r>
            <a:r>
              <a:rPr lang="zh-CN" altLang="en-US" sz="2800" dirty="0" smtClean="0">
                <a:latin typeface="+mn-lt"/>
                <a:ea typeface="黑体" pitchFamily="49" charset="-122"/>
              </a:rPr>
              <a:t>模式，主要由两部分组成：</a:t>
            </a:r>
            <a:r>
              <a:rPr lang="en-US" altLang="zh-CN" sz="2800" dirty="0" err="1" smtClean="0">
                <a:latin typeface="+mn-lt"/>
                <a:ea typeface="黑体" pitchFamily="49" charset="-122"/>
              </a:rPr>
              <a:t>ambari</a:t>
            </a:r>
            <a:r>
              <a:rPr lang="en-US" altLang="zh-CN" sz="2800" dirty="0" smtClean="0">
                <a:latin typeface="+mn-lt"/>
                <a:ea typeface="黑体" pitchFamily="49" charset="-122"/>
              </a:rPr>
              <a:t>-agent</a:t>
            </a:r>
            <a:r>
              <a:rPr lang="zh-CN" altLang="en-US" sz="2800" dirty="0" smtClean="0">
                <a:latin typeface="+mn-lt"/>
                <a:ea typeface="黑体" pitchFamily="49" charset="-122"/>
              </a:rPr>
              <a:t>和</a:t>
            </a:r>
            <a:r>
              <a:rPr lang="en-US" altLang="zh-CN" sz="2800" dirty="0" err="1" smtClean="0">
                <a:latin typeface="+mn-lt"/>
                <a:ea typeface="黑体" pitchFamily="49" charset="-122"/>
              </a:rPr>
              <a:t>ambari</a:t>
            </a:r>
            <a:r>
              <a:rPr lang="en-US" altLang="zh-CN" sz="2800" dirty="0" smtClean="0">
                <a:latin typeface="+mn-lt"/>
                <a:ea typeface="黑体" pitchFamily="49" charset="-122"/>
              </a:rPr>
              <a:t>-server</a:t>
            </a:r>
            <a:r>
              <a:rPr lang="zh-CN" altLang="en-US" sz="2800" dirty="0" smtClean="0">
                <a:latin typeface="+mn-lt"/>
                <a:ea typeface="黑体" pitchFamily="49" charset="-122"/>
              </a:rPr>
              <a:t>。 </a:t>
            </a:r>
          </a:p>
          <a:p>
            <a:pPr marL="800100" lvl="1" indent="-342900">
              <a:lnSpc>
                <a:spcPct val="90000"/>
              </a:lnSpc>
              <a:spcBef>
                <a:spcPct val="20000"/>
              </a:spcBef>
              <a:buFont typeface="Arial" charset="0"/>
              <a:buChar char="•"/>
              <a:defRPr/>
            </a:pPr>
            <a:endParaRPr lang="en-US" altLang="zh-CN" sz="2800" dirty="0" smtClean="0">
              <a:ea typeface="黑体" pitchFamily="49" charset="-122"/>
            </a:endParaRPr>
          </a:p>
        </p:txBody>
      </p:sp>
      <p:sp>
        <p:nvSpPr>
          <p:cNvPr id="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Ambari</a:t>
            </a:r>
            <a:endParaRPr lang="en-US" altLang="zh-CN" sz="3200" b="1" dirty="0">
              <a:solidFill>
                <a:srgbClr val="0070C0"/>
              </a:solidFill>
              <a:latin typeface="Verdana" pitchFamily="34" charset="0"/>
              <a:ea typeface="微软雅黑" pitchFamily="34" charset="-122"/>
              <a:cs typeface="Verdana" pitchFamily="34"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214282" y="714362"/>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Font typeface="Arial" charset="0"/>
              <a:buChar char="•"/>
              <a:defRPr/>
            </a:pPr>
            <a:r>
              <a:rPr lang="en-US" altLang="zh-CN" sz="2800" dirty="0" err="1" smtClean="0">
                <a:latin typeface="+mn-lt"/>
                <a:ea typeface="黑体" pitchFamily="49" charset="-122"/>
              </a:rPr>
              <a:t>ambari</a:t>
            </a:r>
            <a:r>
              <a:rPr lang="en-US" altLang="zh-CN" sz="2800" dirty="0" smtClean="0">
                <a:latin typeface="+mn-lt"/>
                <a:ea typeface="黑体" pitchFamily="49" charset="-122"/>
              </a:rPr>
              <a:t>-server </a:t>
            </a:r>
            <a:r>
              <a:rPr lang="zh-CN" altLang="en-US" sz="2800" dirty="0" smtClean="0">
                <a:latin typeface="+mn-lt"/>
                <a:ea typeface="黑体" pitchFamily="49" charset="-122"/>
              </a:rPr>
              <a:t>依赖</a:t>
            </a:r>
            <a:r>
              <a:rPr lang="en-US" altLang="zh-CN" sz="2800" dirty="0" smtClean="0">
                <a:latin typeface="+mn-lt"/>
                <a:ea typeface="黑体" pitchFamily="49" charset="-122"/>
              </a:rPr>
              <a:t>python,</a:t>
            </a:r>
            <a:r>
              <a:rPr lang="zh-CN" altLang="en-US" sz="2800" dirty="0" smtClean="0">
                <a:latin typeface="+mn-lt"/>
                <a:ea typeface="黑体" pitchFamily="49" charset="-122"/>
              </a:rPr>
              <a:t>而</a:t>
            </a:r>
            <a:r>
              <a:rPr lang="en-US" altLang="zh-CN" sz="2800" dirty="0" err="1" smtClean="0">
                <a:latin typeface="+mn-lt"/>
                <a:ea typeface="黑体" pitchFamily="49" charset="-122"/>
              </a:rPr>
              <a:t>ambari</a:t>
            </a:r>
            <a:r>
              <a:rPr lang="en-US" altLang="zh-CN" sz="2800" dirty="0" smtClean="0">
                <a:latin typeface="+mn-lt"/>
                <a:ea typeface="黑体" pitchFamily="49" charset="-122"/>
              </a:rPr>
              <a:t>-agent</a:t>
            </a:r>
            <a:r>
              <a:rPr lang="zh-CN" altLang="en-US" sz="2800" dirty="0" smtClean="0">
                <a:latin typeface="+mn-lt"/>
                <a:ea typeface="黑体" pitchFamily="49" charset="-122"/>
              </a:rPr>
              <a:t>还同时依赖</a:t>
            </a:r>
            <a:r>
              <a:rPr lang="en-US" altLang="zh-CN" sz="2800" dirty="0" smtClean="0">
                <a:latin typeface="+mn-lt"/>
                <a:ea typeface="黑体" pitchFamily="49" charset="-122"/>
              </a:rPr>
              <a:t>ruby, puppet</a:t>
            </a:r>
            <a:r>
              <a:rPr lang="zh-CN" altLang="en-US" sz="2800" dirty="0" smtClean="0">
                <a:latin typeface="+mn-lt"/>
                <a:ea typeface="黑体" pitchFamily="49" charset="-122"/>
              </a:rPr>
              <a:t>，</a:t>
            </a:r>
            <a:r>
              <a:rPr lang="en-US" altLang="zh-CN" sz="2800" dirty="0" err="1" smtClean="0">
                <a:latin typeface="+mn-lt"/>
                <a:ea typeface="黑体" pitchFamily="49" charset="-122"/>
              </a:rPr>
              <a:t>facter</a:t>
            </a:r>
            <a:r>
              <a:rPr lang="zh-CN" altLang="en-US" sz="2800" dirty="0" smtClean="0">
                <a:latin typeface="+mn-lt"/>
                <a:ea typeface="黑体" pitchFamily="49" charset="-122"/>
              </a:rPr>
              <a:t>等工具</a:t>
            </a:r>
            <a:r>
              <a:rPr lang="zh-CN" altLang="en-US" sz="2800" dirty="0" smtClean="0">
                <a:ea typeface="黑体" pitchFamily="49" charset="-122"/>
              </a:rPr>
              <a:t>，</a:t>
            </a:r>
            <a:r>
              <a:rPr lang="zh-CN" altLang="en-US" sz="2800" dirty="0" smtClean="0">
                <a:latin typeface="+mn-lt"/>
                <a:ea typeface="黑体" pitchFamily="49" charset="-122"/>
              </a:rPr>
              <a:t>还有它也依赖一些监控工具</a:t>
            </a:r>
            <a:r>
              <a:rPr lang="en-US" altLang="zh-CN" sz="2800" dirty="0" err="1" smtClean="0">
                <a:latin typeface="+mn-lt"/>
                <a:ea typeface="黑体" pitchFamily="49" charset="-122"/>
              </a:rPr>
              <a:t>nagios</a:t>
            </a:r>
            <a:r>
              <a:rPr lang="zh-CN" altLang="en-US" sz="2800" dirty="0" smtClean="0">
                <a:latin typeface="+mn-lt"/>
                <a:ea typeface="黑体" pitchFamily="49" charset="-122"/>
              </a:rPr>
              <a:t>和</a:t>
            </a:r>
            <a:r>
              <a:rPr lang="en-US" altLang="zh-CN" sz="2800" dirty="0" smtClean="0">
                <a:latin typeface="+mn-lt"/>
                <a:ea typeface="黑体" pitchFamily="49" charset="-122"/>
              </a:rPr>
              <a:t>ganglia</a:t>
            </a:r>
            <a:r>
              <a:rPr lang="zh-CN" altLang="en-US" sz="2800" dirty="0" smtClean="0">
                <a:latin typeface="+mn-lt"/>
                <a:ea typeface="黑体" pitchFamily="49" charset="-122"/>
              </a:rPr>
              <a:t>用于监控集群状况</a:t>
            </a:r>
          </a:p>
          <a:p>
            <a:pPr marL="342900" indent="-342900">
              <a:lnSpc>
                <a:spcPct val="90000"/>
              </a:lnSpc>
              <a:spcBef>
                <a:spcPct val="20000"/>
              </a:spcBef>
              <a:buFont typeface="Arial" charset="0"/>
              <a:buChar char="•"/>
              <a:defRPr/>
            </a:pPr>
            <a:r>
              <a:rPr lang="en-US" altLang="zh-CN" sz="2800" dirty="0" smtClean="0">
                <a:latin typeface="+mn-lt"/>
                <a:ea typeface="黑体" pitchFamily="49" charset="-122"/>
              </a:rPr>
              <a:t>1</a:t>
            </a:r>
            <a:r>
              <a:rPr lang="zh-CN" altLang="en-US" sz="2800" dirty="0" smtClean="0">
                <a:latin typeface="+mn-lt"/>
                <a:ea typeface="黑体" pitchFamily="49" charset="-122"/>
              </a:rPr>
              <a:t>）</a:t>
            </a:r>
            <a:r>
              <a:rPr lang="en-US" altLang="zh-CN" sz="2800" dirty="0" smtClean="0">
                <a:latin typeface="+mn-lt"/>
                <a:ea typeface="黑体" pitchFamily="49" charset="-122"/>
              </a:rPr>
              <a:t>puppet</a:t>
            </a:r>
            <a:r>
              <a:rPr lang="zh-CN" altLang="en-US" sz="2800" dirty="0" smtClean="0">
                <a:latin typeface="+mn-lt"/>
                <a:ea typeface="黑体" pitchFamily="49" charset="-122"/>
              </a:rPr>
              <a:t>是分布式集群配置管理工具，也是典型的</a:t>
            </a:r>
            <a:r>
              <a:rPr lang="en-US" altLang="zh-CN" sz="2800" dirty="0" smtClean="0">
                <a:latin typeface="+mn-lt"/>
                <a:ea typeface="黑体" pitchFamily="49" charset="-122"/>
              </a:rPr>
              <a:t>CS</a:t>
            </a:r>
            <a:r>
              <a:rPr lang="zh-CN" altLang="en-US" sz="2800" dirty="0" smtClean="0">
                <a:latin typeface="+mn-lt"/>
                <a:ea typeface="黑体" pitchFamily="49" charset="-122"/>
              </a:rPr>
              <a:t>模式，能够集中式管理分布式集群的安装配置部署，主要语言是</a:t>
            </a:r>
            <a:r>
              <a:rPr lang="en-US" altLang="zh-CN" sz="2800" dirty="0" smtClean="0">
                <a:latin typeface="+mn-lt"/>
                <a:ea typeface="黑体" pitchFamily="49" charset="-122"/>
              </a:rPr>
              <a:t>ruby</a:t>
            </a:r>
            <a:r>
              <a:rPr lang="zh-CN" altLang="en-US" sz="2800" dirty="0" smtClean="0">
                <a:latin typeface="+mn-lt"/>
                <a:ea typeface="黑体" pitchFamily="49" charset="-122"/>
              </a:rPr>
              <a:t>。</a:t>
            </a:r>
          </a:p>
          <a:p>
            <a:pPr marL="342900" indent="-342900">
              <a:lnSpc>
                <a:spcPct val="90000"/>
              </a:lnSpc>
              <a:spcBef>
                <a:spcPct val="20000"/>
              </a:spcBef>
              <a:buFont typeface="Arial" charset="0"/>
              <a:buChar char="•"/>
              <a:defRPr/>
            </a:pPr>
            <a:r>
              <a:rPr lang="en-US" altLang="zh-CN" sz="2800" dirty="0" smtClean="0">
                <a:latin typeface="+mn-lt"/>
                <a:ea typeface="黑体" pitchFamily="49" charset="-122"/>
              </a:rPr>
              <a:t>2</a:t>
            </a:r>
            <a:r>
              <a:rPr lang="zh-CN" altLang="en-US" sz="2800" dirty="0" smtClean="0">
                <a:latin typeface="+mn-lt"/>
                <a:ea typeface="黑体" pitchFamily="49" charset="-122"/>
              </a:rPr>
              <a:t>）</a:t>
            </a:r>
            <a:r>
              <a:rPr lang="en-US" altLang="zh-CN" sz="2800" dirty="0" err="1" smtClean="0">
                <a:latin typeface="+mn-lt"/>
                <a:ea typeface="黑体" pitchFamily="49" charset="-122"/>
              </a:rPr>
              <a:t>facter</a:t>
            </a:r>
            <a:r>
              <a:rPr lang="zh-CN" altLang="en-US" sz="2800" dirty="0" smtClean="0">
                <a:latin typeface="+mn-lt"/>
                <a:ea typeface="黑体" pitchFamily="49" charset="-122"/>
              </a:rPr>
              <a:t>是用</a:t>
            </a:r>
            <a:r>
              <a:rPr lang="en-US" altLang="zh-CN" sz="2800" dirty="0" smtClean="0">
                <a:latin typeface="+mn-lt"/>
                <a:ea typeface="黑体" pitchFamily="49" charset="-122"/>
              </a:rPr>
              <a:t>python</a:t>
            </a:r>
            <a:r>
              <a:rPr lang="zh-CN" altLang="en-US" sz="2800" dirty="0" smtClean="0">
                <a:latin typeface="+mn-lt"/>
                <a:ea typeface="黑体" pitchFamily="49" charset="-122"/>
              </a:rPr>
              <a:t>写的一个节点资源采集库，用于采集节点的系统信息，例如</a:t>
            </a:r>
            <a:r>
              <a:rPr lang="en-US" altLang="zh-CN" sz="2800" dirty="0" smtClean="0">
                <a:latin typeface="+mn-lt"/>
                <a:ea typeface="黑体" pitchFamily="49" charset="-122"/>
              </a:rPr>
              <a:t>OS</a:t>
            </a:r>
            <a:r>
              <a:rPr lang="zh-CN" altLang="en-US" sz="2800" dirty="0" smtClean="0">
                <a:latin typeface="+mn-lt"/>
                <a:ea typeface="黑体" pitchFamily="49" charset="-122"/>
              </a:rPr>
              <a:t>信息，主机信息等。由于</a:t>
            </a:r>
            <a:r>
              <a:rPr lang="en-US" altLang="zh-CN" sz="2800" dirty="0" err="1" smtClean="0">
                <a:latin typeface="+mn-lt"/>
                <a:ea typeface="黑体" pitchFamily="49" charset="-122"/>
              </a:rPr>
              <a:t>ambari</a:t>
            </a:r>
            <a:r>
              <a:rPr lang="en-US" altLang="zh-CN" sz="2800" dirty="0" smtClean="0">
                <a:latin typeface="+mn-lt"/>
                <a:ea typeface="黑体" pitchFamily="49" charset="-122"/>
              </a:rPr>
              <a:t>-agent</a:t>
            </a:r>
            <a:r>
              <a:rPr lang="zh-CN" altLang="en-US" sz="2800" dirty="0" smtClean="0">
                <a:latin typeface="+mn-lt"/>
                <a:ea typeface="黑体" pitchFamily="49" charset="-122"/>
              </a:rPr>
              <a:t>主要是用</a:t>
            </a:r>
            <a:r>
              <a:rPr lang="en-US" altLang="zh-CN" sz="2800" dirty="0" smtClean="0">
                <a:latin typeface="+mn-lt"/>
                <a:ea typeface="黑体" pitchFamily="49" charset="-122"/>
              </a:rPr>
              <a:t>python</a:t>
            </a:r>
            <a:r>
              <a:rPr lang="zh-CN" altLang="en-US" sz="2800" dirty="0" smtClean="0">
                <a:latin typeface="+mn-lt"/>
                <a:ea typeface="黑体" pitchFamily="49" charset="-122"/>
              </a:rPr>
              <a:t>写的，因此用</a:t>
            </a:r>
            <a:r>
              <a:rPr lang="en-US" altLang="zh-CN" sz="2800" dirty="0" err="1" smtClean="0">
                <a:latin typeface="+mn-lt"/>
                <a:ea typeface="黑体" pitchFamily="49" charset="-122"/>
              </a:rPr>
              <a:t>facter</a:t>
            </a:r>
            <a:r>
              <a:rPr lang="zh-CN" altLang="en-US" sz="2800" dirty="0" smtClean="0">
                <a:latin typeface="+mn-lt"/>
                <a:ea typeface="黑体" pitchFamily="49" charset="-122"/>
              </a:rPr>
              <a:t>可以很好地采集到节点信息。</a:t>
            </a:r>
          </a:p>
          <a:p>
            <a:pPr marL="800100" lvl="1" indent="-342900">
              <a:lnSpc>
                <a:spcPct val="90000"/>
              </a:lnSpc>
              <a:spcBef>
                <a:spcPct val="20000"/>
              </a:spcBef>
              <a:buFont typeface="Arial" charset="0"/>
              <a:buChar char="•"/>
              <a:defRPr/>
            </a:pPr>
            <a:endParaRPr lang="en-US" altLang="zh-CN" sz="2800" dirty="0" smtClean="0">
              <a:ea typeface="黑体" pitchFamily="49" charset="-122"/>
            </a:endParaRPr>
          </a:p>
        </p:txBody>
      </p:sp>
      <p:sp>
        <p:nvSpPr>
          <p:cNvPr id="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Ambari</a:t>
            </a:r>
            <a:endParaRPr lang="en-US" altLang="zh-CN" sz="3200" b="1" dirty="0">
              <a:solidFill>
                <a:srgbClr val="0070C0"/>
              </a:solidFill>
              <a:latin typeface="Verdana" pitchFamily="34" charset="0"/>
              <a:ea typeface="微软雅黑" pitchFamily="34" charset="-122"/>
              <a:cs typeface="Verdana" pitchFamily="34"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Ambari</a:t>
            </a:r>
            <a:endParaRPr lang="en-US" altLang="zh-CN" sz="3200" b="1" dirty="0">
              <a:solidFill>
                <a:srgbClr val="0070C0"/>
              </a:solidFill>
              <a:latin typeface="Verdana" pitchFamily="34" charset="0"/>
              <a:ea typeface="微软雅黑" pitchFamily="34" charset="-122"/>
              <a:cs typeface="Verdana" pitchFamily="34" charset="0"/>
            </a:endParaRPr>
          </a:p>
        </p:txBody>
      </p:sp>
      <p:pic>
        <p:nvPicPr>
          <p:cNvPr id="6" name="Picture 2"/>
          <p:cNvPicPr>
            <a:picLocks noChangeAspect="1" noChangeArrowheads="1"/>
          </p:cNvPicPr>
          <p:nvPr/>
        </p:nvPicPr>
        <p:blipFill>
          <a:blip r:embed="rId3" cstate="print"/>
          <a:srcRect/>
          <a:stretch>
            <a:fillRect/>
          </a:stretch>
        </p:blipFill>
        <p:spPr bwMode="auto">
          <a:xfrm>
            <a:off x="1428728" y="714362"/>
            <a:ext cx="6048045" cy="41218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实验环境</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214282" y="714362"/>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MapReduce2.6,Spark1.6</a:t>
            </a:r>
            <a:r>
              <a:rPr lang="zh-CN" altLang="en-US" sz="2000" dirty="0" smtClean="0">
                <a:latin typeface="+mn-lt"/>
                <a:ea typeface="黑体" pitchFamily="49" charset="-122"/>
              </a:rPr>
              <a:t>：数据计算平台</a:t>
            </a:r>
          </a:p>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Spark </a:t>
            </a:r>
            <a:r>
              <a:rPr lang="en-US" altLang="zh-CN" sz="2000" dirty="0" err="1" smtClean="0">
                <a:latin typeface="+mn-lt"/>
                <a:ea typeface="黑体" pitchFamily="49" charset="-122"/>
              </a:rPr>
              <a:t>MLlib</a:t>
            </a:r>
            <a:r>
              <a:rPr lang="zh-CN" altLang="en-US" sz="2000" dirty="0" smtClean="0">
                <a:latin typeface="+mn-lt"/>
                <a:ea typeface="黑体" pitchFamily="49" charset="-122"/>
              </a:rPr>
              <a:t>模型</a:t>
            </a:r>
          </a:p>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Sqoop1.4.6</a:t>
            </a:r>
            <a:r>
              <a:rPr lang="zh-CN" altLang="en-US" sz="2000" dirty="0" smtClean="0">
                <a:latin typeface="+mn-lt"/>
                <a:ea typeface="黑体" pitchFamily="49" charset="-122"/>
              </a:rPr>
              <a:t>：数据导入导出工具</a:t>
            </a:r>
          </a:p>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Storm0.9.5</a:t>
            </a:r>
          </a:p>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Nutch,Kafka0.9.0.1</a:t>
            </a:r>
            <a:r>
              <a:rPr lang="zh-CN" altLang="en-US" sz="2000" dirty="0" smtClean="0">
                <a:latin typeface="+mn-lt"/>
                <a:ea typeface="黑体" pitchFamily="49" charset="-122"/>
              </a:rPr>
              <a:t>：数据采集平台</a:t>
            </a:r>
          </a:p>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Hive</a:t>
            </a:r>
            <a:r>
              <a:rPr lang="zh-CN" altLang="en-US" sz="2000" dirty="0" smtClean="0">
                <a:latin typeface="+mn-lt"/>
                <a:ea typeface="黑体" pitchFamily="49" charset="-122"/>
              </a:rPr>
              <a:t>，</a:t>
            </a:r>
            <a:r>
              <a:rPr lang="en-US" altLang="zh-CN" sz="2000" dirty="0" err="1" smtClean="0">
                <a:latin typeface="+mn-lt"/>
                <a:ea typeface="黑体" pitchFamily="49" charset="-122"/>
              </a:rPr>
              <a:t>MySQL</a:t>
            </a:r>
            <a:r>
              <a:rPr lang="zh-CN" altLang="en-US" sz="2000" dirty="0" smtClean="0">
                <a:latin typeface="+mn-lt"/>
                <a:ea typeface="黑体" pitchFamily="49" charset="-122"/>
              </a:rPr>
              <a:t>，</a:t>
            </a:r>
            <a:r>
              <a:rPr lang="en-US" altLang="zh-CN" sz="2000" dirty="0" err="1" smtClean="0">
                <a:latin typeface="+mn-lt"/>
                <a:ea typeface="黑体" pitchFamily="49" charset="-122"/>
              </a:rPr>
              <a:t>Hbase</a:t>
            </a:r>
            <a:r>
              <a:rPr lang="zh-CN" altLang="en-US" sz="2000" dirty="0" smtClean="0">
                <a:latin typeface="+mn-lt"/>
                <a:ea typeface="黑体" pitchFamily="49" charset="-122"/>
              </a:rPr>
              <a:t>：直接存储爬取数据用于离线的数据分析</a:t>
            </a:r>
          </a:p>
          <a:p>
            <a:pPr marL="342900" lvl="0" indent="-342900">
              <a:lnSpc>
                <a:spcPct val="90000"/>
              </a:lnSpc>
              <a:spcBef>
                <a:spcPct val="20000"/>
              </a:spcBef>
              <a:buFont typeface="Arial" charset="0"/>
              <a:buChar char="•"/>
              <a:defRPr/>
            </a:pPr>
            <a:r>
              <a:rPr lang="en-US" altLang="zh-CN" sz="2000" dirty="0" err="1" smtClean="0">
                <a:latin typeface="+mn-lt"/>
                <a:ea typeface="黑体" pitchFamily="49" charset="-122"/>
              </a:rPr>
              <a:t>Hbase</a:t>
            </a:r>
            <a:r>
              <a:rPr lang="zh-CN" altLang="en-US" sz="2000" dirty="0" smtClean="0">
                <a:latin typeface="+mn-lt"/>
                <a:ea typeface="黑体" pitchFamily="49" charset="-122"/>
              </a:rPr>
              <a:t>：一般将爬取的数据推送至</a:t>
            </a:r>
            <a:r>
              <a:rPr lang="en-US" altLang="zh-CN" sz="2000" dirty="0" smtClean="0">
                <a:latin typeface="+mn-lt"/>
                <a:ea typeface="黑体" pitchFamily="49" charset="-122"/>
              </a:rPr>
              <a:t>Kafka</a:t>
            </a:r>
            <a:r>
              <a:rPr lang="zh-CN" altLang="en-US" sz="2000" dirty="0" smtClean="0">
                <a:latin typeface="+mn-lt"/>
                <a:ea typeface="黑体" pitchFamily="49" charset="-122"/>
              </a:rPr>
              <a:t>消息队列，使用</a:t>
            </a:r>
            <a:r>
              <a:rPr lang="en-US" altLang="zh-CN" sz="2000" dirty="0" smtClean="0">
                <a:latin typeface="+mn-lt"/>
                <a:ea typeface="黑体" pitchFamily="49" charset="-122"/>
              </a:rPr>
              <a:t>Spark Streaming</a:t>
            </a:r>
            <a:r>
              <a:rPr lang="zh-CN" altLang="en-US" sz="2000" dirty="0" smtClean="0">
                <a:latin typeface="+mn-lt"/>
                <a:ea typeface="黑体" pitchFamily="49" charset="-122"/>
              </a:rPr>
              <a:t>进行实时处理，并将处理结果存储在</a:t>
            </a:r>
            <a:r>
              <a:rPr lang="en-US" altLang="zh-CN" sz="2000" dirty="0" err="1" smtClean="0">
                <a:latin typeface="+mn-lt"/>
                <a:ea typeface="黑体" pitchFamily="49" charset="-122"/>
              </a:rPr>
              <a:t>HBase</a:t>
            </a:r>
            <a:r>
              <a:rPr lang="zh-CN" altLang="en-US" sz="2000" dirty="0" smtClean="0">
                <a:latin typeface="+mn-lt"/>
                <a:ea typeface="黑体" pitchFamily="49" charset="-122"/>
              </a:rPr>
              <a:t>。</a:t>
            </a:r>
          </a:p>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Zookeeper</a:t>
            </a:r>
            <a:r>
              <a:rPr lang="zh-CN" altLang="en-US" sz="2000" dirty="0" smtClean="0">
                <a:latin typeface="+mn-lt"/>
                <a:ea typeface="黑体" pitchFamily="49" charset="-122"/>
              </a:rPr>
              <a:t>，</a:t>
            </a:r>
            <a:r>
              <a:rPr lang="en-US" altLang="zh-CN" sz="2000" dirty="0" err="1" smtClean="0">
                <a:latin typeface="+mn-lt"/>
                <a:ea typeface="黑体" pitchFamily="49" charset="-122"/>
              </a:rPr>
              <a:t>Ambari</a:t>
            </a:r>
            <a:r>
              <a:rPr lang="zh-CN" altLang="en-US" sz="2000" dirty="0" smtClean="0">
                <a:latin typeface="+mn-lt"/>
                <a:ea typeface="黑体" pitchFamily="49" charset="-122"/>
              </a:rPr>
              <a:t>：监控平台</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生产环境服务器硬件配置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a:spLocks noChangeArrowheads="1"/>
          </p:cNvSpPr>
          <p:nvPr/>
        </p:nvSpPr>
        <p:spPr bwMode="auto">
          <a:xfrm>
            <a:off x="250825" y="714362"/>
            <a:ext cx="8536017"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商业硬件并不等同于低端硬件，低端机器便宜的零部件会导致维护成本巨大。</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不建议构建在大型机器上，因为集群服务器较少，某一台出现故障，对整个集群影响较大（硬件故障所占的比重增大）</a:t>
            </a: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建议使用多核</a:t>
            </a:r>
            <a:r>
              <a:rPr lang="en-US" altLang="zh-CN" sz="2000" dirty="0" smtClean="0">
                <a:latin typeface="黑体" pitchFamily="49" charset="-122"/>
                <a:ea typeface="黑体" pitchFamily="49" charset="-122"/>
              </a:rPr>
              <a:t>CPU</a:t>
            </a:r>
            <a:r>
              <a:rPr lang="zh-CN" altLang="en-US" sz="2000" dirty="0" smtClean="0">
                <a:latin typeface="黑体" pitchFamily="49" charset="-122"/>
                <a:ea typeface="黑体" pitchFamily="49" charset="-122"/>
              </a:rPr>
              <a:t>和多磁盘。</a:t>
            </a: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节点可以使实体或者虚拟机</a:t>
            </a:r>
          </a:p>
          <a:p>
            <a:pPr marL="342900" indent="-342900" eaLnBrk="0" hangingPunct="0">
              <a:spcBef>
                <a:spcPct val="20000"/>
              </a:spcBef>
              <a:buClr>
                <a:srgbClr val="0033CC"/>
              </a:buClr>
              <a:buFont typeface="Wingdings" pitchFamily="2" charset="2"/>
              <a:buChar char="§"/>
            </a:pPr>
            <a:r>
              <a:rPr lang="en-US" altLang="zh-CN" sz="2000" dirty="0" smtClean="0">
                <a:latin typeface="黑体" pitchFamily="49" charset="-122"/>
                <a:ea typeface="黑体" pitchFamily="49" charset="-122"/>
              </a:rPr>
              <a:t>Master</a:t>
            </a:r>
            <a:r>
              <a:rPr lang="zh-CN" altLang="en-US" sz="2000" dirty="0" smtClean="0">
                <a:latin typeface="黑体" pitchFamily="49" charset="-122"/>
                <a:ea typeface="黑体" pitchFamily="49" charset="-122"/>
              </a:rPr>
              <a:t>节点硬件配置尽量一样</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数据节点上最主要的需要硬盘大， </a:t>
            </a:r>
            <a:r>
              <a:rPr lang="en-US" altLang="zh-CN" sz="2000" dirty="0" smtClean="0">
                <a:latin typeface="黑体" pitchFamily="49" charset="-122"/>
                <a:ea typeface="黑体" pitchFamily="49" charset="-122"/>
              </a:rPr>
              <a:t>Master</a:t>
            </a:r>
            <a:r>
              <a:rPr lang="zh-CN" altLang="en-US" sz="2000" dirty="0" smtClean="0">
                <a:latin typeface="黑体" pitchFamily="49" charset="-122"/>
                <a:ea typeface="黑体" pitchFamily="49" charset="-122"/>
              </a:rPr>
              <a:t>节点需要内存大</a:t>
            </a:r>
          </a:p>
          <a:p>
            <a:pPr marL="342900" indent="-342900" eaLnBrk="0" hangingPunct="0">
              <a:spcBef>
                <a:spcPct val="20000"/>
              </a:spcBef>
              <a:buClr>
                <a:srgbClr val="0033CC"/>
              </a:buClr>
              <a:buFont typeface="Wingdings" pitchFamily="2" charset="2"/>
              <a:buChar char="§"/>
            </a:pPr>
            <a:r>
              <a:rPr lang="en-US" altLang="zh-CN" sz="2000" dirty="0" smtClean="0">
                <a:latin typeface="黑体" pitchFamily="49" charset="-122"/>
                <a:ea typeface="黑体" pitchFamily="49" charset="-122"/>
              </a:rPr>
              <a:t>1PB</a:t>
            </a:r>
            <a:r>
              <a:rPr lang="zh-CN" altLang="en-US" sz="2000" dirty="0" smtClean="0">
                <a:latin typeface="黑体" pitchFamily="49" charset="-122"/>
                <a:ea typeface="黑体" pitchFamily="49" charset="-122"/>
              </a:rPr>
              <a:t>数据，建议在</a:t>
            </a:r>
            <a:r>
              <a:rPr lang="en-US" altLang="zh-CN" sz="2000" dirty="0" smtClean="0">
                <a:latin typeface="黑体" pitchFamily="49" charset="-122"/>
                <a:ea typeface="黑体" pitchFamily="49" charset="-122"/>
              </a:rPr>
              <a:t>100</a:t>
            </a:r>
            <a:r>
              <a:rPr lang="zh-CN" altLang="en-US" sz="2000" dirty="0" smtClean="0">
                <a:latin typeface="黑体" pitchFamily="49" charset="-122"/>
                <a:ea typeface="黑体" pitchFamily="49" charset="-122"/>
              </a:rPr>
              <a:t>台服务器以上。</a:t>
            </a: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生产环境服务器硬件配置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a:spLocks noChangeArrowheads="1"/>
          </p:cNvSpPr>
          <p:nvPr/>
        </p:nvSpPr>
        <p:spPr bwMode="auto">
          <a:xfrm>
            <a:off x="250825" y="714362"/>
            <a:ext cx="8250265"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硬件配置上：数据节点和主节点不同。数据节点上最主要的需要硬盘大， </a:t>
            </a:r>
            <a:r>
              <a:rPr lang="en-US" altLang="zh-CN" sz="2000" dirty="0" err="1" smtClean="0">
                <a:latin typeface="黑体" pitchFamily="49" charset="-122"/>
                <a:ea typeface="黑体" pitchFamily="49" charset="-122"/>
              </a:rPr>
              <a:t>Namenode</a:t>
            </a:r>
            <a:r>
              <a:rPr lang="zh-CN" altLang="en-US" sz="2000" dirty="0" smtClean="0">
                <a:latin typeface="黑体" pitchFamily="49" charset="-122"/>
                <a:ea typeface="黑体" pitchFamily="49" charset="-122"/>
              </a:rPr>
              <a:t>或者 </a:t>
            </a:r>
            <a:r>
              <a:rPr lang="en-US" altLang="zh-CN" sz="2000" dirty="0" err="1" smtClean="0">
                <a:latin typeface="黑体" pitchFamily="49" charset="-122"/>
                <a:ea typeface="黑体" pitchFamily="49" charset="-122"/>
              </a:rPr>
              <a:t>ResourceManager</a:t>
            </a:r>
            <a:r>
              <a:rPr lang="zh-CN" altLang="en-US" sz="2000" dirty="0" smtClean="0">
                <a:latin typeface="黑体" pitchFamily="49" charset="-122"/>
                <a:ea typeface="黑体" pitchFamily="49" charset="-122"/>
              </a:rPr>
              <a:t>需要内存足够</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服务器一般采用</a:t>
            </a:r>
            <a:r>
              <a:rPr lang="en-US" altLang="zh-CN" sz="2000" dirty="0" smtClean="0">
                <a:latin typeface="黑体" pitchFamily="49" charset="-122"/>
                <a:ea typeface="黑体" pitchFamily="49" charset="-122"/>
              </a:rPr>
              <a:t>64</a:t>
            </a:r>
            <a:r>
              <a:rPr lang="zh-CN" altLang="en-US" sz="2000" dirty="0" smtClean="0">
                <a:latin typeface="黑体" pitchFamily="49" charset="-122"/>
                <a:ea typeface="黑体" pitchFamily="49" charset="-122"/>
              </a:rPr>
              <a:t>位硬件，避免</a:t>
            </a:r>
            <a:r>
              <a:rPr lang="en-US" altLang="zh-CN" sz="2000" dirty="0" smtClean="0">
                <a:latin typeface="黑体" pitchFamily="49" charset="-122"/>
                <a:ea typeface="黑体" pitchFamily="49" charset="-122"/>
              </a:rPr>
              <a:t>32</a:t>
            </a:r>
            <a:r>
              <a:rPr lang="zh-CN" altLang="en-US" sz="2000" dirty="0" smtClean="0">
                <a:latin typeface="黑体" pitchFamily="49" charset="-122"/>
                <a:ea typeface="黑体" pitchFamily="49" charset="-122"/>
              </a:rPr>
              <a:t>位架构下</a:t>
            </a:r>
            <a:r>
              <a:rPr lang="en-US" altLang="zh-CN" sz="2000" dirty="0" smtClean="0">
                <a:latin typeface="黑体" pitchFamily="49" charset="-122"/>
                <a:ea typeface="黑体" pitchFamily="49" charset="-122"/>
              </a:rPr>
              <a:t>Java</a:t>
            </a:r>
            <a:r>
              <a:rPr lang="zh-CN" altLang="en-US" sz="2000" dirty="0" smtClean="0">
                <a:latin typeface="黑体" pitchFamily="49" charset="-122"/>
                <a:ea typeface="黑体" pitchFamily="49" charset="-122"/>
              </a:rPr>
              <a:t>堆的</a:t>
            </a:r>
            <a:r>
              <a:rPr lang="en-US" altLang="zh-CN" sz="2000" dirty="0" smtClean="0">
                <a:latin typeface="黑体" pitchFamily="49" charset="-122"/>
                <a:ea typeface="黑体" pitchFamily="49" charset="-122"/>
              </a:rPr>
              <a:t>3GB</a:t>
            </a:r>
            <a:r>
              <a:rPr lang="zh-CN" altLang="en-US" sz="2000" dirty="0" smtClean="0">
                <a:latin typeface="黑体" pitchFamily="49" charset="-122"/>
                <a:ea typeface="黑体" pitchFamily="49" charset="-122"/>
              </a:rPr>
              <a:t>内存限制。</a:t>
            </a:r>
          </a:p>
          <a:p>
            <a:pPr marL="342900" indent="-342900" eaLnBrk="0" hangingPunct="0">
              <a:spcBef>
                <a:spcPct val="20000"/>
              </a:spcBef>
              <a:buClr>
                <a:srgbClr val="0033CC"/>
              </a:buClr>
              <a:buFont typeface="Wingdings" pitchFamily="2" charset="2"/>
              <a:buChar char="§"/>
            </a:pPr>
            <a:r>
              <a:rPr lang="en-US" altLang="zh-CN" sz="2000" dirty="0" err="1" smtClean="0">
                <a:latin typeface="黑体" pitchFamily="49" charset="-122"/>
                <a:ea typeface="黑体" pitchFamily="49" charset="-122"/>
              </a:rPr>
              <a:t>hadoop</a:t>
            </a:r>
            <a:r>
              <a:rPr lang="zh-CN" altLang="en-US" sz="2000" dirty="0" smtClean="0">
                <a:latin typeface="黑体" pitchFamily="49" charset="-122"/>
                <a:ea typeface="黑体" pitchFamily="49" charset="-122"/>
              </a:rPr>
              <a:t>生产环境配置：小于</a:t>
            </a:r>
            <a:r>
              <a:rPr lang="en-US" altLang="zh-CN" sz="2000" dirty="0" smtClean="0">
                <a:latin typeface="黑体" pitchFamily="49" charset="-122"/>
                <a:ea typeface="黑体" pitchFamily="49" charset="-122"/>
              </a:rPr>
              <a:t>100</a:t>
            </a:r>
            <a:r>
              <a:rPr lang="zh-CN" altLang="en-US" sz="2000" dirty="0" smtClean="0">
                <a:latin typeface="黑体" pitchFamily="49" charset="-122"/>
                <a:ea typeface="黑体" pitchFamily="49" charset="-122"/>
              </a:rPr>
              <a:t>个节点：</a:t>
            </a:r>
            <a:r>
              <a:rPr lang="en-US" altLang="zh-CN" sz="2000" dirty="0" smtClean="0">
                <a:latin typeface="黑体" pitchFamily="49" charset="-122"/>
                <a:ea typeface="黑体" pitchFamily="49" charset="-122"/>
              </a:rPr>
              <a:t>32-60G</a:t>
            </a:r>
            <a:r>
              <a:rPr lang="zh-CN" altLang="en-US" sz="2000" dirty="0" smtClean="0">
                <a:latin typeface="黑体" pitchFamily="49" charset="-122"/>
                <a:ea typeface="黑体" pitchFamily="49" charset="-122"/>
              </a:rPr>
              <a:t>内存和</a:t>
            </a:r>
            <a:r>
              <a:rPr lang="en-US" altLang="zh-CN" sz="2000" dirty="0" smtClean="0">
                <a:latin typeface="黑体" pitchFamily="49" charset="-122"/>
                <a:ea typeface="黑体" pitchFamily="49" charset="-122"/>
              </a:rPr>
              <a:t>16-48</a:t>
            </a:r>
            <a:r>
              <a:rPr lang="zh-CN" altLang="en-US" sz="2000" dirty="0" smtClean="0">
                <a:latin typeface="黑体" pitchFamily="49" charset="-122"/>
                <a:ea typeface="黑体" pitchFamily="49" charset="-122"/>
              </a:rPr>
              <a:t>核</a:t>
            </a:r>
            <a:r>
              <a:rPr lang="en-US" altLang="zh-CN" sz="2000" dirty="0" smtClean="0">
                <a:latin typeface="黑体" pitchFamily="49" charset="-122"/>
                <a:ea typeface="黑体" pitchFamily="49" charset="-122"/>
              </a:rPr>
              <a:t>CPU,</a:t>
            </a:r>
            <a:r>
              <a:rPr lang="zh-CN" altLang="en-US" sz="2000" dirty="0" smtClean="0">
                <a:latin typeface="黑体" pitchFamily="49" charset="-122"/>
                <a:ea typeface="黑体" pitchFamily="49" charset="-122"/>
              </a:rPr>
              <a:t>参考配置为</a:t>
            </a:r>
            <a:r>
              <a:rPr lang="en-US" altLang="zh-CN" sz="2000" dirty="0" smtClean="0">
                <a:latin typeface="黑体" pitchFamily="49" charset="-122"/>
                <a:ea typeface="黑体" pitchFamily="49" charset="-122"/>
              </a:rPr>
              <a:t>24</a:t>
            </a:r>
            <a:r>
              <a:rPr lang="zh-CN" altLang="en-US" sz="2000" dirty="0" smtClean="0">
                <a:latin typeface="黑体" pitchFamily="49" charset="-122"/>
                <a:ea typeface="黑体" pitchFamily="49" charset="-122"/>
              </a:rPr>
              <a:t>核</a:t>
            </a:r>
            <a:r>
              <a:rPr lang="en-US" altLang="zh-CN" sz="2000" dirty="0" smtClean="0">
                <a:latin typeface="黑体" pitchFamily="49" charset="-122"/>
                <a:ea typeface="黑体" pitchFamily="49" charset="-122"/>
              </a:rPr>
              <a:t>CPU</a:t>
            </a:r>
            <a:r>
              <a:rPr lang="zh-CN" altLang="en-US" sz="2000" dirty="0" smtClean="0">
                <a:latin typeface="黑体" pitchFamily="49" charset="-122"/>
                <a:ea typeface="黑体" pitchFamily="49" charset="-122"/>
              </a:rPr>
              <a:t>和</a:t>
            </a:r>
            <a:r>
              <a:rPr lang="en-US" altLang="zh-CN" sz="2000" dirty="0" smtClean="0">
                <a:latin typeface="黑体" pitchFamily="49" charset="-122"/>
                <a:ea typeface="黑体" pitchFamily="49" charset="-122"/>
              </a:rPr>
              <a:t>48G</a:t>
            </a:r>
            <a:r>
              <a:rPr lang="zh-CN" altLang="en-US" sz="2000" dirty="0" smtClean="0">
                <a:latin typeface="黑体" pitchFamily="49" charset="-122"/>
                <a:ea typeface="黑体" pitchFamily="49" charset="-122"/>
              </a:rPr>
              <a:t>内存。大于</a:t>
            </a:r>
            <a:r>
              <a:rPr lang="en-US" altLang="zh-CN" sz="2000" dirty="0" smtClean="0">
                <a:latin typeface="黑体" pitchFamily="49" charset="-122"/>
                <a:ea typeface="黑体" pitchFamily="49" charset="-122"/>
              </a:rPr>
              <a:t>100</a:t>
            </a:r>
            <a:r>
              <a:rPr lang="zh-CN" altLang="en-US" sz="2000" dirty="0" smtClean="0">
                <a:latin typeface="黑体" pitchFamily="49" charset="-122"/>
                <a:ea typeface="黑体" pitchFamily="49" charset="-122"/>
              </a:rPr>
              <a:t>个节点：需提高</a:t>
            </a:r>
            <a:r>
              <a:rPr lang="en-US" altLang="zh-CN" sz="2000" dirty="0" smtClean="0">
                <a:latin typeface="黑体" pitchFamily="49" charset="-122"/>
                <a:ea typeface="黑体" pitchFamily="49" charset="-122"/>
              </a:rPr>
              <a:t>Master</a:t>
            </a:r>
            <a:r>
              <a:rPr lang="zh-CN" altLang="en-US" sz="2000" dirty="0" smtClean="0">
                <a:latin typeface="黑体" pitchFamily="49" charset="-122"/>
                <a:ea typeface="黑体" pitchFamily="49" charset="-122"/>
              </a:rPr>
              <a:t>节点</a:t>
            </a: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en-US" altLang="zh-CN" sz="2000" dirty="0" smtClean="0">
                <a:latin typeface="黑体" pitchFamily="49" charset="-122"/>
                <a:ea typeface="黑体" pitchFamily="49" charset="-122"/>
              </a:rPr>
              <a:t>Map</a:t>
            </a:r>
            <a:r>
              <a:rPr lang="zh-CN" altLang="en-US" sz="2000" dirty="0" smtClean="0">
                <a:latin typeface="黑体" pitchFamily="49" charset="-122"/>
                <a:ea typeface="黑体" pitchFamily="49" charset="-122"/>
              </a:rPr>
              <a:t>数</a:t>
            </a:r>
            <a:r>
              <a:rPr lang="en-US" altLang="zh-CN" sz="2000" dirty="0" smtClean="0">
                <a:latin typeface="黑体" pitchFamily="49" charset="-122"/>
                <a:ea typeface="黑体" pitchFamily="49" charset="-122"/>
              </a:rPr>
              <a:t>+reduce</a:t>
            </a:r>
            <a:r>
              <a:rPr lang="zh-CN" altLang="en-US" sz="2000" dirty="0" smtClean="0">
                <a:latin typeface="黑体" pitchFamily="49" charset="-122"/>
                <a:ea typeface="黑体" pitchFamily="49" charset="-122"/>
              </a:rPr>
              <a:t>数</a:t>
            </a:r>
            <a:r>
              <a:rPr lang="en-US" altLang="zh-CN" sz="2000" dirty="0" smtClean="0">
                <a:latin typeface="黑体" pitchFamily="49" charset="-122"/>
                <a:ea typeface="黑体" pitchFamily="49" charset="-122"/>
              </a:rPr>
              <a:t>=2*(CPU-1)</a:t>
            </a:r>
          </a:p>
          <a:p>
            <a:pPr marL="342900" indent="-342900" eaLnBrk="0" hangingPunct="0">
              <a:spcBef>
                <a:spcPct val="20000"/>
              </a:spcBef>
              <a:buClr>
                <a:srgbClr val="0033CC"/>
              </a:buClr>
              <a:buFont typeface="Wingdings" pitchFamily="2" charset="2"/>
              <a:buChar char="§"/>
            </a:pPr>
            <a:r>
              <a:rPr lang="en-US" altLang="zh-CN" sz="2000" dirty="0" smtClean="0">
                <a:latin typeface="黑体" pitchFamily="49" charset="-122"/>
                <a:ea typeface="黑体" pitchFamily="49" charset="-122"/>
              </a:rPr>
              <a:t>50</a:t>
            </a:r>
            <a:r>
              <a:rPr lang="zh-CN" altLang="en-US" sz="2000" dirty="0" smtClean="0">
                <a:latin typeface="黑体" pitchFamily="49" charset="-122"/>
                <a:ea typeface="黑体" pitchFamily="49" charset="-122"/>
              </a:rPr>
              <a:t>个节点以下，</a:t>
            </a:r>
            <a:r>
              <a:rPr lang="en-US" altLang="zh-CN" sz="2000" dirty="0" err="1" smtClean="0">
                <a:latin typeface="黑体" pitchFamily="49" charset="-122"/>
                <a:ea typeface="黑体" pitchFamily="49" charset="-122"/>
              </a:rPr>
              <a:t>namenode</a:t>
            </a:r>
            <a:r>
              <a:rPr lang="zh-CN" altLang="en-US" sz="2000" dirty="0" smtClean="0">
                <a:latin typeface="黑体" pitchFamily="49" charset="-122"/>
                <a:ea typeface="黑体" pitchFamily="49" charset="-122"/>
              </a:rPr>
              <a:t>和</a:t>
            </a:r>
            <a:r>
              <a:rPr lang="en-US" altLang="zh-CN" sz="2000" dirty="0" err="1" smtClean="0">
                <a:latin typeface="黑体" pitchFamily="49" charset="-122"/>
                <a:ea typeface="黑体" pitchFamily="49" charset="-122"/>
              </a:rPr>
              <a:t>jobtracker</a:t>
            </a:r>
            <a:r>
              <a:rPr lang="zh-CN" altLang="en-US" sz="2000" dirty="0" smtClean="0">
                <a:latin typeface="黑体" pitchFamily="49" charset="-122"/>
                <a:ea typeface="黑体" pitchFamily="49" charset="-122"/>
              </a:rPr>
              <a:t>一般放</a:t>
            </a:r>
            <a:r>
              <a:rPr lang="en-US" altLang="zh-CN" sz="2000" dirty="0" smtClean="0">
                <a:latin typeface="黑体" pitchFamily="49" charset="-122"/>
                <a:ea typeface="黑体" pitchFamily="49" charset="-122"/>
              </a:rPr>
              <a:t>1</a:t>
            </a:r>
            <a:r>
              <a:rPr lang="zh-CN" altLang="en-US" sz="2000" dirty="0" smtClean="0">
                <a:latin typeface="黑体" pitchFamily="49" charset="-122"/>
                <a:ea typeface="黑体" pitchFamily="49" charset="-122"/>
              </a:rPr>
              <a:t>台机器。</a:t>
            </a: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en-US" altLang="zh-CN" sz="2000" dirty="0" err="1" smtClean="0">
                <a:latin typeface="黑体" pitchFamily="49" charset="-122"/>
                <a:ea typeface="黑体" pitchFamily="49" charset="-122"/>
              </a:rPr>
              <a:t>Facebook</a:t>
            </a:r>
            <a:r>
              <a:rPr lang="en-US" altLang="zh-CN" sz="2000" dirty="0" smtClean="0">
                <a:latin typeface="黑体" pitchFamily="49" charset="-122"/>
                <a:ea typeface="黑体" pitchFamily="49" charset="-122"/>
              </a:rPr>
              <a:t>	NN 96Gmem	2TBx6</a:t>
            </a:r>
            <a:r>
              <a:rPr lang="zh-CN" altLang="en-US" sz="2000" dirty="0" smtClean="0">
                <a:latin typeface="黑体" pitchFamily="49" charset="-122"/>
                <a:ea typeface="黑体" pitchFamily="49" charset="-122"/>
              </a:rPr>
              <a:t>，</a:t>
            </a:r>
            <a:r>
              <a:rPr lang="en-US" altLang="zh-CN" sz="2000" dirty="0" smtClean="0">
                <a:latin typeface="黑体" pitchFamily="49" charset="-122"/>
                <a:ea typeface="黑体" pitchFamily="49" charset="-122"/>
              </a:rPr>
              <a:t>8~16coreCPU</a:t>
            </a:r>
          </a:p>
          <a:p>
            <a:pPr marL="342900" indent="-342900" eaLnBrk="0" hangingPunct="0">
              <a:spcBef>
                <a:spcPct val="20000"/>
              </a:spcBef>
              <a:buClr>
                <a:srgbClr val="0033CC"/>
              </a:buClr>
              <a:buFont typeface="Wingdings" pitchFamily="2" charset="2"/>
              <a:buChar char="§"/>
            </a:pPr>
            <a:r>
              <a:rPr lang="en-US" altLang="zh-CN" sz="2000" dirty="0" smtClean="0">
                <a:latin typeface="黑体" pitchFamily="49" charset="-122"/>
                <a:ea typeface="黑体" pitchFamily="49" charset="-122"/>
              </a:rPr>
              <a:t>		DN 48Gmem	2TBx6</a:t>
            </a:r>
            <a:r>
              <a:rPr lang="zh-CN" altLang="en-US" sz="2000" dirty="0" smtClean="0">
                <a:latin typeface="黑体" pitchFamily="49" charset="-122"/>
                <a:ea typeface="黑体" pitchFamily="49" charset="-122"/>
              </a:rPr>
              <a:t>，</a:t>
            </a:r>
            <a:r>
              <a:rPr lang="en-US" altLang="zh-CN" sz="2000" dirty="0" smtClean="0">
                <a:latin typeface="黑体" pitchFamily="49" charset="-122"/>
                <a:ea typeface="黑体" pitchFamily="49" charset="-122"/>
              </a:rPr>
              <a:t>8~16coreCPU</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淘宝	</a:t>
            </a:r>
            <a:r>
              <a:rPr lang="en-US" altLang="zh-CN" sz="2000" dirty="0" smtClean="0">
                <a:latin typeface="黑体" pitchFamily="49" charset="-122"/>
                <a:ea typeface="黑体" pitchFamily="49" charset="-122"/>
              </a:rPr>
              <a:t>NN 128Gmem</a:t>
            </a:r>
            <a:r>
              <a:rPr lang="zh-CN" altLang="en-US" sz="2000" dirty="0" smtClean="0">
                <a:latin typeface="黑体" pitchFamily="49" charset="-122"/>
                <a:ea typeface="黑体" pitchFamily="49" charset="-122"/>
              </a:rPr>
              <a:t>，</a:t>
            </a:r>
            <a:r>
              <a:rPr lang="en-US" altLang="zh-CN" sz="2000" dirty="0" smtClean="0">
                <a:latin typeface="黑体" pitchFamily="49" charset="-122"/>
                <a:ea typeface="黑体" pitchFamily="49" charset="-122"/>
              </a:rPr>
              <a:t>8coreCPU</a:t>
            </a:r>
          </a:p>
          <a:p>
            <a:pPr marL="342900" indent="-342900" eaLnBrk="0" hangingPunct="0">
              <a:spcBef>
                <a:spcPct val="20000"/>
              </a:spcBef>
              <a:buClr>
                <a:srgbClr val="0033CC"/>
              </a:buClr>
              <a:buFont typeface="Wingdings" pitchFamily="2" charset="2"/>
              <a:buChar char="§"/>
            </a:pPr>
            <a:r>
              <a:rPr lang="en-US" altLang="zh-CN" sz="2000" dirty="0" smtClean="0">
                <a:latin typeface="黑体" pitchFamily="49" charset="-122"/>
                <a:ea typeface="黑体" pitchFamily="49" charset="-122"/>
              </a:rPr>
              <a:t>	DN 32Gmem</a:t>
            </a:r>
            <a:r>
              <a:rPr lang="zh-CN" altLang="en-US" sz="2000" dirty="0" smtClean="0">
                <a:latin typeface="黑体" pitchFamily="49" charset="-122"/>
                <a:ea typeface="黑体" pitchFamily="49" charset="-122"/>
              </a:rPr>
              <a:t>，</a:t>
            </a:r>
            <a:r>
              <a:rPr lang="en-US" altLang="zh-CN" sz="2000" dirty="0" smtClean="0">
                <a:latin typeface="黑体" pitchFamily="49" charset="-122"/>
                <a:ea typeface="黑体" pitchFamily="49" charset="-122"/>
              </a:rPr>
              <a:t>8~16coreCPU</a:t>
            </a: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生产环境虚拟化配置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a:spLocks noChangeArrowheads="1"/>
          </p:cNvSpPr>
          <p:nvPr/>
        </p:nvSpPr>
        <p:spPr bwMode="auto">
          <a:xfrm>
            <a:off x="250825" y="714362"/>
            <a:ext cx="2035159"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推荐生产环境使用的部署拓扑，一台物理服务器上部署多台虚拟节点。这种部署将增加资源利用率从而得到更高的性能</a:t>
            </a: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p:txBody>
      </p:sp>
      <p:pic>
        <p:nvPicPr>
          <p:cNvPr id="6" name="Picture 2"/>
          <p:cNvPicPr>
            <a:picLocks noChangeAspect="1" noChangeArrowheads="1"/>
          </p:cNvPicPr>
          <p:nvPr/>
        </p:nvPicPr>
        <p:blipFill>
          <a:blip r:embed="rId3" cstate="print"/>
          <a:srcRect/>
          <a:stretch>
            <a:fillRect/>
          </a:stretch>
        </p:blipFill>
        <p:spPr bwMode="auto">
          <a:xfrm>
            <a:off x="2421699" y="785800"/>
            <a:ext cx="6508019" cy="39290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大数据</a:t>
            </a:r>
            <a:r>
              <a:rPr lang="en-US" altLang="zh-CN" sz="3200" b="1" dirty="0" smtClean="0">
                <a:solidFill>
                  <a:srgbClr val="0070C0"/>
                </a:solidFill>
                <a:latin typeface="Verdana" pitchFamily="34" charset="0"/>
                <a:ea typeface="微软雅黑" pitchFamily="34" charset="-122"/>
                <a:cs typeface="Verdana" pitchFamily="34" charset="0"/>
              </a:rPr>
              <a:t>@2017</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714363"/>
            <a:ext cx="8643966" cy="7858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大数据与人工智能的结合</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400" dirty="0" smtClean="0">
                <a:latin typeface="微软雅黑" pitchFamily="34" charset="-122"/>
                <a:ea typeface="微软雅黑" pitchFamily="34" charset="-122"/>
              </a:rPr>
              <a:t>大数据在互联网金融</a:t>
            </a:r>
            <a:endParaRPr lang="en-US" altLang="zh-CN" sz="24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400" dirty="0" smtClean="0">
                <a:latin typeface="微软雅黑" pitchFamily="34" charset="-122"/>
                <a:ea typeface="微软雅黑" pitchFamily="34" charset="-122"/>
              </a:rPr>
              <a:t>区块链技术</a:t>
            </a:r>
            <a:endParaRPr lang="en-US" altLang="zh-CN" sz="24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400" dirty="0" smtClean="0">
                <a:latin typeface="微软雅黑" pitchFamily="34" charset="-122"/>
                <a:ea typeface="微软雅黑" pitchFamily="34" charset="-122"/>
              </a:rPr>
              <a:t>数据融合</a:t>
            </a:r>
            <a:endParaRPr lang="en-US" altLang="zh-CN" sz="24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数据可视化</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400" dirty="0" smtClean="0">
                <a:latin typeface="微软雅黑" pitchFamily="34" charset="-122"/>
                <a:ea typeface="微软雅黑" pitchFamily="34" charset="-122"/>
              </a:rPr>
              <a:t>数据治理及安全</a:t>
            </a: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生产环境存储空间</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a:spLocks noChangeArrowheads="1"/>
          </p:cNvSpPr>
          <p:nvPr/>
        </p:nvSpPr>
        <p:spPr bwMode="auto">
          <a:xfrm>
            <a:off x="250825" y="714362"/>
            <a:ext cx="8536017"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不建议使用</a:t>
            </a:r>
            <a:r>
              <a:rPr lang="en-US" altLang="zh-CN" sz="2000" dirty="0" smtClean="0">
                <a:latin typeface="黑体" pitchFamily="49" charset="-122"/>
                <a:ea typeface="黑体" pitchFamily="49" charset="-122"/>
              </a:rPr>
              <a:t>RAID</a:t>
            </a:r>
            <a:r>
              <a:rPr lang="zh-CN" altLang="en-US" sz="2000" dirty="0" smtClean="0">
                <a:latin typeface="黑体" pitchFamily="49" charset="-122"/>
                <a:ea typeface="黑体" pitchFamily="49" charset="-122"/>
              </a:rPr>
              <a:t>。</a:t>
            </a:r>
            <a:r>
              <a:rPr lang="en-US" altLang="zh-CN" sz="2000" dirty="0" smtClean="0">
                <a:latin typeface="黑体" pitchFamily="49" charset="-122"/>
                <a:ea typeface="黑体" pitchFamily="49" charset="-122"/>
              </a:rPr>
              <a:t>RAID</a:t>
            </a:r>
            <a:r>
              <a:rPr lang="zh-CN" altLang="en-US" sz="2000" dirty="0" smtClean="0">
                <a:latin typeface="黑体" pitchFamily="49" charset="-122"/>
                <a:ea typeface="黑体" pitchFamily="49" charset="-122"/>
              </a:rPr>
              <a:t>可以作为</a:t>
            </a:r>
            <a:r>
              <a:rPr lang="en-US" altLang="zh-CN" sz="2000" dirty="0" err="1" smtClean="0">
                <a:latin typeface="黑体" pitchFamily="49" charset="-122"/>
                <a:ea typeface="黑体" pitchFamily="49" charset="-122"/>
              </a:rPr>
              <a:t>namenode</a:t>
            </a:r>
            <a:r>
              <a:rPr lang="zh-CN" altLang="en-US" sz="2000" dirty="0" smtClean="0">
                <a:latin typeface="黑体" pitchFamily="49" charset="-122"/>
                <a:ea typeface="黑体" pitchFamily="49" charset="-122"/>
              </a:rPr>
              <a:t>外部存储器以避免元数据冲突，但不会给</a:t>
            </a:r>
            <a:r>
              <a:rPr lang="en-US" altLang="zh-CN" sz="2000" dirty="0" smtClean="0">
                <a:latin typeface="黑体" pitchFamily="49" charset="-122"/>
                <a:ea typeface="黑体" pitchFamily="49" charset="-122"/>
              </a:rPr>
              <a:t>HDFS</a:t>
            </a:r>
            <a:r>
              <a:rPr lang="zh-CN" altLang="en-US" sz="2000" dirty="0" smtClean="0">
                <a:latin typeface="黑体" pitchFamily="49" charset="-122"/>
                <a:ea typeface="黑体" pitchFamily="49" charset="-122"/>
              </a:rPr>
              <a:t>带来好处；</a:t>
            </a:r>
            <a:r>
              <a:rPr lang="en-US" altLang="zh-CN" sz="2000" dirty="0" smtClean="0">
                <a:latin typeface="黑体" pitchFamily="49" charset="-122"/>
                <a:ea typeface="黑体" pitchFamily="49" charset="-122"/>
              </a:rPr>
              <a:t>HDFS</a:t>
            </a:r>
            <a:r>
              <a:rPr lang="zh-CN" altLang="en-US" sz="2000" dirty="0" smtClean="0">
                <a:latin typeface="黑体" pitchFamily="49" charset="-122"/>
                <a:ea typeface="黑体" pitchFamily="49" charset="-122"/>
              </a:rPr>
              <a:t>本身已满足数据备份需求。</a:t>
            </a:r>
            <a:r>
              <a:rPr lang="en-US" altLang="zh-CN" sz="2000" dirty="0" smtClean="0">
                <a:latin typeface="黑体" pitchFamily="49" charset="-122"/>
                <a:ea typeface="黑体" pitchFamily="49" charset="-122"/>
              </a:rPr>
              <a:t>RAID</a:t>
            </a:r>
            <a:r>
              <a:rPr lang="zh-CN" altLang="en-US" sz="2000" dirty="0" smtClean="0">
                <a:latin typeface="黑体" pitchFamily="49" charset="-122"/>
                <a:ea typeface="黑体" pitchFamily="49" charset="-122"/>
              </a:rPr>
              <a:t>条带化（</a:t>
            </a:r>
            <a:r>
              <a:rPr lang="en-US" altLang="zh-CN" sz="2000" dirty="0" smtClean="0">
                <a:latin typeface="黑体" pitchFamily="49" charset="-122"/>
                <a:ea typeface="黑体" pitchFamily="49" charset="-122"/>
              </a:rPr>
              <a:t>RAID 0</a:t>
            </a:r>
            <a:r>
              <a:rPr lang="zh-CN" altLang="en-US" sz="2000" dirty="0" smtClean="0">
                <a:latin typeface="黑体" pitchFamily="49" charset="-122"/>
                <a:ea typeface="黑体" pitchFamily="49" charset="-122"/>
              </a:rPr>
              <a:t>）技术被广泛用于提升性能，但速度仍比</a:t>
            </a:r>
            <a:r>
              <a:rPr lang="en-US" altLang="zh-CN" sz="2000" dirty="0" smtClean="0">
                <a:latin typeface="黑体" pitchFamily="49" charset="-122"/>
                <a:ea typeface="黑体" pitchFamily="49" charset="-122"/>
              </a:rPr>
              <a:t>HDFS</a:t>
            </a:r>
            <a:r>
              <a:rPr lang="zh-CN" altLang="en-US" sz="2000" dirty="0" smtClean="0">
                <a:latin typeface="黑体" pitchFamily="49" charset="-122"/>
                <a:ea typeface="黑体" pitchFamily="49" charset="-122"/>
              </a:rPr>
              <a:t>的</a:t>
            </a:r>
            <a:r>
              <a:rPr lang="en-US" altLang="zh-CN" sz="2000" dirty="0" smtClean="0">
                <a:latin typeface="黑体" pitchFamily="49" charset="-122"/>
                <a:ea typeface="黑体" pitchFamily="49" charset="-122"/>
              </a:rPr>
              <a:t>JBOD</a:t>
            </a:r>
            <a:r>
              <a:rPr lang="zh-CN" altLang="en-US" sz="2000" dirty="0" smtClean="0">
                <a:latin typeface="黑体" pitchFamily="49" charset="-122"/>
                <a:ea typeface="黑体" pitchFamily="49" charset="-122"/>
              </a:rPr>
              <a:t>慢，</a:t>
            </a:r>
            <a:r>
              <a:rPr lang="en-US" altLang="zh-CN" sz="2000" dirty="0" smtClean="0">
                <a:latin typeface="黑体" pitchFamily="49" charset="-122"/>
                <a:ea typeface="黑体" pitchFamily="49" charset="-122"/>
              </a:rPr>
              <a:t>JBOD</a:t>
            </a:r>
            <a:r>
              <a:rPr lang="zh-CN" altLang="en-US" sz="2000" dirty="0" smtClean="0">
                <a:latin typeface="黑体" pitchFamily="49" charset="-122"/>
                <a:ea typeface="黑体" pitchFamily="49" charset="-122"/>
              </a:rPr>
              <a:t>配置的某一磁盘出现故障，</a:t>
            </a:r>
            <a:r>
              <a:rPr lang="en-US" altLang="zh-CN" sz="2000" dirty="0" smtClean="0">
                <a:latin typeface="黑体" pitchFamily="49" charset="-122"/>
                <a:ea typeface="黑体" pitchFamily="49" charset="-122"/>
              </a:rPr>
              <a:t>HDFS</a:t>
            </a:r>
            <a:r>
              <a:rPr lang="zh-CN" altLang="en-US" sz="2000" dirty="0" smtClean="0">
                <a:latin typeface="黑体" pitchFamily="49" charset="-122"/>
                <a:ea typeface="黑体" pitchFamily="49" charset="-122"/>
              </a:rPr>
              <a:t>还可以忽略该磁盘继续工作，</a:t>
            </a:r>
            <a:r>
              <a:rPr lang="en-US" altLang="zh-CN" sz="2000" dirty="0" smtClean="0">
                <a:latin typeface="黑体" pitchFamily="49" charset="-122"/>
                <a:ea typeface="黑体" pitchFamily="49" charset="-122"/>
              </a:rPr>
              <a:t>RAID</a:t>
            </a:r>
            <a:r>
              <a:rPr lang="zh-CN" altLang="en-US" sz="2000" dirty="0" smtClean="0">
                <a:latin typeface="黑体" pitchFamily="49" charset="-122"/>
                <a:ea typeface="黑体" pitchFamily="49" charset="-122"/>
              </a:rPr>
              <a:t>的某一盘片故障可能会导致整个磁盘阵列不可用。</a:t>
            </a: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生产环境网络及数据中心</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2" name="组合 5"/>
          <p:cNvGrpSpPr/>
          <p:nvPr/>
        </p:nvGrpSpPr>
        <p:grpSpPr>
          <a:xfrm>
            <a:off x="3786182" y="2135204"/>
            <a:ext cx="5156200" cy="2794000"/>
            <a:chOff x="1981200" y="2800350"/>
            <a:chExt cx="5429250" cy="2794000"/>
          </a:xfrm>
        </p:grpSpPr>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3403600"/>
              <a:ext cx="54292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262" y="2800350"/>
              <a:ext cx="138112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Rectangle 2"/>
          <p:cNvSpPr>
            <a:spLocks noChangeArrowheads="1"/>
          </p:cNvSpPr>
          <p:nvPr/>
        </p:nvSpPr>
        <p:spPr bwMode="auto">
          <a:xfrm>
            <a:off x="357158" y="785800"/>
            <a:ext cx="5214974"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典型</a:t>
            </a:r>
            <a:r>
              <a:rPr lang="en-US" altLang="zh-CN" sz="2000" dirty="0" err="1" smtClean="0">
                <a:latin typeface="黑体" pitchFamily="49" charset="-122"/>
                <a:ea typeface="黑体" pitchFamily="49" charset="-122"/>
              </a:rPr>
              <a:t>Hadoop</a:t>
            </a:r>
            <a:r>
              <a:rPr lang="zh-CN" altLang="en-US" sz="2000" dirty="0" smtClean="0">
                <a:latin typeface="黑体" pitchFamily="49" charset="-122"/>
                <a:ea typeface="黑体" pitchFamily="49" charset="-122"/>
              </a:rPr>
              <a:t>集群架构包含两级网络拓扑。每个机架装配</a:t>
            </a:r>
            <a:r>
              <a:rPr lang="en-US" altLang="zh-CN" sz="2000" dirty="0" smtClean="0">
                <a:latin typeface="黑体" pitchFamily="49" charset="-122"/>
                <a:ea typeface="黑体" pitchFamily="49" charset="-122"/>
              </a:rPr>
              <a:t>30-40</a:t>
            </a:r>
            <a:r>
              <a:rPr lang="zh-CN" altLang="en-US" sz="2000" dirty="0" smtClean="0">
                <a:latin typeface="黑体" pitchFamily="49" charset="-122"/>
                <a:ea typeface="黑体" pitchFamily="49" charset="-122"/>
              </a:rPr>
              <a:t>个服务器，共享一个</a:t>
            </a:r>
            <a:r>
              <a:rPr lang="en-US" altLang="zh-CN" sz="2000" dirty="0" smtClean="0">
                <a:latin typeface="黑体" pitchFamily="49" charset="-122"/>
                <a:ea typeface="黑体" pitchFamily="49" charset="-122"/>
              </a:rPr>
              <a:t>1GB</a:t>
            </a:r>
            <a:r>
              <a:rPr lang="zh-CN" altLang="en-US" sz="2000" dirty="0" smtClean="0">
                <a:latin typeface="黑体" pitchFamily="49" charset="-122"/>
                <a:ea typeface="黑体" pitchFamily="49" charset="-122"/>
              </a:rPr>
              <a:t>的交换机，每个机架的交换机又通过上行链路与一个核心交换机或者路由器互联。</a:t>
            </a: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建议同一机房</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千兆内网</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各节点连接正常</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每个节点有两个网卡</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节点去掉防火墙服务</a:t>
            </a: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生产环境大集群</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a:spLocks noChangeArrowheads="1"/>
          </p:cNvSpPr>
          <p:nvPr/>
        </p:nvSpPr>
        <p:spPr bwMode="auto">
          <a:xfrm>
            <a:off x="250825" y="714362"/>
            <a:ext cx="8536017"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使用</a:t>
            </a:r>
            <a:r>
              <a:rPr lang="en-US" altLang="zh-CN" sz="2000" dirty="0" smtClean="0">
                <a:latin typeface="黑体" pitchFamily="49" charset="-122"/>
                <a:ea typeface="黑体" pitchFamily="49" charset="-122"/>
              </a:rPr>
              <a:t>DNS</a:t>
            </a:r>
            <a:r>
              <a:rPr lang="zh-CN" altLang="en-US" sz="2000" dirty="0" smtClean="0">
                <a:latin typeface="黑体" pitchFamily="49" charset="-122"/>
                <a:ea typeface="黑体" pitchFamily="49" charset="-122"/>
              </a:rPr>
              <a:t>代替</a:t>
            </a:r>
            <a:r>
              <a:rPr lang="en-US" altLang="zh-CN" sz="2000" dirty="0" smtClean="0">
                <a:latin typeface="黑体" pitchFamily="49" charset="-122"/>
                <a:ea typeface="黑体" pitchFamily="49" charset="-122"/>
              </a:rPr>
              <a:t>hosts</a:t>
            </a:r>
            <a:r>
              <a:rPr lang="zh-CN" altLang="en-US" sz="2000" dirty="0" smtClean="0">
                <a:latin typeface="黑体" pitchFamily="49" charset="-122"/>
                <a:ea typeface="黑体" pitchFamily="49" charset="-122"/>
              </a:rPr>
              <a:t>文件</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使用</a:t>
            </a:r>
            <a:r>
              <a:rPr lang="en-US" altLang="zh-CN" sz="2000" dirty="0" smtClean="0">
                <a:latin typeface="黑体" pitchFamily="49" charset="-122"/>
                <a:ea typeface="黑体" pitchFamily="49" charset="-122"/>
              </a:rPr>
              <a:t>NFS</a:t>
            </a:r>
            <a:r>
              <a:rPr lang="zh-CN" altLang="en-US" sz="2000" dirty="0" smtClean="0">
                <a:latin typeface="黑体" pitchFamily="49" charset="-122"/>
                <a:ea typeface="黑体" pitchFamily="49" charset="-122"/>
              </a:rPr>
              <a:t>实现密钥共享：确保公钥存放在用户打算连接的所有机器的</a:t>
            </a:r>
            <a:r>
              <a:rPr lang="en-US" altLang="zh-CN" sz="2000" dirty="0" smtClean="0">
                <a:latin typeface="黑体" pitchFamily="49" charset="-122"/>
                <a:ea typeface="黑体" pitchFamily="49" charset="-122"/>
              </a:rPr>
              <a:t>~/.</a:t>
            </a:r>
            <a:r>
              <a:rPr lang="en-US" altLang="zh-CN" sz="2000" dirty="0" err="1" smtClean="0">
                <a:latin typeface="黑体" pitchFamily="49" charset="-122"/>
                <a:ea typeface="黑体" pitchFamily="49" charset="-122"/>
              </a:rPr>
              <a:t>ssh</a:t>
            </a:r>
            <a:r>
              <a:rPr lang="en-US" altLang="zh-CN" sz="2000" dirty="0" smtClean="0">
                <a:latin typeface="黑体" pitchFamily="49" charset="-122"/>
                <a:ea typeface="黑体" pitchFamily="49" charset="-122"/>
              </a:rPr>
              <a:t>/</a:t>
            </a:r>
            <a:r>
              <a:rPr lang="en-US" altLang="zh-CN" sz="2000" dirty="0" err="1" smtClean="0">
                <a:latin typeface="黑体" pitchFamily="49" charset="-122"/>
                <a:ea typeface="黑体" pitchFamily="49" charset="-122"/>
              </a:rPr>
              <a:t>authorized_keys</a:t>
            </a:r>
            <a:r>
              <a:rPr lang="zh-CN" altLang="en-US" sz="2000" dirty="0" smtClean="0">
                <a:latin typeface="黑体" pitchFamily="49" charset="-122"/>
                <a:ea typeface="黑体" pitchFamily="49" charset="-122"/>
              </a:rPr>
              <a:t>文件中。</a:t>
            </a:r>
            <a:r>
              <a:rPr lang="en-US" altLang="zh-CN" sz="2000" dirty="0" err="1" smtClean="0">
                <a:latin typeface="黑体" pitchFamily="49" charset="-122"/>
                <a:ea typeface="黑体" pitchFamily="49" charset="-122"/>
              </a:rPr>
              <a:t>hadoop</a:t>
            </a:r>
            <a:r>
              <a:rPr lang="zh-CN" altLang="en-US" sz="2000" dirty="0" smtClean="0">
                <a:latin typeface="黑体" pitchFamily="49" charset="-122"/>
                <a:ea typeface="黑体" pitchFamily="49" charset="-122"/>
              </a:rPr>
              <a:t>用户的</a:t>
            </a:r>
            <a:r>
              <a:rPr lang="en-US" altLang="zh-CN" sz="2000" dirty="0" smtClean="0">
                <a:latin typeface="黑体" pitchFamily="49" charset="-122"/>
                <a:ea typeface="黑体" pitchFamily="49" charset="-122"/>
              </a:rPr>
              <a:t>home</a:t>
            </a:r>
            <a:r>
              <a:rPr lang="zh-CN" altLang="en-US" sz="2000" dirty="0" smtClean="0">
                <a:latin typeface="黑体" pitchFamily="49" charset="-122"/>
                <a:ea typeface="黑体" pitchFamily="49" charset="-122"/>
              </a:rPr>
              <a:t>目录在</a:t>
            </a:r>
            <a:r>
              <a:rPr lang="en-US" altLang="zh-CN" sz="2000" dirty="0" smtClean="0">
                <a:latin typeface="黑体" pitchFamily="49" charset="-122"/>
                <a:ea typeface="黑体" pitchFamily="49" charset="-122"/>
              </a:rPr>
              <a:t>NFS</a:t>
            </a:r>
            <a:r>
              <a:rPr lang="zh-CN" altLang="en-US" sz="2000" dirty="0" smtClean="0">
                <a:latin typeface="黑体" pitchFamily="49" charset="-122"/>
                <a:ea typeface="黑体" pitchFamily="49" charset="-122"/>
              </a:rPr>
              <a:t>文件系统中，密钥可以在整个集群共享：</a:t>
            </a:r>
          </a:p>
          <a:p>
            <a:pPr marL="342900" indent="-342900" eaLnBrk="0" hangingPunct="0">
              <a:spcBef>
                <a:spcPct val="20000"/>
              </a:spcBef>
              <a:buClr>
                <a:srgbClr val="0033CC"/>
              </a:buClr>
              <a:buFont typeface="Wingdings" pitchFamily="2" charset="2"/>
              <a:buChar char="§"/>
            </a:pPr>
            <a:r>
              <a:rPr lang="en-US" altLang="zh-CN" sz="2000" dirty="0" smtClean="0">
                <a:latin typeface="黑体" pitchFamily="49" charset="-122"/>
                <a:ea typeface="黑体" pitchFamily="49" charset="-122"/>
              </a:rPr>
              <a:t>%cat ~/.</a:t>
            </a:r>
            <a:r>
              <a:rPr lang="en-US" altLang="zh-CN" sz="2000" dirty="0" err="1" smtClean="0">
                <a:latin typeface="黑体" pitchFamily="49" charset="-122"/>
                <a:ea typeface="黑体" pitchFamily="49" charset="-122"/>
              </a:rPr>
              <a:t>ssh</a:t>
            </a:r>
            <a:r>
              <a:rPr lang="en-US" altLang="zh-CN" sz="2000" dirty="0" smtClean="0">
                <a:latin typeface="黑体" pitchFamily="49" charset="-122"/>
                <a:ea typeface="黑体" pitchFamily="49" charset="-122"/>
              </a:rPr>
              <a:t>/id_rsa.pub &gt;&gt; ~/.</a:t>
            </a:r>
            <a:r>
              <a:rPr lang="en-US" altLang="zh-CN" sz="2000" dirty="0" err="1" smtClean="0">
                <a:latin typeface="黑体" pitchFamily="49" charset="-122"/>
                <a:ea typeface="黑体" pitchFamily="49" charset="-122"/>
              </a:rPr>
              <a:t>ssh</a:t>
            </a:r>
            <a:r>
              <a:rPr lang="en-US" altLang="zh-CN" sz="2000" dirty="0" smtClean="0">
                <a:latin typeface="黑体" pitchFamily="49" charset="-122"/>
                <a:ea typeface="黑体" pitchFamily="49" charset="-122"/>
              </a:rPr>
              <a:t>/</a:t>
            </a:r>
            <a:r>
              <a:rPr lang="en-US" altLang="zh-CN" sz="2000" dirty="0" err="1" smtClean="0">
                <a:latin typeface="黑体" pitchFamily="49" charset="-122"/>
                <a:ea typeface="黑体" pitchFamily="49" charset="-122"/>
              </a:rPr>
              <a:t>authorized_keys</a:t>
            </a: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利用脚本复制</a:t>
            </a: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a:t>
            </a:r>
            <a:r>
              <a:rPr lang="en-US" altLang="zh-CN" sz="2000" dirty="0" err="1" smtClean="0">
                <a:latin typeface="黑体" pitchFamily="49" charset="-122"/>
                <a:ea typeface="黑体" pitchFamily="49" charset="-122"/>
              </a:rPr>
              <a:t>awk</a:t>
            </a:r>
            <a:r>
              <a:rPr lang="zh-CN" altLang="en-US" sz="2000" dirty="0" smtClean="0">
                <a:latin typeface="黑体" pitchFamily="49" charset="-122"/>
                <a:ea typeface="黑体" pitchFamily="49" charset="-122"/>
              </a:rPr>
              <a:t>技巧</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集群状况下</a:t>
            </a:r>
            <a:r>
              <a:rPr lang="en-US" altLang="zh-CN" sz="2000" dirty="0" err="1" smtClean="0">
                <a:latin typeface="黑体" pitchFamily="49" charset="-122"/>
                <a:ea typeface="黑体" pitchFamily="49" charset="-122"/>
              </a:rPr>
              <a:t>Hadoop</a:t>
            </a:r>
            <a:r>
              <a:rPr lang="zh-CN" altLang="en-US" sz="2000" dirty="0" smtClean="0">
                <a:latin typeface="黑体" pitchFamily="49" charset="-122"/>
                <a:ea typeface="黑体" pitchFamily="49" charset="-122"/>
              </a:rPr>
              <a:t>并不是必须做</a:t>
            </a:r>
            <a:r>
              <a:rPr lang="en-US" altLang="zh-CN" sz="2000" dirty="0" err="1" smtClean="0">
                <a:latin typeface="黑体" pitchFamily="49" charset="-122"/>
                <a:ea typeface="黑体" pitchFamily="49" charset="-122"/>
              </a:rPr>
              <a:t>ssh</a:t>
            </a:r>
            <a:r>
              <a:rPr lang="zh-CN" altLang="en-US" sz="2000" dirty="0" smtClean="0">
                <a:latin typeface="黑体" pitchFamily="49" charset="-122"/>
                <a:ea typeface="黑体" pitchFamily="49" charset="-122"/>
              </a:rPr>
              <a:t>密钥，除非需要单点启动</a:t>
            </a:r>
          </a:p>
          <a:p>
            <a:pPr marL="342900" indent="-342900" eaLnBrk="0" hangingPunct="0">
              <a:spcBef>
                <a:spcPct val="20000"/>
              </a:spcBef>
              <a:buClr>
                <a:srgbClr val="0033CC"/>
              </a:buClr>
              <a:buFont typeface="Wingdings" pitchFamily="2" charset="2"/>
              <a:buChar char="§"/>
            </a:pPr>
            <a:r>
              <a:rPr lang="en-US" altLang="zh-CN" sz="2000" dirty="0" smtClean="0">
                <a:latin typeface="黑体" pitchFamily="49" charset="-122"/>
                <a:ea typeface="黑体" pitchFamily="49" charset="-122"/>
              </a:rPr>
              <a:t>LDAP</a:t>
            </a:r>
            <a:r>
              <a:rPr lang="zh-CN" altLang="en-US" sz="2000" dirty="0" smtClean="0">
                <a:latin typeface="黑体" pitchFamily="49" charset="-122"/>
                <a:ea typeface="黑体" pitchFamily="49" charset="-122"/>
              </a:rPr>
              <a:t>是在做大集群管理时可以方便的管理服务器集群。</a:t>
            </a: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安装</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a:spLocks noChangeArrowheads="1"/>
          </p:cNvSpPr>
          <p:nvPr/>
        </p:nvSpPr>
        <p:spPr bwMode="auto">
          <a:xfrm>
            <a:off x="250825" y="714362"/>
            <a:ext cx="8393141"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单机模式：安装简单，几乎不用作任何配置，但仅限于调试用途 </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伪分布模式：在单节点上同时启动</a:t>
            </a:r>
            <a:r>
              <a:rPr lang="en-US" altLang="zh-CN" sz="2000" dirty="0" err="1" smtClean="0">
                <a:latin typeface="黑体" pitchFamily="49" charset="-122"/>
                <a:ea typeface="黑体" pitchFamily="49" charset="-122"/>
              </a:rPr>
              <a:t>namenode</a:t>
            </a:r>
            <a:r>
              <a:rPr lang="zh-CN" altLang="en-US" sz="2000" dirty="0" smtClean="0">
                <a:latin typeface="黑体" pitchFamily="49" charset="-122"/>
                <a:ea typeface="黑体" pitchFamily="49" charset="-122"/>
              </a:rPr>
              <a:t>、</a:t>
            </a:r>
            <a:r>
              <a:rPr lang="en-US" altLang="zh-CN" sz="2000" dirty="0" err="1" smtClean="0">
                <a:latin typeface="黑体" pitchFamily="49" charset="-122"/>
                <a:ea typeface="黑体" pitchFamily="49" charset="-122"/>
              </a:rPr>
              <a:t>datanode</a:t>
            </a:r>
            <a:r>
              <a:rPr lang="zh-CN" altLang="en-US" sz="2000" dirty="0" smtClean="0">
                <a:latin typeface="黑体" pitchFamily="49" charset="-122"/>
                <a:ea typeface="黑体" pitchFamily="49" charset="-122"/>
              </a:rPr>
              <a:t>、</a:t>
            </a:r>
            <a:r>
              <a:rPr lang="en-US" altLang="zh-CN" sz="2000" dirty="0" err="1" smtClean="0">
                <a:latin typeface="黑体" pitchFamily="49" charset="-122"/>
                <a:ea typeface="黑体" pitchFamily="49" charset="-122"/>
              </a:rPr>
              <a:t>jobtracker</a:t>
            </a:r>
            <a:r>
              <a:rPr lang="zh-CN" altLang="en-US" sz="2000" dirty="0" smtClean="0">
                <a:latin typeface="黑体" pitchFamily="49" charset="-122"/>
                <a:ea typeface="黑体" pitchFamily="49" charset="-122"/>
              </a:rPr>
              <a:t>、</a:t>
            </a:r>
            <a:r>
              <a:rPr lang="en-US" altLang="zh-CN" sz="2000" dirty="0" err="1" smtClean="0">
                <a:latin typeface="黑体" pitchFamily="49" charset="-122"/>
                <a:ea typeface="黑体" pitchFamily="49" charset="-122"/>
              </a:rPr>
              <a:t>tasktracker</a:t>
            </a:r>
            <a:r>
              <a:rPr lang="zh-CN" altLang="en-US" sz="2000" dirty="0" smtClean="0">
                <a:latin typeface="黑体" pitchFamily="49" charset="-122"/>
                <a:ea typeface="黑体" pitchFamily="49" charset="-122"/>
              </a:rPr>
              <a:t>、</a:t>
            </a:r>
            <a:r>
              <a:rPr lang="en-US" altLang="zh-CN" sz="2000" dirty="0" smtClean="0">
                <a:latin typeface="黑体" pitchFamily="49" charset="-122"/>
                <a:ea typeface="黑体" pitchFamily="49" charset="-122"/>
              </a:rPr>
              <a:t>secondary </a:t>
            </a:r>
            <a:r>
              <a:rPr lang="en-US" altLang="zh-CN" sz="2000" dirty="0" err="1" smtClean="0">
                <a:latin typeface="黑体" pitchFamily="49" charset="-122"/>
                <a:ea typeface="黑体" pitchFamily="49" charset="-122"/>
              </a:rPr>
              <a:t>namenode</a:t>
            </a:r>
            <a:r>
              <a:rPr lang="zh-CN" altLang="en-US" sz="2000" dirty="0" smtClean="0">
                <a:latin typeface="黑体" pitchFamily="49" charset="-122"/>
                <a:ea typeface="黑体" pitchFamily="49" charset="-122"/>
              </a:rPr>
              <a:t>等</a:t>
            </a:r>
            <a:r>
              <a:rPr lang="en-US" altLang="zh-CN" sz="2000" dirty="0" smtClean="0">
                <a:latin typeface="黑体" pitchFamily="49" charset="-122"/>
                <a:ea typeface="黑体" pitchFamily="49" charset="-122"/>
              </a:rPr>
              <a:t>5</a:t>
            </a:r>
            <a:r>
              <a:rPr lang="zh-CN" altLang="en-US" sz="2000" dirty="0" smtClean="0">
                <a:latin typeface="黑体" pitchFamily="49" charset="-122"/>
                <a:ea typeface="黑体" pitchFamily="49" charset="-122"/>
              </a:rPr>
              <a:t>个进程，模拟分布式运行的各个节点 </a:t>
            </a:r>
          </a:p>
          <a:p>
            <a:pPr marL="342900" indent="-342900" eaLnBrk="0" hangingPunct="0">
              <a:spcBef>
                <a:spcPct val="20000"/>
              </a:spcBef>
              <a:buClr>
                <a:srgbClr val="0033CC"/>
              </a:buClr>
              <a:buFont typeface="Wingdings" pitchFamily="2" charset="2"/>
              <a:buChar char="§"/>
            </a:pPr>
            <a:r>
              <a:rPr lang="zh-CN" altLang="en-US" sz="2000" dirty="0" smtClean="0">
                <a:solidFill>
                  <a:srgbClr val="FF0000"/>
                </a:solidFill>
                <a:latin typeface="黑体" pitchFamily="49" charset="-122"/>
                <a:ea typeface="黑体" pitchFamily="49" charset="-122"/>
              </a:rPr>
              <a:t>完全分布式模式：正常的</a:t>
            </a:r>
            <a:r>
              <a:rPr lang="en-US" altLang="zh-CN" sz="2000" dirty="0" err="1" smtClean="0">
                <a:solidFill>
                  <a:srgbClr val="FF0000"/>
                </a:solidFill>
                <a:latin typeface="黑体" pitchFamily="49" charset="-122"/>
                <a:ea typeface="黑体" pitchFamily="49" charset="-122"/>
              </a:rPr>
              <a:t>Hadoop</a:t>
            </a:r>
            <a:r>
              <a:rPr lang="zh-CN" altLang="en-US" sz="2000" dirty="0" smtClean="0">
                <a:solidFill>
                  <a:srgbClr val="FF0000"/>
                </a:solidFill>
                <a:latin typeface="黑体" pitchFamily="49" charset="-122"/>
                <a:ea typeface="黑体" pitchFamily="49" charset="-122"/>
              </a:rPr>
              <a:t>集群，由多个各司其职的节点构成 </a:t>
            </a:r>
            <a:endParaRPr lang="en-US" altLang="zh-CN" sz="2000" dirty="0" smtClean="0">
              <a:solidFill>
                <a:srgbClr val="FF0000"/>
              </a:solidFill>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自动安装部署：</a:t>
            </a:r>
            <a:r>
              <a:rPr lang="en-US" altLang="zh-CN" sz="2000" dirty="0" err="1" smtClean="0">
                <a:latin typeface="黑体" pitchFamily="49" charset="-122"/>
                <a:ea typeface="黑体" pitchFamily="49" charset="-122"/>
              </a:rPr>
              <a:t>Ambari</a:t>
            </a:r>
            <a:r>
              <a:rPr lang="zh-CN" altLang="en-US" sz="2000" dirty="0" smtClean="0">
                <a:latin typeface="黑体" pitchFamily="49" charset="-122"/>
                <a:ea typeface="黑体" pitchFamily="49" charset="-122"/>
              </a:rPr>
              <a:t>，</a:t>
            </a:r>
            <a:r>
              <a:rPr lang="en-US" altLang="zh-CN" sz="2000" dirty="0" err="1" smtClean="0">
                <a:latin typeface="黑体" pitchFamily="49" charset="-122"/>
                <a:ea typeface="黑体" pitchFamily="49" charset="-122"/>
              </a:rPr>
              <a:t>Minos</a:t>
            </a:r>
            <a:r>
              <a:rPr lang="zh-CN" altLang="en-US" sz="2000" dirty="0" smtClean="0">
                <a:latin typeface="黑体" pitchFamily="49" charset="-122"/>
                <a:ea typeface="黑体" pitchFamily="49" charset="-122"/>
              </a:rPr>
              <a:t>（小米），</a:t>
            </a:r>
            <a:r>
              <a:rPr lang="en-US" altLang="zh-CN" sz="2000" dirty="0" err="1" smtClean="0">
                <a:latin typeface="黑体" pitchFamily="49" charset="-122"/>
                <a:ea typeface="黑体" pitchFamily="49" charset="-122"/>
              </a:rPr>
              <a:t>Cloudera</a:t>
            </a:r>
            <a:r>
              <a:rPr lang="en-US" altLang="zh-CN" sz="2000" dirty="0" smtClean="0">
                <a:latin typeface="黑体" pitchFamily="49" charset="-122"/>
                <a:ea typeface="黑体" pitchFamily="49" charset="-122"/>
              </a:rPr>
              <a:t> Manager</a:t>
            </a:r>
            <a:r>
              <a:rPr lang="zh-CN" altLang="en-US" sz="2000" dirty="0" smtClean="0">
                <a:latin typeface="黑体" pitchFamily="49" charset="-122"/>
                <a:ea typeface="黑体" pitchFamily="49" charset="-122"/>
              </a:rPr>
              <a:t>（收费）</a:t>
            </a: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en-US" altLang="zh-CN" sz="2000" dirty="0" smtClean="0">
                <a:latin typeface="黑体" pitchFamily="49" charset="-122"/>
                <a:ea typeface="黑体" pitchFamily="49" charset="-122"/>
              </a:rPr>
              <a:t>RPM</a:t>
            </a:r>
            <a:r>
              <a:rPr lang="zh-CN" altLang="en-US" sz="2000" dirty="0" smtClean="0">
                <a:latin typeface="黑体" pitchFamily="49" charset="-122"/>
                <a:ea typeface="黑体" pitchFamily="49" charset="-122"/>
              </a:rPr>
              <a:t>包安装部署：</a:t>
            </a:r>
            <a:r>
              <a:rPr lang="en-US" altLang="zh-CN" sz="2000" dirty="0" smtClean="0">
                <a:latin typeface="黑体" pitchFamily="49" charset="-122"/>
                <a:ea typeface="黑体" pitchFamily="49" charset="-122"/>
              </a:rPr>
              <a:t>Apache </a:t>
            </a:r>
            <a:r>
              <a:rPr lang="en-US" altLang="zh-CN" sz="2000" dirty="0" err="1" smtClean="0">
                <a:latin typeface="黑体" pitchFamily="49" charset="-122"/>
                <a:ea typeface="黑体" pitchFamily="49" charset="-122"/>
              </a:rPr>
              <a:t>Hadoop</a:t>
            </a:r>
            <a:r>
              <a:rPr lang="zh-CN" altLang="en-US" sz="2000" dirty="0" smtClean="0">
                <a:latin typeface="黑体" pitchFamily="49" charset="-122"/>
                <a:ea typeface="黑体" pitchFamily="49" charset="-122"/>
              </a:rPr>
              <a:t>不提供，</a:t>
            </a:r>
            <a:r>
              <a:rPr lang="en-US" altLang="zh-CN" sz="2000" dirty="0" smtClean="0">
                <a:latin typeface="黑体" pitchFamily="49" charset="-122"/>
                <a:ea typeface="黑体" pitchFamily="49" charset="-122"/>
              </a:rPr>
              <a:t>HDP</a:t>
            </a:r>
            <a:r>
              <a:rPr lang="zh-CN" altLang="en-US" sz="2000" dirty="0" smtClean="0">
                <a:latin typeface="黑体" pitchFamily="49" charset="-122"/>
                <a:ea typeface="黑体" pitchFamily="49" charset="-122"/>
              </a:rPr>
              <a:t>和</a:t>
            </a:r>
            <a:r>
              <a:rPr lang="en-US" altLang="zh-CN" sz="2000" dirty="0" smtClean="0">
                <a:latin typeface="黑体" pitchFamily="49" charset="-122"/>
                <a:ea typeface="黑体" pitchFamily="49" charset="-122"/>
              </a:rPr>
              <a:t>CDH</a:t>
            </a:r>
            <a:r>
              <a:rPr lang="zh-CN" altLang="en-US" sz="2000" dirty="0" smtClean="0">
                <a:latin typeface="黑体" pitchFamily="49" charset="-122"/>
                <a:ea typeface="黑体" pitchFamily="49" charset="-122"/>
              </a:rPr>
              <a:t>提供，生产环境下建议安装</a:t>
            </a: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sz="2000" dirty="0" smtClean="0">
                <a:solidFill>
                  <a:srgbClr val="FF0000"/>
                </a:solidFill>
                <a:latin typeface="黑体" pitchFamily="49" charset="-122"/>
                <a:ea typeface="黑体" pitchFamily="49" charset="-122"/>
              </a:rPr>
              <a:t>使用</a:t>
            </a:r>
            <a:r>
              <a:rPr lang="en-US" altLang="zh-CN" sz="2000" dirty="0" smtClean="0">
                <a:solidFill>
                  <a:srgbClr val="FF0000"/>
                </a:solidFill>
                <a:latin typeface="黑体" pitchFamily="49" charset="-122"/>
                <a:ea typeface="黑体" pitchFamily="49" charset="-122"/>
              </a:rPr>
              <a:t>Jar</a:t>
            </a:r>
            <a:r>
              <a:rPr lang="zh-CN" altLang="en-US" sz="2000" dirty="0" smtClean="0">
                <a:solidFill>
                  <a:srgbClr val="FF0000"/>
                </a:solidFill>
                <a:latin typeface="黑体" pitchFamily="49" charset="-122"/>
                <a:ea typeface="黑体" pitchFamily="49" charset="-122"/>
              </a:rPr>
              <a:t>包安装部署：各版本均提供（灵活，不够自动化）</a:t>
            </a:r>
            <a:endParaRPr lang="en-US" altLang="zh-CN" sz="2000" dirty="0" smtClean="0">
              <a:solidFill>
                <a:srgbClr val="FF0000"/>
              </a:solidFill>
              <a:latin typeface="黑体" pitchFamily="49" charset="-122"/>
              <a:ea typeface="黑体" pitchFamily="49" charset="-122"/>
            </a:endParaRPr>
          </a:p>
          <a:p>
            <a:pPr marL="342900" lvl="0" indent="-342900">
              <a:lnSpc>
                <a:spcPct val="90000"/>
              </a:lnSpc>
              <a:spcBef>
                <a:spcPct val="20000"/>
              </a:spcBef>
              <a:buFont typeface="Arial" charset="0"/>
              <a:buChar char="•"/>
              <a:defRPr/>
            </a:pPr>
            <a:r>
              <a:rPr lang="zh-CN" altLang="en-US" sz="2000" dirty="0" smtClean="0">
                <a:ea typeface="黑体" pitchFamily="49" charset="-122"/>
              </a:rPr>
              <a:t>建议使用非</a:t>
            </a:r>
            <a:r>
              <a:rPr lang="en-US" altLang="zh-CN" sz="2000" dirty="0" smtClean="0">
                <a:ea typeface="黑体" pitchFamily="49" charset="-122"/>
              </a:rPr>
              <a:t>root</a:t>
            </a:r>
            <a:r>
              <a:rPr lang="zh-CN" altLang="en-US" sz="2000" dirty="0" smtClean="0">
                <a:ea typeface="黑体" pitchFamily="49" charset="-122"/>
              </a:rPr>
              <a:t>用户安装</a:t>
            </a:r>
            <a:r>
              <a:rPr lang="en-US" altLang="zh-CN" sz="2000" dirty="0" err="1" smtClean="0">
                <a:ea typeface="黑体" pitchFamily="49" charset="-122"/>
              </a:rPr>
              <a:t>hadoop</a:t>
            </a:r>
            <a:r>
              <a:rPr lang="zh-CN" altLang="en-US" sz="2000" dirty="0" smtClean="0">
                <a:ea typeface="黑体" pitchFamily="49" charset="-122"/>
              </a:rPr>
              <a:t>，避免</a:t>
            </a:r>
            <a:r>
              <a:rPr lang="en-US" altLang="zh-CN" sz="2000" dirty="0" smtClean="0">
                <a:ea typeface="黑体" pitchFamily="49" charset="-122"/>
              </a:rPr>
              <a:t>root</a:t>
            </a:r>
            <a:r>
              <a:rPr lang="zh-CN" altLang="en-US" sz="2000" dirty="0" smtClean="0">
                <a:ea typeface="黑体" pitchFamily="49" charset="-122"/>
              </a:rPr>
              <a:t>用户权限过大，误操作容易造成很大损失。</a:t>
            </a:r>
            <a:r>
              <a:rPr lang="en-US" altLang="zh-CN" sz="2000" dirty="0" err="1" smtClean="0">
                <a:ea typeface="黑体" pitchFamily="49" charset="-122"/>
              </a:rPr>
              <a:t>Hadoop</a:t>
            </a:r>
            <a:r>
              <a:rPr lang="zh-CN" altLang="en-US" sz="2000" dirty="0" smtClean="0">
                <a:ea typeface="黑体" pitchFamily="49" charset="-122"/>
              </a:rPr>
              <a:t>某些功能不允许在</a:t>
            </a:r>
            <a:r>
              <a:rPr lang="en-US" altLang="zh-CN" sz="2000" dirty="0" smtClean="0">
                <a:ea typeface="黑体" pitchFamily="49" charset="-122"/>
              </a:rPr>
              <a:t>root</a:t>
            </a:r>
            <a:r>
              <a:rPr lang="zh-CN" altLang="en-US" sz="2000" dirty="0" smtClean="0">
                <a:ea typeface="黑体" pitchFamily="49" charset="-122"/>
              </a:rPr>
              <a:t>用户下操作。</a:t>
            </a:r>
            <a:endParaRPr lang="en-US" altLang="zh-CN" sz="2000" dirty="0" smtClean="0">
              <a:ea typeface="黑体" pitchFamily="49" charset="-122"/>
            </a:endParaRPr>
          </a:p>
          <a:p>
            <a:pPr marL="342900" lvl="0" indent="-342900">
              <a:lnSpc>
                <a:spcPct val="90000"/>
              </a:lnSpc>
              <a:spcBef>
                <a:spcPct val="20000"/>
              </a:spcBef>
              <a:buFont typeface="Arial" charset="0"/>
              <a:buChar char="•"/>
              <a:defRPr/>
            </a:pPr>
            <a:r>
              <a:rPr lang="zh-CN" altLang="en-US" sz="2000" dirty="0" smtClean="0">
                <a:ea typeface="黑体" pitchFamily="49" charset="-122"/>
              </a:rPr>
              <a:t>建议</a:t>
            </a:r>
            <a:r>
              <a:rPr lang="en-US" altLang="zh-CN" sz="2000" dirty="0" smtClean="0">
                <a:ea typeface="黑体" pitchFamily="49" charset="-122"/>
              </a:rPr>
              <a:t>SSH</a:t>
            </a:r>
            <a:r>
              <a:rPr lang="zh-CN" altLang="en-US" sz="2000" dirty="0" smtClean="0">
                <a:ea typeface="黑体" pitchFamily="49" charset="-122"/>
              </a:rPr>
              <a:t>免密码登录，</a:t>
            </a:r>
            <a:r>
              <a:rPr lang="zh-CN" altLang="en-US" sz="2000" dirty="0" smtClean="0">
                <a:solidFill>
                  <a:srgbClr val="FF0000"/>
                </a:solidFill>
                <a:ea typeface="黑体" pitchFamily="49" charset="-122"/>
              </a:rPr>
              <a:t>启动集群方便，只需设置</a:t>
            </a:r>
            <a:r>
              <a:rPr lang="en-US" altLang="zh-CN" sz="2000" dirty="0" smtClean="0">
                <a:solidFill>
                  <a:srgbClr val="FF0000"/>
                </a:solidFill>
                <a:ea typeface="黑体" pitchFamily="49" charset="-122"/>
              </a:rPr>
              <a:t>Master</a:t>
            </a:r>
            <a:r>
              <a:rPr lang="zh-CN" altLang="en-US" sz="2000" dirty="0" smtClean="0">
                <a:solidFill>
                  <a:srgbClr val="FF0000"/>
                </a:solidFill>
                <a:ea typeface="黑体" pitchFamily="49" charset="-122"/>
              </a:rPr>
              <a:t>节点到各个</a:t>
            </a:r>
            <a:r>
              <a:rPr lang="en-US" altLang="zh-CN" sz="2000" dirty="0" smtClean="0">
                <a:solidFill>
                  <a:srgbClr val="FF0000"/>
                </a:solidFill>
                <a:ea typeface="黑体" pitchFamily="49" charset="-122"/>
              </a:rPr>
              <a:t>Slave</a:t>
            </a:r>
            <a:r>
              <a:rPr lang="zh-CN" altLang="en-US" sz="2000" dirty="0" smtClean="0">
                <a:solidFill>
                  <a:srgbClr val="FF0000"/>
                </a:solidFill>
                <a:ea typeface="黑体" pitchFamily="49" charset="-122"/>
              </a:rPr>
              <a:t>节点的免密码登录。</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安装</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214282" y="714362"/>
            <a:ext cx="8929718" cy="785818"/>
          </a:xfrm>
          <a:prstGeom prst="rect">
            <a:avLst/>
          </a:prstGeom>
        </p:spPr>
        <p:txBody>
          <a:bodyPr/>
          <a:lstStyle/>
          <a:p>
            <a:pPr marL="342900" lvl="0" indent="-342900" eaLnBrk="0" hangingPunct="0">
              <a:spcBef>
                <a:spcPct val="20000"/>
              </a:spcBef>
              <a:defRPr/>
            </a:pPr>
            <a:r>
              <a:rPr lang="zh-CN" altLang="en-US" sz="1600" dirty="0" smtClean="0">
                <a:latin typeface="黑体" pitchFamily="49" charset="-122"/>
                <a:ea typeface="黑体" pitchFamily="49" charset="-122"/>
              </a:rPr>
              <a:t>所有机器的配置，安装目录保持一致</a:t>
            </a:r>
            <a:r>
              <a:rPr lang="en-US" altLang="zh-CN" sz="1600" dirty="0" smtClean="0">
                <a:latin typeface="黑体" pitchFamily="49" charset="-122"/>
                <a:ea typeface="黑体" pitchFamily="49" charset="-122"/>
              </a:rPr>
              <a:t>,</a:t>
            </a:r>
            <a:r>
              <a:rPr lang="zh-CN" altLang="en-US" sz="1600" dirty="0" smtClean="0">
                <a:latin typeface="黑体" pitchFamily="49" charset="-122"/>
                <a:ea typeface="黑体" pitchFamily="49" charset="-122"/>
              </a:rPr>
              <a:t>环境变量设置一致。</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zh-CN" altLang="en-US" sz="1600" dirty="0" smtClean="0">
                <a:latin typeface="黑体" pitchFamily="49" charset="-122"/>
                <a:ea typeface="黑体" pitchFamily="49" charset="-122"/>
              </a:rPr>
              <a:t>使用</a:t>
            </a:r>
            <a:r>
              <a:rPr lang="en-US" altLang="zh-CN" sz="1600" dirty="0" err="1" smtClean="0">
                <a:latin typeface="黑体" pitchFamily="49" charset="-122"/>
                <a:ea typeface="黑体" pitchFamily="49" charset="-122"/>
              </a:rPr>
              <a:t>vmvare</a:t>
            </a:r>
            <a:r>
              <a:rPr lang="zh-CN" altLang="en-US" sz="1600" dirty="0" smtClean="0">
                <a:latin typeface="黑体" pitchFamily="49" charset="-122"/>
                <a:ea typeface="黑体" pitchFamily="49" charset="-122"/>
              </a:rPr>
              <a:t>创建</a:t>
            </a:r>
            <a:r>
              <a:rPr lang="en-US" altLang="zh-CN" sz="1600" dirty="0" smtClean="0">
                <a:latin typeface="黑体" pitchFamily="49" charset="-122"/>
                <a:ea typeface="黑体" pitchFamily="49" charset="-122"/>
              </a:rPr>
              <a:t>3</a:t>
            </a:r>
            <a:r>
              <a:rPr lang="zh-CN" altLang="en-US" sz="1600" dirty="0" smtClean="0">
                <a:latin typeface="黑体" pitchFamily="49" charset="-122"/>
                <a:ea typeface="黑体" pitchFamily="49" charset="-122"/>
              </a:rPr>
              <a:t>个虚拟机，分别为</a:t>
            </a:r>
            <a:r>
              <a:rPr lang="en-US" altLang="zh-CN" sz="1600" dirty="0" smtClean="0">
                <a:latin typeface="黑体" pitchFamily="49" charset="-122"/>
                <a:ea typeface="黑体" pitchFamily="49" charset="-122"/>
              </a:rPr>
              <a:t>master</a:t>
            </a:r>
            <a:r>
              <a:rPr lang="zh-CN" altLang="en-US" sz="1600" dirty="0" smtClean="0">
                <a:latin typeface="黑体" pitchFamily="49" charset="-122"/>
                <a:ea typeface="黑体" pitchFamily="49" charset="-122"/>
              </a:rPr>
              <a:t>，</a:t>
            </a:r>
            <a:r>
              <a:rPr lang="en-US" altLang="zh-CN" sz="1600" dirty="0" smtClean="0">
                <a:latin typeface="黑体" pitchFamily="49" charset="-122"/>
                <a:ea typeface="黑体" pitchFamily="49" charset="-122"/>
              </a:rPr>
              <a:t>slave1</a:t>
            </a:r>
            <a:r>
              <a:rPr lang="zh-CN" altLang="en-US" sz="1600" dirty="0" smtClean="0">
                <a:latin typeface="黑体" pitchFamily="49" charset="-122"/>
                <a:ea typeface="黑体" pitchFamily="49" charset="-122"/>
              </a:rPr>
              <a:t>，</a:t>
            </a:r>
            <a:r>
              <a:rPr lang="en-US" altLang="zh-CN" sz="1600" dirty="0" smtClean="0">
                <a:latin typeface="黑体" pitchFamily="49" charset="-122"/>
                <a:ea typeface="黑体" pitchFamily="49" charset="-122"/>
              </a:rPr>
              <a:t>slave2</a:t>
            </a:r>
            <a:r>
              <a:rPr lang="zh-CN" altLang="en-US" sz="1600" dirty="0" smtClean="0">
                <a:latin typeface="黑体" pitchFamily="49" charset="-122"/>
                <a:ea typeface="黑体" pitchFamily="49" charset="-122"/>
              </a:rPr>
              <a:t>，在</a:t>
            </a: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etx</a:t>
            </a:r>
            <a:r>
              <a:rPr lang="en-US" altLang="zh-CN" sz="1600" dirty="0" smtClean="0">
                <a:latin typeface="黑体" pitchFamily="49" charset="-122"/>
                <a:ea typeface="黑体" pitchFamily="49" charset="-122"/>
              </a:rPr>
              <a:t>/hosts</a:t>
            </a:r>
            <a:r>
              <a:rPr lang="zh-CN" altLang="en-US" sz="1600" dirty="0" smtClean="0">
                <a:latin typeface="黑体" pitchFamily="49" charset="-122"/>
                <a:ea typeface="黑体" pitchFamily="49" charset="-122"/>
              </a:rPr>
              <a:t>文件中修改</a:t>
            </a:r>
          </a:p>
        </p:txBody>
      </p:sp>
      <p:pic>
        <p:nvPicPr>
          <p:cNvPr id="273410" name="Picture 2"/>
          <p:cNvPicPr>
            <a:picLocks noChangeAspect="1" noChangeArrowheads="1"/>
          </p:cNvPicPr>
          <p:nvPr/>
        </p:nvPicPr>
        <p:blipFill>
          <a:blip r:embed="rId3" cstate="print"/>
          <a:srcRect/>
          <a:stretch>
            <a:fillRect/>
          </a:stretch>
        </p:blipFill>
        <p:spPr bwMode="auto">
          <a:xfrm>
            <a:off x="1785918" y="1500180"/>
            <a:ext cx="5572125"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安装</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214282" y="714362"/>
            <a:ext cx="8929718" cy="785818"/>
          </a:xfrm>
          <a:prstGeom prst="rect">
            <a:avLst/>
          </a:prstGeom>
        </p:spPr>
        <p:txBody>
          <a:bodyPr/>
          <a:lstStyle/>
          <a:p>
            <a:pPr marL="342900" lvl="0" indent="-342900" eaLnBrk="0" hangingPunct="0">
              <a:spcBef>
                <a:spcPct val="20000"/>
              </a:spcBef>
              <a:defRPr/>
            </a:pPr>
            <a:r>
              <a:rPr lang="zh-CN" altLang="en-US" sz="1600" dirty="0" smtClean="0">
                <a:latin typeface="黑体" pitchFamily="49" charset="-122"/>
                <a:ea typeface="黑体" pitchFamily="49" charset="-122"/>
              </a:rPr>
              <a:t>所有机器的配置，安装目录保持一致</a:t>
            </a:r>
            <a:r>
              <a:rPr lang="en-US" altLang="zh-CN" sz="1600" dirty="0" smtClean="0">
                <a:latin typeface="黑体" pitchFamily="49" charset="-122"/>
                <a:ea typeface="黑体" pitchFamily="49" charset="-122"/>
              </a:rPr>
              <a:t>,</a:t>
            </a:r>
            <a:r>
              <a:rPr lang="zh-CN" altLang="en-US" sz="1600" dirty="0" smtClean="0">
                <a:latin typeface="黑体" pitchFamily="49" charset="-122"/>
                <a:ea typeface="黑体" pitchFamily="49" charset="-122"/>
              </a:rPr>
              <a:t>环境变量设置一致。</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zh-CN" altLang="en-US" sz="1600" dirty="0" smtClean="0">
                <a:latin typeface="黑体" pitchFamily="49" charset="-122"/>
                <a:ea typeface="黑体" pitchFamily="49" charset="-122"/>
              </a:rPr>
              <a:t>使用</a:t>
            </a:r>
            <a:r>
              <a:rPr lang="en-US" altLang="zh-CN" sz="1600" dirty="0" err="1" smtClean="0">
                <a:latin typeface="黑体" pitchFamily="49" charset="-122"/>
                <a:ea typeface="黑体" pitchFamily="49" charset="-122"/>
              </a:rPr>
              <a:t>vmvare</a:t>
            </a:r>
            <a:r>
              <a:rPr lang="zh-CN" altLang="en-US" sz="1600" dirty="0" smtClean="0">
                <a:latin typeface="黑体" pitchFamily="49" charset="-122"/>
                <a:ea typeface="黑体" pitchFamily="49" charset="-122"/>
              </a:rPr>
              <a:t>创建</a:t>
            </a:r>
            <a:r>
              <a:rPr lang="en-US" altLang="zh-CN" sz="1600" dirty="0" smtClean="0">
                <a:latin typeface="黑体" pitchFamily="49" charset="-122"/>
                <a:ea typeface="黑体" pitchFamily="49" charset="-122"/>
              </a:rPr>
              <a:t>3</a:t>
            </a:r>
            <a:r>
              <a:rPr lang="zh-CN" altLang="en-US" sz="1600" dirty="0" smtClean="0">
                <a:latin typeface="黑体" pitchFamily="49" charset="-122"/>
                <a:ea typeface="黑体" pitchFamily="49" charset="-122"/>
              </a:rPr>
              <a:t>个虚拟机，分别为</a:t>
            </a:r>
            <a:r>
              <a:rPr lang="en-US" altLang="zh-CN" sz="1600" dirty="0" smtClean="0">
                <a:latin typeface="黑体" pitchFamily="49" charset="-122"/>
                <a:ea typeface="黑体" pitchFamily="49" charset="-122"/>
              </a:rPr>
              <a:t>master</a:t>
            </a:r>
            <a:r>
              <a:rPr lang="zh-CN" altLang="en-US" sz="1600" dirty="0" smtClean="0">
                <a:latin typeface="黑体" pitchFamily="49" charset="-122"/>
                <a:ea typeface="黑体" pitchFamily="49" charset="-122"/>
              </a:rPr>
              <a:t>，</a:t>
            </a:r>
            <a:r>
              <a:rPr lang="en-US" altLang="zh-CN" sz="1600" dirty="0" smtClean="0">
                <a:latin typeface="黑体" pitchFamily="49" charset="-122"/>
                <a:ea typeface="黑体" pitchFamily="49" charset="-122"/>
              </a:rPr>
              <a:t>slave1</a:t>
            </a:r>
            <a:r>
              <a:rPr lang="zh-CN" altLang="en-US" sz="1600" dirty="0" smtClean="0">
                <a:latin typeface="黑体" pitchFamily="49" charset="-122"/>
                <a:ea typeface="黑体" pitchFamily="49" charset="-122"/>
              </a:rPr>
              <a:t>，</a:t>
            </a:r>
            <a:r>
              <a:rPr lang="en-US" altLang="zh-CN" sz="1600" dirty="0" smtClean="0">
                <a:latin typeface="黑体" pitchFamily="49" charset="-122"/>
                <a:ea typeface="黑体" pitchFamily="49" charset="-122"/>
              </a:rPr>
              <a:t>slave2</a:t>
            </a:r>
            <a:r>
              <a:rPr lang="zh-CN" altLang="en-US" sz="1600" dirty="0" smtClean="0">
                <a:latin typeface="黑体" pitchFamily="49" charset="-122"/>
                <a:ea typeface="黑体" pitchFamily="49" charset="-122"/>
              </a:rPr>
              <a:t>，在</a:t>
            </a:r>
            <a:r>
              <a:rPr lang="en-US" altLang="zh-CN" sz="1600" dirty="0" smtClean="0">
                <a:latin typeface="黑体" pitchFamily="49" charset="-122"/>
                <a:ea typeface="黑体" pitchFamily="49" charset="-122"/>
              </a:rPr>
              <a:t>/etc/hosts</a:t>
            </a:r>
            <a:r>
              <a:rPr lang="zh-CN" altLang="en-US" sz="1600" dirty="0" smtClean="0">
                <a:latin typeface="黑体" pitchFamily="49" charset="-122"/>
                <a:ea typeface="黑体" pitchFamily="49" charset="-122"/>
              </a:rPr>
              <a:t>文件中修改</a:t>
            </a:r>
          </a:p>
        </p:txBody>
      </p:sp>
      <p:pic>
        <p:nvPicPr>
          <p:cNvPr id="273410" name="Picture 2"/>
          <p:cNvPicPr>
            <a:picLocks noChangeAspect="1" noChangeArrowheads="1"/>
          </p:cNvPicPr>
          <p:nvPr/>
        </p:nvPicPr>
        <p:blipFill>
          <a:blip r:embed="rId3" cstate="print"/>
          <a:srcRect/>
          <a:stretch>
            <a:fillRect/>
          </a:stretch>
        </p:blipFill>
        <p:spPr bwMode="auto">
          <a:xfrm>
            <a:off x="1785918" y="1500180"/>
            <a:ext cx="5572125"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创建用户和组</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214282" y="714362"/>
            <a:ext cx="8929718" cy="785818"/>
          </a:xfrm>
          <a:prstGeom prst="rect">
            <a:avLst/>
          </a:prstGeom>
        </p:spPr>
        <p:txBody>
          <a:bodyPr/>
          <a:lstStyle/>
          <a:p>
            <a:pPr marL="342900" lvl="0" indent="-342900" eaLnBrk="0" hangingPunct="0">
              <a:spcBef>
                <a:spcPct val="20000"/>
              </a:spcBef>
              <a:defRPr/>
            </a:pPr>
            <a:r>
              <a:rPr lang="zh-CN" altLang="en-US" sz="1600" dirty="0" smtClean="0">
                <a:latin typeface="黑体" pitchFamily="49" charset="-122"/>
                <a:ea typeface="黑体" pitchFamily="49" charset="-122"/>
              </a:rPr>
              <a:t>在个机器中创建用户组</a:t>
            </a:r>
            <a:r>
              <a:rPr lang="en-US" altLang="zh-CN" sz="1600" dirty="0" err="1" smtClean="0">
                <a:latin typeface="黑体" pitchFamily="49" charset="-122"/>
                <a:ea typeface="黑体" pitchFamily="49" charset="-122"/>
              </a:rPr>
              <a:t>hadoop</a:t>
            </a:r>
            <a:r>
              <a:rPr lang="zh-CN" altLang="en-US" sz="1600" dirty="0" smtClean="0">
                <a:latin typeface="黑体" pitchFamily="49" charset="-122"/>
                <a:ea typeface="黑体" pitchFamily="49" charset="-122"/>
              </a:rPr>
              <a:t>，在创建用户</a:t>
            </a:r>
            <a:r>
              <a:rPr lang="en-US" altLang="zh-CN" sz="1600" dirty="0" err="1" smtClean="0">
                <a:latin typeface="黑体" pitchFamily="49" charset="-122"/>
                <a:ea typeface="黑体" pitchFamily="49" charset="-122"/>
              </a:rPr>
              <a:t>hadoop</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groupadd</a:t>
            </a:r>
            <a:r>
              <a:rPr lang="en-US" altLang="zh-CN" sz="1600" dirty="0" smtClean="0">
                <a:latin typeface="黑体" pitchFamily="49" charset="-122"/>
                <a:ea typeface="黑体" pitchFamily="49" charset="-122"/>
              </a:rPr>
              <a:t> -g 2100 </a:t>
            </a:r>
            <a:r>
              <a:rPr lang="en-US" altLang="zh-CN" sz="1600" dirty="0" err="1" smtClean="0">
                <a:latin typeface="黑体" pitchFamily="49" charset="-122"/>
                <a:ea typeface="黑体" pitchFamily="49" charset="-122"/>
              </a:rPr>
              <a:t>hadoop</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useradd</a:t>
            </a:r>
            <a:r>
              <a:rPr lang="en-US" altLang="zh-CN" sz="1600" dirty="0" smtClean="0">
                <a:latin typeface="黑体" pitchFamily="49" charset="-122"/>
                <a:ea typeface="黑体" pitchFamily="49" charset="-122"/>
              </a:rPr>
              <a:t> -g 2100 -u 2101 </a:t>
            </a:r>
            <a:r>
              <a:rPr lang="en-US" altLang="zh-CN" sz="1600" dirty="0" err="1" smtClean="0">
                <a:latin typeface="黑体" pitchFamily="49" charset="-122"/>
                <a:ea typeface="黑体" pitchFamily="49" charset="-122"/>
              </a:rPr>
              <a:t>hadoop</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 (</a:t>
            </a:r>
            <a:r>
              <a:rPr lang="zh-CN" altLang="en-US" sz="1600" dirty="0" smtClean="0">
                <a:latin typeface="黑体" pitchFamily="49" charset="-122"/>
                <a:ea typeface="黑体" pitchFamily="49" charset="-122"/>
              </a:rPr>
              <a:t>注：用户级用户组可根据个人情况进行设置</a:t>
            </a:r>
            <a:r>
              <a:rPr lang="en-US" altLang="zh-CN" sz="1600" dirty="0" smtClean="0">
                <a:latin typeface="黑体" pitchFamily="49" charset="-122"/>
                <a:ea typeface="黑体" pitchFamily="49" charset="-122"/>
              </a:rPr>
              <a:t>)</a:t>
            </a:r>
          </a:p>
          <a:p>
            <a:pPr marL="342900" lvl="0" indent="-342900" eaLnBrk="0" hangingPunct="0">
              <a:spcBef>
                <a:spcPct val="20000"/>
              </a:spcBef>
              <a:defRPr/>
            </a:pPr>
            <a:r>
              <a:rPr lang="zh-CN" altLang="en-US" sz="1600" dirty="0" smtClean="0">
                <a:latin typeface="黑体" pitchFamily="49" charset="-122"/>
                <a:ea typeface="黑体" pitchFamily="49" charset="-122"/>
              </a:rPr>
              <a:t>使用户成为</a:t>
            </a:r>
            <a:r>
              <a:rPr lang="en-US" altLang="zh-CN" sz="1600" dirty="0" err="1" smtClean="0">
                <a:latin typeface="黑体" pitchFamily="49" charset="-122"/>
                <a:ea typeface="黑体" pitchFamily="49" charset="-122"/>
              </a:rPr>
              <a:t>sudoers</a:t>
            </a:r>
            <a:r>
              <a:rPr lang="zh-CN" altLang="en-US" sz="1600" dirty="0" smtClean="0">
                <a:latin typeface="黑体" pitchFamily="49" charset="-122"/>
                <a:ea typeface="黑体" pitchFamily="49" charset="-122"/>
              </a:rPr>
              <a:t>，以</a:t>
            </a:r>
            <a:r>
              <a:rPr lang="en-US" altLang="zh-CN" sz="1600" dirty="0" smtClean="0">
                <a:latin typeface="黑体" pitchFamily="49" charset="-122"/>
                <a:ea typeface="黑体" pitchFamily="49" charset="-122"/>
              </a:rPr>
              <a:t>root</a:t>
            </a:r>
            <a:r>
              <a:rPr lang="zh-CN" altLang="en-US" sz="1600" dirty="0" smtClean="0">
                <a:latin typeface="黑体" pitchFamily="49" charset="-122"/>
                <a:ea typeface="黑体" pitchFamily="49" charset="-122"/>
              </a:rPr>
              <a:t>用户修改文件</a:t>
            </a:r>
            <a:r>
              <a:rPr lang="en-US" altLang="zh-CN" sz="1600" dirty="0" smtClean="0">
                <a:latin typeface="黑体" pitchFamily="49" charset="-122"/>
                <a:ea typeface="黑体" pitchFamily="49" charset="-122"/>
              </a:rPr>
              <a:t>/etc/</a:t>
            </a:r>
            <a:r>
              <a:rPr lang="en-US" altLang="zh-CN" sz="1600" dirty="0" err="1" smtClean="0">
                <a:latin typeface="黑体" pitchFamily="49" charset="-122"/>
                <a:ea typeface="黑体" pitchFamily="49" charset="-122"/>
              </a:rPr>
              <a:t>sudoers</a:t>
            </a:r>
            <a:r>
              <a:rPr lang="en-US" altLang="zh-CN" sz="1600" dirty="0" smtClean="0">
                <a:latin typeface="黑体" pitchFamily="49" charset="-122"/>
                <a:ea typeface="黑体" pitchFamily="49" charset="-122"/>
              </a:rPr>
              <a:t>,</a:t>
            </a:r>
            <a:r>
              <a:rPr lang="zh-CN" altLang="en-US" sz="1600" dirty="0" smtClean="0">
                <a:latin typeface="黑体" pitchFamily="49" charset="-122"/>
                <a:ea typeface="黑体" pitchFamily="49" charset="-122"/>
              </a:rPr>
              <a:t>修改方式如下</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vi /etc/</a:t>
            </a:r>
            <a:r>
              <a:rPr lang="en-US" altLang="zh-CN" sz="1600" dirty="0" err="1" smtClean="0">
                <a:latin typeface="黑体" pitchFamily="49" charset="-122"/>
                <a:ea typeface="黑体" pitchFamily="49" charset="-122"/>
              </a:rPr>
              <a:t>sudoers</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 Allow root to run any commands anywhere</a:t>
            </a:r>
          </a:p>
          <a:p>
            <a:pPr marL="342900" lvl="0" indent="-342900" eaLnBrk="0" hangingPunct="0">
              <a:spcBef>
                <a:spcPct val="20000"/>
              </a:spcBef>
              <a:defRPr/>
            </a:pPr>
            <a:r>
              <a:rPr lang="en-US" altLang="zh-CN" sz="1600" dirty="0" smtClean="0">
                <a:latin typeface="黑体" pitchFamily="49" charset="-122"/>
                <a:ea typeface="黑体" pitchFamily="49" charset="-122"/>
              </a:rPr>
              <a:t>root    ALL=(ALL)       ALL</a:t>
            </a:r>
          </a:p>
          <a:p>
            <a:pPr marL="342900" lvl="0" indent="-342900" eaLnBrk="0" hangingPunct="0">
              <a:spcBef>
                <a:spcPct val="20000"/>
              </a:spcBef>
              <a:defRPr/>
            </a:pP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  ALL=(ALL)       ALL</a:t>
            </a:r>
          </a:p>
          <a:p>
            <a:pPr marL="342900" lvl="0" indent="-342900" eaLnBrk="0" hangingPunct="0">
              <a:spcBef>
                <a:spcPct val="20000"/>
              </a:spcBef>
              <a:defRPr/>
            </a:pPr>
            <a:r>
              <a:rPr lang="en-US" altLang="zh-CN" sz="1600" dirty="0" smtClean="0">
                <a:latin typeface="黑体" pitchFamily="49" charset="-122"/>
                <a:ea typeface="黑体" pitchFamily="49" charset="-122"/>
              </a:rPr>
              <a:t>	</a:t>
            </a:r>
          </a:p>
          <a:p>
            <a:pPr marL="342900" lvl="0" indent="-342900" eaLnBrk="0" hangingPunct="0">
              <a:spcBef>
                <a:spcPct val="20000"/>
              </a:spcBef>
              <a:defRPr/>
            </a:pPr>
            <a:r>
              <a:rPr lang="zh-CN" altLang="en-US" sz="1600" dirty="0" smtClean="0">
                <a:latin typeface="黑体" pitchFamily="49" charset="-122"/>
                <a:ea typeface="黑体" pitchFamily="49" charset="-122"/>
              </a:rPr>
              <a:t>以</a:t>
            </a:r>
            <a:r>
              <a:rPr lang="en-US" altLang="zh-CN" sz="1600" dirty="0" err="1" smtClean="0">
                <a:latin typeface="黑体" pitchFamily="49" charset="-122"/>
                <a:ea typeface="黑体" pitchFamily="49" charset="-122"/>
              </a:rPr>
              <a:t>hadoop</a:t>
            </a:r>
            <a:r>
              <a:rPr lang="zh-CN" altLang="en-US" sz="1600" dirty="0" smtClean="0">
                <a:latin typeface="黑体" pitchFamily="49" charset="-122"/>
                <a:ea typeface="黑体" pitchFamily="49" charset="-122"/>
              </a:rPr>
              <a:t>用户创建安装文件夹 </a:t>
            </a:r>
            <a:r>
              <a:rPr lang="en-US" altLang="zh-CN" sz="1600" dirty="0" smtClean="0">
                <a:solidFill>
                  <a:srgbClr val="FF0000"/>
                </a:solidFill>
                <a:latin typeface="黑体" pitchFamily="49" charset="-122"/>
                <a:ea typeface="黑体" pitchFamily="49" charset="-122"/>
              </a:rPr>
              <a:t>/</a:t>
            </a:r>
            <a:r>
              <a:rPr lang="en-US" altLang="zh-CN" sz="1600" dirty="0" err="1" smtClean="0">
                <a:solidFill>
                  <a:srgbClr val="FF0000"/>
                </a:solidFill>
                <a:latin typeface="黑体" pitchFamily="49" charset="-122"/>
                <a:ea typeface="黑体" pitchFamily="49" charset="-122"/>
              </a:rPr>
              <a:t>usr</a:t>
            </a:r>
            <a:r>
              <a:rPr lang="en-US" altLang="zh-CN" sz="1600" dirty="0" smtClean="0">
                <a:solidFill>
                  <a:srgbClr val="FF0000"/>
                </a:solidFill>
                <a:latin typeface="黑体" pitchFamily="49" charset="-122"/>
                <a:ea typeface="黑体" pitchFamily="49" charset="-122"/>
              </a:rPr>
              <a:t>/local/</a:t>
            </a:r>
            <a:r>
              <a:rPr lang="en-US" altLang="zh-CN" sz="1600" dirty="0" err="1" smtClean="0">
                <a:solidFill>
                  <a:srgbClr val="FF0000"/>
                </a:solidFill>
                <a:latin typeface="黑体" pitchFamily="49" charset="-122"/>
                <a:ea typeface="黑体" pitchFamily="49" charset="-122"/>
              </a:rPr>
              <a:t>webserver</a:t>
            </a:r>
            <a:r>
              <a:rPr lang="zh-CN" altLang="en-US" sz="1600" dirty="0" smtClean="0">
                <a:latin typeface="黑体" pitchFamily="49" charset="-122"/>
                <a:ea typeface="黑体" pitchFamily="49" charset="-122"/>
              </a:rPr>
              <a:t>，并修改权限为</a:t>
            </a:r>
            <a:r>
              <a:rPr lang="en-US" altLang="zh-CN" sz="1600" dirty="0" smtClean="0">
                <a:latin typeface="黑体" pitchFamily="49" charset="-122"/>
                <a:ea typeface="黑体" pitchFamily="49" charset="-122"/>
              </a:rPr>
              <a:t>777</a:t>
            </a:r>
            <a:r>
              <a:rPr lang="zh-CN" altLang="en-US" sz="1600" dirty="0" smtClean="0">
                <a:latin typeface="黑体" pitchFamily="49" charset="-122"/>
                <a:ea typeface="黑体" pitchFamily="49" charset="-122"/>
              </a:rPr>
              <a:t>，之后</a:t>
            </a:r>
            <a:r>
              <a:rPr lang="en-US" altLang="zh-CN" sz="1600" dirty="0" err="1" smtClean="0">
                <a:latin typeface="黑体" pitchFamily="49" charset="-122"/>
                <a:ea typeface="黑体" pitchFamily="49" charset="-122"/>
              </a:rPr>
              <a:t>hadoop</a:t>
            </a:r>
            <a:r>
              <a:rPr lang="zh-CN" altLang="en-US" sz="1600" dirty="0" smtClean="0">
                <a:latin typeface="黑体" pitchFamily="49" charset="-122"/>
                <a:ea typeface="黑体" pitchFamily="49" charset="-122"/>
              </a:rPr>
              <a:t>安装</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zh-CN" altLang="en-US" sz="1600" dirty="0" smtClean="0">
                <a:latin typeface="黑体" pitchFamily="49" charset="-122"/>
                <a:ea typeface="黑体" pitchFamily="49" charset="-122"/>
              </a:rPr>
              <a:t>等操作都在此文件夹中进行：</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mkdir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usr</a:t>
            </a:r>
            <a:r>
              <a:rPr lang="en-US" altLang="zh-CN" sz="1600" dirty="0" smtClean="0">
                <a:latin typeface="黑体" pitchFamily="49" charset="-122"/>
                <a:ea typeface="黑体" pitchFamily="49" charset="-122"/>
              </a:rPr>
              <a:t>/local/</a:t>
            </a:r>
            <a:r>
              <a:rPr lang="en-US" altLang="zh-CN" sz="1600" dirty="0" err="1" smtClean="0">
                <a:latin typeface="黑体" pitchFamily="49" charset="-122"/>
                <a:ea typeface="黑体" pitchFamily="49" charset="-122"/>
              </a:rPr>
              <a:t>webserver</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chmod</a:t>
            </a:r>
            <a:r>
              <a:rPr lang="en-US" altLang="zh-CN" sz="1600" dirty="0" smtClean="0">
                <a:latin typeface="黑体" pitchFamily="49" charset="-122"/>
                <a:ea typeface="黑体" pitchFamily="49" charset="-122"/>
              </a:rPr>
              <a:t> -R 777 /</a:t>
            </a:r>
            <a:r>
              <a:rPr lang="en-US" altLang="zh-CN" sz="1600" dirty="0" err="1" smtClean="0">
                <a:latin typeface="黑体" pitchFamily="49" charset="-122"/>
                <a:ea typeface="黑体" pitchFamily="49" charset="-122"/>
              </a:rPr>
              <a:t>usr</a:t>
            </a:r>
            <a:r>
              <a:rPr lang="en-US" altLang="zh-CN" sz="1600" dirty="0" smtClean="0">
                <a:latin typeface="黑体" pitchFamily="49" charset="-122"/>
                <a:ea typeface="黑体" pitchFamily="49" charset="-122"/>
              </a:rPr>
              <a:t>/local/</a:t>
            </a:r>
            <a:r>
              <a:rPr lang="en-US" altLang="zh-CN" sz="1600" dirty="0" err="1" smtClean="0">
                <a:latin typeface="黑体" pitchFamily="49" charset="-122"/>
                <a:ea typeface="黑体" pitchFamily="49" charset="-122"/>
              </a:rPr>
              <a:t>webserver</a:t>
            </a:r>
            <a:endParaRPr lang="en-US" altLang="zh-CN" sz="1600" dirty="0" smtClean="0">
              <a:latin typeface="黑体" pitchFamily="49" charset="-122"/>
              <a:ea typeface="黑体" pitchFamily="49" charset="-122"/>
            </a:endParaRPr>
          </a:p>
          <a:p>
            <a:pPr marL="342900" lvl="0" indent="-342900" eaLnBrk="0" hangingPunct="0">
              <a:spcBef>
                <a:spcPct val="20000"/>
              </a:spcBef>
              <a:defRPr/>
            </a:pPr>
            <a:endParaRPr lang="zh-CN" altLang="en-US" sz="16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安装</a:t>
            </a:r>
            <a:r>
              <a:rPr lang="en-US" altLang="zh-CN" sz="3200" b="1" dirty="0" smtClean="0">
                <a:solidFill>
                  <a:srgbClr val="0070C0"/>
                </a:solidFill>
                <a:latin typeface="Verdana" pitchFamily="34" charset="0"/>
                <a:ea typeface="微软雅黑" pitchFamily="34" charset="-122"/>
                <a:cs typeface="Verdana" pitchFamily="34" charset="0"/>
              </a:rPr>
              <a:t>JDK</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214282" y="714362"/>
            <a:ext cx="8929718" cy="785818"/>
          </a:xfrm>
          <a:prstGeom prst="rect">
            <a:avLst/>
          </a:prstGeom>
        </p:spPr>
        <p:txBody>
          <a:bodyPr/>
          <a:lstStyle/>
          <a:p>
            <a:pPr marL="342900" lvl="0" indent="-342900" eaLnBrk="0" hangingPunct="0">
              <a:spcBef>
                <a:spcPct val="20000"/>
              </a:spcBef>
              <a:defRPr/>
            </a:pPr>
            <a:r>
              <a:rPr lang="zh-CN" altLang="en-US" sz="1600" dirty="0" smtClean="0">
                <a:latin typeface="黑体" pitchFamily="49" charset="-122"/>
                <a:ea typeface="黑体" pitchFamily="49" charset="-122"/>
              </a:rPr>
              <a:t>解压</a:t>
            </a:r>
            <a:r>
              <a:rPr lang="en-US" altLang="zh-CN" sz="1600" dirty="0" smtClean="0">
                <a:latin typeface="黑体" pitchFamily="49" charset="-122"/>
                <a:ea typeface="黑体" pitchFamily="49" charset="-122"/>
              </a:rPr>
              <a:t>JDK</a:t>
            </a:r>
            <a:r>
              <a:rPr lang="zh-CN" altLang="en-US" sz="1600" dirty="0" smtClean="0">
                <a:latin typeface="黑体" pitchFamily="49" charset="-122"/>
                <a:ea typeface="黑体" pitchFamily="49" charset="-122"/>
              </a:rPr>
              <a:t>安装包，在修改</a:t>
            </a:r>
            <a:r>
              <a:rPr lang="en-US" altLang="zh-CN" sz="1600" dirty="0" smtClean="0">
                <a:latin typeface="黑体" pitchFamily="49" charset="-122"/>
                <a:ea typeface="黑体" pitchFamily="49" charset="-122"/>
              </a:rPr>
              <a:t>/etc/profile</a:t>
            </a:r>
            <a:r>
              <a:rPr lang="zh-CN" altLang="en-US" sz="1600" dirty="0" smtClean="0">
                <a:latin typeface="黑体" pitchFamily="49" charset="-122"/>
                <a:ea typeface="黑体" pitchFamily="49" charset="-122"/>
              </a:rPr>
              <a:t>文件，配置</a:t>
            </a:r>
            <a:r>
              <a:rPr lang="en-US" altLang="zh-CN" sz="1600" dirty="0" smtClean="0">
                <a:latin typeface="黑体" pitchFamily="49" charset="-122"/>
                <a:ea typeface="黑体" pitchFamily="49" charset="-122"/>
              </a:rPr>
              <a:t>java</a:t>
            </a:r>
            <a:r>
              <a:rPr lang="zh-CN" altLang="en-US" sz="1600" dirty="0" smtClean="0">
                <a:latin typeface="黑体" pitchFamily="49" charset="-122"/>
                <a:ea typeface="黑体" pitchFamily="49" charset="-122"/>
              </a:rPr>
              <a:t>环境：</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vi /etc/profile</a:t>
            </a:r>
          </a:p>
          <a:p>
            <a:pPr marL="342900" lvl="0" indent="-342900" eaLnBrk="0" hangingPunct="0">
              <a:spcBef>
                <a:spcPct val="20000"/>
              </a:spcBef>
              <a:defRPr/>
            </a:pPr>
            <a:r>
              <a:rPr lang="en-US" altLang="zh-CN" sz="1600" dirty="0" smtClean="0">
                <a:latin typeface="黑体" pitchFamily="49" charset="-122"/>
                <a:ea typeface="黑体" pitchFamily="49" charset="-122"/>
              </a:rPr>
              <a:t>#java configuration</a:t>
            </a:r>
          </a:p>
          <a:p>
            <a:pPr marL="342900" lvl="0" indent="-342900" eaLnBrk="0" hangingPunct="0">
              <a:spcBef>
                <a:spcPct val="20000"/>
              </a:spcBef>
              <a:defRPr/>
            </a:pPr>
            <a:r>
              <a:rPr lang="en-US" altLang="zh-CN" sz="1600" dirty="0" smtClean="0">
                <a:latin typeface="黑体" pitchFamily="49" charset="-122"/>
                <a:ea typeface="黑体" pitchFamily="49" charset="-122"/>
              </a:rPr>
              <a:t>export JAVA_HOME=/</a:t>
            </a:r>
            <a:r>
              <a:rPr lang="en-US" altLang="zh-CN" sz="1600" dirty="0" err="1" smtClean="0">
                <a:latin typeface="黑体" pitchFamily="49" charset="-122"/>
                <a:ea typeface="黑体" pitchFamily="49" charset="-122"/>
              </a:rPr>
              <a:t>usr</a:t>
            </a:r>
            <a:r>
              <a:rPr lang="en-US" altLang="zh-CN" sz="1600" dirty="0" smtClean="0">
                <a:latin typeface="黑体" pitchFamily="49" charset="-122"/>
                <a:ea typeface="黑体" pitchFamily="49" charset="-122"/>
              </a:rPr>
              <a:t>/local/</a:t>
            </a:r>
            <a:r>
              <a:rPr lang="en-US" altLang="zh-CN" sz="1600" dirty="0" err="1" smtClean="0">
                <a:latin typeface="黑体" pitchFamily="49" charset="-122"/>
                <a:ea typeface="黑体" pitchFamily="49" charset="-122"/>
              </a:rPr>
              <a:t>webserver</a:t>
            </a:r>
            <a:r>
              <a:rPr lang="en-US" altLang="zh-CN" sz="1600" dirty="0" smtClean="0">
                <a:latin typeface="黑体" pitchFamily="49" charset="-122"/>
                <a:ea typeface="黑体" pitchFamily="49" charset="-122"/>
              </a:rPr>
              <a:t>/jdk1.8</a:t>
            </a:r>
          </a:p>
          <a:p>
            <a:pPr marL="342900" lvl="0" indent="-342900" eaLnBrk="0" hangingPunct="0">
              <a:spcBef>
                <a:spcPct val="20000"/>
              </a:spcBef>
              <a:defRPr/>
            </a:pPr>
            <a:r>
              <a:rPr lang="en-US" altLang="zh-CN" sz="1600" dirty="0" smtClean="0">
                <a:latin typeface="黑体" pitchFamily="49" charset="-122"/>
                <a:ea typeface="黑体" pitchFamily="49" charset="-122"/>
              </a:rPr>
              <a:t>export JAVA_BIN=/</a:t>
            </a:r>
            <a:r>
              <a:rPr lang="en-US" altLang="zh-CN" sz="1600" dirty="0" err="1" smtClean="0">
                <a:latin typeface="黑体" pitchFamily="49" charset="-122"/>
                <a:ea typeface="黑体" pitchFamily="49" charset="-122"/>
              </a:rPr>
              <a:t>usr</a:t>
            </a:r>
            <a:r>
              <a:rPr lang="en-US" altLang="zh-CN" sz="1600" dirty="0" smtClean="0">
                <a:latin typeface="黑体" pitchFamily="49" charset="-122"/>
                <a:ea typeface="黑体" pitchFamily="49" charset="-122"/>
              </a:rPr>
              <a:t>/local/</a:t>
            </a:r>
            <a:r>
              <a:rPr lang="en-US" altLang="zh-CN" sz="1600" dirty="0" err="1" smtClean="0">
                <a:latin typeface="黑体" pitchFamily="49" charset="-122"/>
                <a:ea typeface="黑体" pitchFamily="49" charset="-122"/>
              </a:rPr>
              <a:t>webserver</a:t>
            </a:r>
            <a:r>
              <a:rPr lang="en-US" altLang="zh-CN" sz="1600" dirty="0" smtClean="0">
                <a:latin typeface="黑体" pitchFamily="49" charset="-122"/>
                <a:ea typeface="黑体" pitchFamily="49" charset="-122"/>
              </a:rPr>
              <a:t>/jdk1.8/bin</a:t>
            </a:r>
          </a:p>
          <a:p>
            <a:pPr marL="342900" lvl="0" indent="-342900" eaLnBrk="0" hangingPunct="0">
              <a:spcBef>
                <a:spcPct val="20000"/>
              </a:spcBef>
              <a:defRPr/>
            </a:pPr>
            <a:r>
              <a:rPr lang="en-US" altLang="zh-CN" sz="1600" dirty="0" smtClean="0">
                <a:latin typeface="黑体" pitchFamily="49" charset="-122"/>
                <a:ea typeface="黑体" pitchFamily="49" charset="-122"/>
              </a:rPr>
              <a:t>export PATH=$PATH:$JAVA_HOME/bin</a:t>
            </a:r>
          </a:p>
          <a:p>
            <a:pPr marL="342900" lvl="0" indent="-342900" eaLnBrk="0" hangingPunct="0">
              <a:spcBef>
                <a:spcPct val="20000"/>
              </a:spcBef>
              <a:defRPr/>
            </a:pPr>
            <a:r>
              <a:rPr lang="en-US" altLang="zh-CN" sz="1600" dirty="0" smtClean="0">
                <a:latin typeface="黑体" pitchFamily="49" charset="-122"/>
                <a:ea typeface="黑体" pitchFamily="49" charset="-122"/>
              </a:rPr>
              <a:t>export CLASSPATH=.:$JAVA_HOME/lib/dt.jar:$JAVA_HOME/lib/tools.jar</a:t>
            </a:r>
          </a:p>
          <a:p>
            <a:pPr marL="342900" lvl="0" indent="-342900" eaLnBrk="0" hangingPunct="0">
              <a:spcBef>
                <a:spcPct val="20000"/>
              </a:spcBef>
              <a:defRPr/>
            </a:pPr>
            <a:r>
              <a:rPr lang="en-US" altLang="zh-CN" sz="1600" dirty="0" smtClean="0">
                <a:latin typeface="黑体" pitchFamily="49" charset="-122"/>
                <a:ea typeface="黑体" pitchFamily="49" charset="-122"/>
              </a:rPr>
              <a:t>export JAVA_HOME JAVA_BIN PATH CLASSPATH</a:t>
            </a:r>
          </a:p>
          <a:p>
            <a:pPr marL="342900" lvl="0" indent="-342900" eaLnBrk="0" hangingPunct="0">
              <a:spcBef>
                <a:spcPct val="20000"/>
              </a:spcBef>
              <a:defRPr/>
            </a:pPr>
            <a:r>
              <a:rPr lang="zh-CN" altLang="en-US" sz="1600" dirty="0" smtClean="0">
                <a:latin typeface="黑体" pitchFamily="49" charset="-122"/>
                <a:ea typeface="黑体" pitchFamily="49" charset="-122"/>
              </a:rPr>
              <a:t>（注：上图中，</a:t>
            </a:r>
            <a:r>
              <a:rPr lang="en-US" altLang="zh-CN" sz="1600" dirty="0" smtClean="0">
                <a:latin typeface="黑体" pitchFamily="49" charset="-122"/>
                <a:ea typeface="黑体" pitchFamily="49" charset="-122"/>
              </a:rPr>
              <a:t>JAVA_HOME</a:t>
            </a:r>
            <a:r>
              <a:rPr lang="zh-CN" altLang="en-US" sz="1600" dirty="0" smtClean="0">
                <a:latin typeface="黑体" pitchFamily="49" charset="-122"/>
                <a:ea typeface="黑体" pitchFamily="49" charset="-122"/>
              </a:rPr>
              <a:t>为安装的</a:t>
            </a:r>
            <a:r>
              <a:rPr lang="en-US" altLang="zh-CN" sz="1600" dirty="0" smtClean="0">
                <a:latin typeface="黑体" pitchFamily="49" charset="-122"/>
                <a:ea typeface="黑体" pitchFamily="49" charset="-122"/>
              </a:rPr>
              <a:t>JDK</a:t>
            </a:r>
            <a:r>
              <a:rPr lang="zh-CN" altLang="en-US" sz="1600" dirty="0" smtClean="0">
                <a:latin typeface="黑体" pitchFamily="49" charset="-122"/>
                <a:ea typeface="黑体" pitchFamily="49" charset="-122"/>
              </a:rPr>
              <a:t>路径）</a:t>
            </a:r>
          </a:p>
          <a:p>
            <a:pPr marL="342900" lvl="0" indent="-342900" eaLnBrk="0" hangingPunct="0">
              <a:spcBef>
                <a:spcPct val="20000"/>
              </a:spcBef>
              <a:defRPr/>
            </a:pPr>
            <a:endParaRPr lang="zh-CN" altLang="en-US" sz="16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关闭防火墙</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214282" y="714362"/>
            <a:ext cx="8929718" cy="785818"/>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 </a:t>
            </a:r>
            <a:r>
              <a:rPr lang="zh-CN" altLang="en-US" sz="1600" dirty="0" smtClean="0">
                <a:latin typeface="黑体" pitchFamily="49" charset="-122"/>
                <a:ea typeface="黑体" pitchFamily="49" charset="-122"/>
              </a:rPr>
              <a:t>执行命令 </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service </a:t>
            </a:r>
            <a:r>
              <a:rPr lang="en-US" altLang="zh-CN" sz="1600" dirty="0" err="1" smtClean="0">
                <a:latin typeface="黑体" pitchFamily="49" charset="-122"/>
                <a:ea typeface="黑体" pitchFamily="49" charset="-122"/>
              </a:rPr>
              <a:t>iptables</a:t>
            </a:r>
            <a:r>
              <a:rPr lang="en-US" altLang="zh-CN" sz="1600" dirty="0" smtClean="0">
                <a:latin typeface="黑体" pitchFamily="49" charset="-122"/>
                <a:ea typeface="黑体" pitchFamily="49" charset="-122"/>
              </a:rPr>
              <a:t> stop </a:t>
            </a:r>
          </a:p>
          <a:p>
            <a:pPr marL="342900" lvl="0" indent="-342900" eaLnBrk="0" hangingPunct="0">
              <a:spcBef>
                <a:spcPct val="20000"/>
              </a:spcBef>
              <a:defRPr/>
            </a:pPr>
            <a:r>
              <a:rPr lang="en-US" altLang="zh-CN" sz="1600" dirty="0" smtClean="0">
                <a:latin typeface="黑体" pitchFamily="49" charset="-122"/>
                <a:ea typeface="黑体" pitchFamily="49" charset="-122"/>
              </a:rPr>
              <a:t># </a:t>
            </a:r>
            <a:r>
              <a:rPr lang="zh-CN" altLang="en-US" sz="1600" dirty="0" smtClean="0">
                <a:latin typeface="黑体" pitchFamily="49" charset="-122"/>
                <a:ea typeface="黑体" pitchFamily="49" charset="-122"/>
              </a:rPr>
              <a:t>验证 </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service </a:t>
            </a:r>
            <a:r>
              <a:rPr lang="en-US" altLang="zh-CN" sz="1600" dirty="0" err="1" smtClean="0">
                <a:latin typeface="黑体" pitchFamily="49" charset="-122"/>
                <a:ea typeface="黑体" pitchFamily="49" charset="-122"/>
              </a:rPr>
              <a:t>iptables</a:t>
            </a:r>
            <a:r>
              <a:rPr lang="en-US" altLang="zh-CN" sz="1600" dirty="0" smtClean="0">
                <a:latin typeface="黑体" pitchFamily="49" charset="-122"/>
                <a:ea typeface="黑体" pitchFamily="49" charset="-122"/>
              </a:rPr>
              <a:t> status </a:t>
            </a:r>
          </a:p>
          <a:p>
            <a:pPr marL="342900" lvl="0" indent="-342900" eaLnBrk="0" hangingPunct="0">
              <a:spcBef>
                <a:spcPct val="20000"/>
              </a:spcBef>
              <a:defRPr/>
            </a:pPr>
            <a:r>
              <a:rPr lang="en-US" altLang="zh-CN" sz="1600" dirty="0" smtClean="0">
                <a:latin typeface="黑体" pitchFamily="49" charset="-122"/>
                <a:ea typeface="黑体" pitchFamily="49" charset="-122"/>
              </a:rPr>
              <a:t># </a:t>
            </a:r>
            <a:r>
              <a:rPr lang="zh-CN" altLang="en-US" sz="1600" dirty="0" smtClean="0">
                <a:latin typeface="黑体" pitchFamily="49" charset="-122"/>
                <a:ea typeface="黑体" pitchFamily="49" charset="-122"/>
              </a:rPr>
              <a:t>关闭防火墙的自动运行 </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chkconfig</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iptables</a:t>
            </a:r>
            <a:r>
              <a:rPr lang="en-US" altLang="zh-CN" sz="1600" dirty="0" smtClean="0">
                <a:latin typeface="黑体" pitchFamily="49" charset="-122"/>
                <a:ea typeface="黑体" pitchFamily="49" charset="-122"/>
              </a:rPr>
              <a:t> off </a:t>
            </a:r>
          </a:p>
          <a:p>
            <a:pPr marL="342900" lvl="0" indent="-342900" eaLnBrk="0" hangingPunct="0">
              <a:spcBef>
                <a:spcPct val="20000"/>
              </a:spcBef>
              <a:defRPr/>
            </a:pPr>
            <a:r>
              <a:rPr lang="en-US" altLang="zh-CN" sz="1600" dirty="0" smtClean="0">
                <a:latin typeface="黑体" pitchFamily="49" charset="-122"/>
                <a:ea typeface="黑体" pitchFamily="49" charset="-122"/>
              </a:rPr>
              <a:t># </a:t>
            </a:r>
            <a:r>
              <a:rPr lang="zh-CN" altLang="en-US" sz="1600" dirty="0" smtClean="0">
                <a:latin typeface="黑体" pitchFamily="49" charset="-122"/>
                <a:ea typeface="黑体" pitchFamily="49" charset="-122"/>
              </a:rPr>
              <a:t>验证 </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chkconfig</a:t>
            </a:r>
            <a:r>
              <a:rPr lang="en-US" altLang="zh-CN" sz="1600" dirty="0" smtClean="0">
                <a:latin typeface="黑体" pitchFamily="49" charset="-122"/>
                <a:ea typeface="黑体" pitchFamily="49" charset="-122"/>
              </a:rPr>
              <a:t> --list | </a:t>
            </a:r>
            <a:r>
              <a:rPr lang="en-US" altLang="zh-CN" sz="1600" dirty="0" err="1" smtClean="0">
                <a:latin typeface="黑体" pitchFamily="49" charset="-122"/>
                <a:ea typeface="黑体" pitchFamily="49" charset="-122"/>
              </a:rPr>
              <a:t>grep</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iptables</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zh-CN" altLang="en-US" sz="1600" dirty="0" smtClean="0">
                <a:latin typeface="黑体" pitchFamily="49" charset="-122"/>
                <a:ea typeface="黑体" pitchFamily="49" charset="-122"/>
              </a:rPr>
              <a:t>在</a:t>
            </a:r>
            <a:r>
              <a:rPr lang="en-US" altLang="zh-CN" sz="1600" dirty="0" smtClean="0">
                <a:latin typeface="黑体" pitchFamily="49" charset="-122"/>
                <a:ea typeface="黑体" pitchFamily="49" charset="-122"/>
              </a:rPr>
              <a:t>centos7</a:t>
            </a:r>
            <a:r>
              <a:rPr lang="zh-CN" altLang="en-US" sz="1600" dirty="0" smtClean="0">
                <a:latin typeface="黑体" pitchFamily="49" charset="-122"/>
                <a:ea typeface="黑体" pitchFamily="49" charset="-122"/>
              </a:rPr>
              <a:t>中，防火墙相关命令为：</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zh-CN" altLang="en-US" sz="1600" dirty="0" smtClean="0">
                <a:latin typeface="黑体" pitchFamily="49" charset="-122"/>
                <a:ea typeface="黑体" pitchFamily="49" charset="-122"/>
              </a:rPr>
              <a:t>启动</a:t>
            </a:r>
            <a:r>
              <a:rPr lang="en-US" altLang="zh-CN" sz="1600" dirty="0" smtClean="0">
                <a:latin typeface="黑体" pitchFamily="49" charset="-122"/>
                <a:ea typeface="黑体" pitchFamily="49" charset="-122"/>
              </a:rPr>
              <a:t>firewall</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systemctl</a:t>
            </a:r>
            <a:r>
              <a:rPr lang="en-US" altLang="zh-CN" sz="1600" dirty="0" smtClean="0">
                <a:latin typeface="黑体" pitchFamily="49" charset="-122"/>
                <a:ea typeface="黑体" pitchFamily="49" charset="-122"/>
              </a:rPr>
              <a:t> start </a:t>
            </a:r>
            <a:r>
              <a:rPr lang="en-US" altLang="zh-CN" sz="1600" dirty="0" err="1" smtClean="0">
                <a:latin typeface="黑体" pitchFamily="49" charset="-122"/>
                <a:ea typeface="黑体" pitchFamily="49" charset="-122"/>
              </a:rPr>
              <a:t>firewalld.service</a:t>
            </a:r>
            <a:r>
              <a:rPr lang="en-US" altLang="zh-CN" sz="1600" dirty="0" smtClean="0">
                <a:latin typeface="黑体" pitchFamily="49" charset="-122"/>
                <a:ea typeface="黑体" pitchFamily="49" charset="-122"/>
              </a:rPr>
              <a:t>   </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zh-CN" altLang="en-US" sz="1600" dirty="0" smtClean="0">
                <a:latin typeface="黑体" pitchFamily="49" charset="-122"/>
                <a:ea typeface="黑体" pitchFamily="49" charset="-122"/>
              </a:rPr>
              <a:t>停止</a:t>
            </a:r>
            <a:r>
              <a:rPr lang="en-US" altLang="zh-CN" sz="1600" dirty="0" smtClean="0">
                <a:latin typeface="黑体" pitchFamily="49" charset="-122"/>
                <a:ea typeface="黑体" pitchFamily="49" charset="-122"/>
              </a:rPr>
              <a:t>firewall</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systemctl</a:t>
            </a:r>
            <a:r>
              <a:rPr lang="en-US" altLang="zh-CN" sz="1600" dirty="0" smtClean="0">
                <a:latin typeface="黑体" pitchFamily="49" charset="-122"/>
                <a:ea typeface="黑体" pitchFamily="49" charset="-122"/>
              </a:rPr>
              <a:t> stop </a:t>
            </a:r>
            <a:r>
              <a:rPr lang="en-US" altLang="zh-CN" sz="1600" dirty="0" err="1" smtClean="0">
                <a:latin typeface="黑体" pitchFamily="49" charset="-122"/>
                <a:ea typeface="黑体" pitchFamily="49" charset="-122"/>
              </a:rPr>
              <a:t>firewalld.service</a:t>
            </a:r>
            <a:r>
              <a:rPr lang="en-US" altLang="zh-CN" sz="1600" dirty="0" smtClean="0">
                <a:latin typeface="黑体" pitchFamily="49" charset="-122"/>
                <a:ea typeface="黑体" pitchFamily="49" charset="-122"/>
              </a:rPr>
              <a:t>    </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zh-CN" altLang="en-US" sz="1600" dirty="0" smtClean="0">
                <a:latin typeface="黑体" pitchFamily="49" charset="-122"/>
                <a:ea typeface="黑体" pitchFamily="49" charset="-122"/>
              </a:rPr>
              <a:t>禁止</a:t>
            </a:r>
            <a:r>
              <a:rPr lang="en-US" altLang="zh-CN" sz="1600" dirty="0" smtClean="0">
                <a:latin typeface="黑体" pitchFamily="49" charset="-122"/>
                <a:ea typeface="黑体" pitchFamily="49" charset="-122"/>
              </a:rPr>
              <a:t>firewall</a:t>
            </a:r>
            <a:r>
              <a:rPr lang="zh-CN" altLang="en-US" sz="1600" dirty="0" smtClean="0">
                <a:latin typeface="黑体" pitchFamily="49" charset="-122"/>
                <a:ea typeface="黑体" pitchFamily="49" charset="-122"/>
              </a:rPr>
              <a:t>开机启动</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systemctl</a:t>
            </a:r>
            <a:r>
              <a:rPr lang="en-US" altLang="zh-CN" sz="1600" dirty="0" smtClean="0">
                <a:latin typeface="黑体" pitchFamily="49" charset="-122"/>
                <a:ea typeface="黑体" pitchFamily="49" charset="-122"/>
              </a:rPr>
              <a:t> disable </a:t>
            </a:r>
            <a:r>
              <a:rPr lang="en-US" altLang="zh-CN" sz="1600" dirty="0" err="1" smtClean="0">
                <a:latin typeface="黑体" pitchFamily="49" charset="-122"/>
                <a:ea typeface="黑体" pitchFamily="49" charset="-122"/>
              </a:rPr>
              <a:t>firewalld.service</a:t>
            </a:r>
            <a:endParaRPr lang="en-US" altLang="zh-CN" sz="1600" dirty="0" smtClean="0">
              <a:latin typeface="黑体" pitchFamily="49" charset="-122"/>
              <a:ea typeface="黑体" pitchFamily="49" charset="-122"/>
            </a:endParaRPr>
          </a:p>
          <a:p>
            <a:pPr marL="342900" lvl="0" indent="-342900" eaLnBrk="0" hangingPunct="0">
              <a:spcBef>
                <a:spcPct val="20000"/>
              </a:spcBef>
              <a:defRPr/>
            </a:pPr>
            <a:endParaRPr lang="zh-CN" altLang="en-US" sz="16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免密码登录</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214282" y="714362"/>
            <a:ext cx="8929718" cy="785818"/>
          </a:xfrm>
          <a:prstGeom prst="rect">
            <a:avLst/>
          </a:prstGeom>
        </p:spPr>
        <p:txBody>
          <a:bodyPr/>
          <a:lstStyle/>
          <a:p>
            <a:pPr marL="342900" lvl="0" indent="-342900" eaLnBrk="0" hangingPunct="0">
              <a:spcBef>
                <a:spcPct val="20000"/>
              </a:spcBef>
              <a:defRPr/>
            </a:pPr>
            <a:r>
              <a:rPr lang="zh-CN" altLang="en-US" sz="1600" dirty="0" smtClean="0">
                <a:latin typeface="黑体" pitchFamily="49" charset="-122"/>
                <a:ea typeface="黑体" pitchFamily="49" charset="-122"/>
              </a:rPr>
              <a:t>设置 </a:t>
            </a:r>
            <a:r>
              <a:rPr lang="en-US" altLang="zh-CN" sz="1600" dirty="0" err="1" smtClean="0">
                <a:latin typeface="黑体" pitchFamily="49" charset="-122"/>
                <a:ea typeface="黑体" pitchFamily="49" charset="-122"/>
              </a:rPr>
              <a:t>ssh</a:t>
            </a:r>
            <a:r>
              <a:rPr lang="en-US" altLang="zh-CN" sz="1600" dirty="0" smtClean="0">
                <a:latin typeface="黑体" pitchFamily="49" charset="-122"/>
                <a:ea typeface="黑体" pitchFamily="49" charset="-122"/>
              </a:rPr>
              <a:t> </a:t>
            </a:r>
            <a:r>
              <a:rPr lang="zh-CN" altLang="en-US" sz="1600" dirty="0" smtClean="0">
                <a:latin typeface="黑体" pitchFamily="49" charset="-122"/>
                <a:ea typeface="黑体" pitchFamily="49" charset="-122"/>
              </a:rPr>
              <a:t>免密码登录（在三个节点分别执行以下命令） </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ssh-keygen</a:t>
            </a:r>
            <a:r>
              <a:rPr lang="en-US" altLang="zh-CN" sz="1600" dirty="0" smtClean="0">
                <a:latin typeface="黑体" pitchFamily="49" charset="-122"/>
                <a:ea typeface="黑体" pitchFamily="49" charset="-122"/>
              </a:rPr>
              <a:t> -t </a:t>
            </a:r>
            <a:r>
              <a:rPr lang="en-US" altLang="zh-CN" sz="1600" dirty="0" err="1" smtClean="0">
                <a:latin typeface="黑体" pitchFamily="49" charset="-122"/>
                <a:ea typeface="黑体" pitchFamily="49" charset="-122"/>
              </a:rPr>
              <a:t>rsa</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ssh</a:t>
            </a:r>
            <a:r>
              <a:rPr lang="en-US" altLang="zh-CN" sz="1600" dirty="0" smtClean="0">
                <a:latin typeface="黑体" pitchFamily="49" charset="-122"/>
                <a:ea typeface="黑体" pitchFamily="49" charset="-122"/>
              </a:rPr>
              <a:t>/id_rsa.pub</a:t>
            </a:r>
            <a:r>
              <a:rPr lang="zh-CN" altLang="en-US" sz="1600" dirty="0" smtClean="0">
                <a:latin typeface="黑体" pitchFamily="49" charset="-122"/>
                <a:ea typeface="黑体" pitchFamily="49" charset="-122"/>
              </a:rPr>
              <a:t>就是生成的公钥，把三个</a:t>
            </a:r>
            <a:r>
              <a:rPr lang="en-US" altLang="zh-CN" sz="1600" dirty="0" smtClean="0">
                <a:latin typeface="黑体" pitchFamily="49" charset="-122"/>
                <a:ea typeface="黑体" pitchFamily="49" charset="-122"/>
              </a:rPr>
              <a:t>id_rsa.pub</a:t>
            </a:r>
            <a:r>
              <a:rPr lang="zh-CN" altLang="en-US" sz="1600" dirty="0" smtClean="0">
                <a:latin typeface="黑体" pitchFamily="49" charset="-122"/>
                <a:ea typeface="黑体" pitchFamily="49" charset="-122"/>
              </a:rPr>
              <a:t>的内容合并，写入以下文件</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zh-CN" altLang="en-US" sz="1600" dirty="0" smtClean="0">
                <a:latin typeface="黑体" pitchFamily="49" charset="-122"/>
                <a:ea typeface="黑体" pitchFamily="49" charset="-122"/>
              </a:rPr>
              <a:t>（注：要将三台机器上的</a:t>
            </a: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ssh</a:t>
            </a:r>
            <a:r>
              <a:rPr lang="en-US" altLang="zh-CN" sz="1600" dirty="0" smtClean="0">
                <a:latin typeface="黑体" pitchFamily="49" charset="-122"/>
                <a:ea typeface="黑体" pitchFamily="49" charset="-122"/>
              </a:rPr>
              <a:t>/id_rsa.pub</a:t>
            </a:r>
            <a:r>
              <a:rPr lang="zh-CN" altLang="en-US" sz="1600" dirty="0" smtClean="0">
                <a:latin typeface="黑体" pitchFamily="49" charset="-122"/>
                <a:ea typeface="黑体" pitchFamily="49" charset="-122"/>
              </a:rPr>
              <a:t>文件中的公钥都写入到</a:t>
            </a:r>
            <a:r>
              <a:rPr lang="en-US" altLang="zh-CN" sz="1600" dirty="0" err="1" smtClean="0">
                <a:latin typeface="黑体" pitchFamily="49" charset="-122"/>
                <a:ea typeface="黑体" pitchFamily="49" charset="-122"/>
              </a:rPr>
              <a:t>authorized_keys</a:t>
            </a:r>
            <a:r>
              <a:rPr lang="zh-CN" altLang="en-US" sz="1600" dirty="0" smtClean="0">
                <a:latin typeface="黑体" pitchFamily="49" charset="-122"/>
                <a:ea typeface="黑体" pitchFamily="49" charset="-122"/>
              </a:rPr>
              <a:t>中）</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cat ~/.</a:t>
            </a:r>
            <a:r>
              <a:rPr lang="en-US" altLang="zh-CN" sz="1600" dirty="0" err="1" smtClean="0">
                <a:latin typeface="黑体" pitchFamily="49" charset="-122"/>
                <a:ea typeface="黑体" pitchFamily="49" charset="-122"/>
              </a:rPr>
              <a:t>ssh</a:t>
            </a:r>
            <a:r>
              <a:rPr lang="en-US" altLang="zh-CN" sz="1600" dirty="0" smtClean="0">
                <a:latin typeface="黑体" pitchFamily="49" charset="-122"/>
                <a:ea typeface="黑体" pitchFamily="49" charset="-122"/>
              </a:rPr>
              <a:t>/id_rsa.pub &gt;&gt; ~/.</a:t>
            </a:r>
            <a:r>
              <a:rPr lang="en-US" altLang="zh-CN" sz="1600" dirty="0" err="1" smtClean="0">
                <a:latin typeface="黑体" pitchFamily="49" charset="-122"/>
                <a:ea typeface="黑体" pitchFamily="49" charset="-122"/>
              </a:rPr>
              <a:t>ssh</a:t>
            </a: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authorized_keys</a:t>
            </a:r>
            <a:r>
              <a:rPr lang="en-US" altLang="zh-CN" sz="1600" dirty="0" smtClean="0">
                <a:latin typeface="黑体" pitchFamily="49" charset="-122"/>
                <a:ea typeface="黑体" pitchFamily="49" charset="-122"/>
              </a:rPr>
              <a:t> </a:t>
            </a:r>
          </a:p>
          <a:p>
            <a:pPr marL="342900" lvl="0" indent="-342900" eaLnBrk="0" hangingPunct="0">
              <a:spcBef>
                <a:spcPct val="20000"/>
              </a:spcBef>
              <a:defRPr/>
            </a:pP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 </a:t>
            </a:r>
            <a:r>
              <a:rPr lang="zh-CN" altLang="en-US" sz="1600" dirty="0" smtClean="0">
                <a:latin typeface="黑体" pitchFamily="49" charset="-122"/>
                <a:ea typeface="黑体" pitchFamily="49" charset="-122"/>
              </a:rPr>
              <a:t>复制到其他节点 </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scp</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ssh</a:t>
            </a: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authorized_keys</a:t>
            </a:r>
            <a:r>
              <a:rPr lang="en-US" altLang="zh-CN" sz="1600" dirty="0" smtClean="0">
                <a:latin typeface="黑体" pitchFamily="49" charset="-122"/>
                <a:ea typeface="黑体" pitchFamily="49" charset="-122"/>
              </a:rPr>
              <a:t> slave1:~/.</a:t>
            </a:r>
            <a:r>
              <a:rPr lang="en-US" altLang="zh-CN" sz="1600" dirty="0" err="1" smtClean="0">
                <a:latin typeface="黑体" pitchFamily="49" charset="-122"/>
                <a:ea typeface="黑体" pitchFamily="49" charset="-122"/>
              </a:rPr>
              <a:t>ssh</a:t>
            </a:r>
            <a:r>
              <a:rPr lang="en-US" altLang="zh-CN" sz="1600" dirty="0" smtClean="0">
                <a:latin typeface="黑体" pitchFamily="49" charset="-122"/>
                <a:ea typeface="黑体" pitchFamily="49" charset="-122"/>
              </a:rPr>
              <a:t>/ </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sudo</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scp</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ssh</a:t>
            </a: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authorized_keys</a:t>
            </a:r>
            <a:r>
              <a:rPr lang="en-US" altLang="zh-CN" sz="1600" dirty="0" smtClean="0">
                <a:latin typeface="黑体" pitchFamily="49" charset="-122"/>
                <a:ea typeface="黑体" pitchFamily="49" charset="-122"/>
              </a:rPr>
              <a:t> slave2:~/.</a:t>
            </a:r>
            <a:r>
              <a:rPr lang="en-US" altLang="zh-CN" sz="1600" dirty="0" err="1" smtClean="0">
                <a:latin typeface="黑体" pitchFamily="49" charset="-122"/>
                <a:ea typeface="黑体" pitchFamily="49" charset="-122"/>
              </a:rPr>
              <a:t>ssh</a:t>
            </a:r>
            <a:r>
              <a:rPr lang="en-US" altLang="zh-CN" sz="1600" dirty="0" smtClean="0">
                <a:latin typeface="黑体" pitchFamily="49" charset="-122"/>
                <a:ea typeface="黑体" pitchFamily="49" charset="-122"/>
              </a:rPr>
              <a:t>/</a:t>
            </a:r>
          </a:p>
          <a:p>
            <a:pPr marL="342900" lvl="0" indent="-342900" eaLnBrk="0" hangingPunct="0">
              <a:spcBef>
                <a:spcPct val="20000"/>
              </a:spcBef>
              <a:defRPr/>
            </a:pPr>
            <a:endParaRPr lang="zh-CN" altLang="en-US" sz="16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6"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1" y="-18"/>
            <a:ext cx="9035654" cy="584773"/>
          </a:xfrm>
          <a:prstGeom prst="rect">
            <a:avLst/>
          </a:prstGeom>
          <a:noFill/>
          <a:ln w="9525" algn="ctr">
            <a:noFill/>
            <a:miter lim="800000"/>
            <a:headEnd/>
            <a:tailEnd/>
          </a:ln>
        </p:spPr>
        <p:txBody>
          <a:bodyPr lIns="91438" tIns="45719" rIns="91438" bIns="45719">
            <a:spAutoFit/>
          </a:bodyPr>
          <a:lstStyle/>
          <a:p>
            <a:pPr marL="342884" indent="-342884">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2018</a:t>
            </a:r>
            <a:r>
              <a:rPr lang="zh-CN" altLang="en-US" sz="3200" b="1" dirty="0" smtClean="0">
                <a:solidFill>
                  <a:srgbClr val="0070C0"/>
                </a:solidFill>
                <a:latin typeface="Verdana" pitchFamily="34" charset="0"/>
                <a:ea typeface="微软雅黑" pitchFamily="34" charset="-122"/>
                <a:cs typeface="Verdana" pitchFamily="34" charset="0"/>
              </a:rPr>
              <a:t>年走势</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p>
        </p:txBody>
      </p:sp>
      <p:sp>
        <p:nvSpPr>
          <p:cNvPr id="26" name="Rectangle 3"/>
          <p:cNvSpPr txBox="1">
            <a:spLocks/>
          </p:cNvSpPr>
          <p:nvPr/>
        </p:nvSpPr>
        <p:spPr bwMode="auto">
          <a:xfrm>
            <a:off x="142844" y="714363"/>
            <a:ext cx="8643966" cy="40621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892" indent="-342892">
              <a:lnSpc>
                <a:spcPct val="90000"/>
              </a:lnSpc>
              <a:spcBef>
                <a:spcPct val="20000"/>
              </a:spcBef>
              <a:buFont typeface="Arial" charset="0"/>
              <a:buChar char="•"/>
              <a:defRPr/>
            </a:pPr>
            <a:r>
              <a:rPr lang="en-US" altLang="zh-CN" sz="2400" b="1" dirty="0">
                <a:latin typeface="微软雅黑" pitchFamily="34" charset="-122"/>
                <a:ea typeface="微软雅黑" pitchFamily="34" charset="-122"/>
              </a:rPr>
              <a:t>Marcus </a:t>
            </a:r>
            <a:r>
              <a:rPr lang="en-US" altLang="zh-CN" sz="2400" b="1" dirty="0" err="1">
                <a:latin typeface="微软雅黑" pitchFamily="34" charset="-122"/>
                <a:ea typeface="微软雅黑" pitchFamily="34" charset="-122"/>
              </a:rPr>
              <a:t>Borba</a:t>
            </a:r>
            <a:r>
              <a:rPr lang="zh-CN" altLang="en-US" sz="2400" b="1" dirty="0">
                <a:latin typeface="微软雅黑" pitchFamily="34" charset="-122"/>
                <a:ea typeface="微软雅黑" pitchFamily="34" charset="-122"/>
              </a:rPr>
              <a:t>是一名数据和分析专家，</a:t>
            </a:r>
            <a:r>
              <a:rPr lang="en-US" altLang="zh-CN" sz="2400" b="1" dirty="0" err="1">
                <a:latin typeface="微软雅黑" pitchFamily="34" charset="-122"/>
                <a:ea typeface="微软雅黑" pitchFamily="34" charset="-122"/>
              </a:rPr>
              <a:t>Borba</a:t>
            </a:r>
            <a:r>
              <a:rPr lang="en-US" altLang="zh-CN" sz="2400" b="1" dirty="0">
                <a:latin typeface="微软雅黑" pitchFamily="34" charset="-122"/>
                <a:ea typeface="微软雅黑" pitchFamily="34" charset="-122"/>
              </a:rPr>
              <a:t> Consulting</a:t>
            </a:r>
            <a:r>
              <a:rPr lang="zh-CN" altLang="en-US" sz="2400" b="1" dirty="0">
                <a:latin typeface="微软雅黑" pitchFamily="34" charset="-122"/>
                <a:ea typeface="微软雅黑" pitchFamily="34" charset="-122"/>
              </a:rPr>
              <a:t>的创始人和首席顾问</a:t>
            </a:r>
            <a:r>
              <a:rPr lang="zh-CN" altLang="en-US"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2017</a:t>
            </a:r>
            <a:r>
              <a:rPr lang="zh-CN" altLang="en-US" sz="2400" dirty="0" smtClean="0">
                <a:latin typeface="微软雅黑" pitchFamily="34" charset="-122"/>
                <a:ea typeface="微软雅黑" pitchFamily="34" charset="-122"/>
              </a:rPr>
              <a:t>年</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我们只是</a:t>
            </a:r>
            <a:r>
              <a:rPr lang="zh-CN" altLang="en-US" sz="2400" dirty="0" smtClean="0">
                <a:solidFill>
                  <a:srgbClr val="FF0000"/>
                </a:solidFill>
                <a:latin typeface="微软雅黑" pitchFamily="34" charset="-122"/>
                <a:ea typeface="微软雅黑" pitchFamily="34" charset="-122"/>
              </a:rPr>
              <a:t>调用数据</a:t>
            </a:r>
            <a:r>
              <a:rPr lang="zh-CN" altLang="en-US" sz="2400" dirty="0" smtClean="0">
                <a:latin typeface="微软雅黑" pitchFamily="34" charset="-122"/>
                <a:ea typeface="微软雅黑" pitchFamily="34" charset="-122"/>
              </a:rPr>
              <a:t>。这些公司正从</a:t>
            </a:r>
            <a:r>
              <a:rPr lang="zh-CN" altLang="en-US" sz="2400" dirty="0" smtClean="0">
                <a:solidFill>
                  <a:srgbClr val="FF0000"/>
                </a:solidFill>
                <a:latin typeface="微软雅黑" pitchFamily="34" charset="-122"/>
                <a:ea typeface="微软雅黑" pitchFamily="34" charset="-122"/>
              </a:rPr>
              <a:t>大数据方法转变为业务驱动的数据方法</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侧重于使用大数据分析能力的灵活性</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使用它来驱动初始的和长期的业务价值。</a:t>
            </a:r>
          </a:p>
          <a:p>
            <a:r>
              <a:rPr lang="en-US" altLang="zh-CN" sz="2400" dirty="0" smtClean="0">
                <a:latin typeface="微软雅黑" pitchFamily="34" charset="-122"/>
                <a:ea typeface="微软雅黑" pitchFamily="34" charset="-122"/>
              </a:rPr>
              <a:t>2018</a:t>
            </a:r>
            <a:r>
              <a:rPr lang="zh-CN" altLang="en-US" sz="2400" dirty="0" smtClean="0">
                <a:latin typeface="微软雅黑" pitchFamily="34" charset="-122"/>
                <a:ea typeface="微软雅黑" pitchFamily="34" charset="-122"/>
              </a:rPr>
              <a:t>年将是</a:t>
            </a:r>
            <a:r>
              <a:rPr lang="zh-CN" altLang="en-US" sz="2400" dirty="0" smtClean="0">
                <a:solidFill>
                  <a:srgbClr val="FF0000"/>
                </a:solidFill>
                <a:latin typeface="微软雅黑" pitchFamily="34" charset="-122"/>
                <a:ea typeface="微软雅黑" pitchFamily="34" charset="-122"/>
              </a:rPr>
              <a:t>大数据与其他技术融合发展</a:t>
            </a:r>
            <a:r>
              <a:rPr lang="zh-CN" altLang="en-US" sz="2400" dirty="0" smtClean="0">
                <a:latin typeface="微软雅黑" pitchFamily="34" charset="-122"/>
                <a:ea typeface="微软雅黑" pitchFamily="34" charset="-122"/>
              </a:rPr>
              <a:t>的一年。 随着机器学习的应用越来越广泛，人工智能变得越来越智能化，物联网使用增长越来越快以及大数据分析采用云优先策略将使越来越多的智能技术能够融入到各种类型的企业中</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解决方案，产品和服务，使人和公司能够充分利用它们。</a:t>
            </a:r>
          </a:p>
          <a:p>
            <a:pPr>
              <a:lnSpc>
                <a:spcPct val="90000"/>
              </a:lnSpc>
              <a:spcBef>
                <a:spcPct val="20000"/>
              </a:spcBef>
              <a:defRPr/>
            </a:pP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96050705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安装</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214282" y="714362"/>
            <a:ext cx="8929718" cy="357190"/>
          </a:xfrm>
          <a:prstGeom prst="rect">
            <a:avLst/>
          </a:prstGeom>
        </p:spPr>
        <p:txBody>
          <a:bodyPr/>
          <a:lstStyle/>
          <a:p>
            <a:pPr marL="342900" lvl="0" indent="-342900" eaLnBrk="0" hangingPunct="0">
              <a:spcBef>
                <a:spcPct val="20000"/>
              </a:spcBef>
              <a:defRPr/>
            </a:pPr>
            <a:r>
              <a:rPr lang="zh-CN" altLang="en-US" sz="1600" dirty="0" smtClean="0">
                <a:latin typeface="黑体" pitchFamily="49" charset="-122"/>
                <a:ea typeface="黑体" pitchFamily="49" charset="-122"/>
              </a:rPr>
              <a:t>所有的安装都是在</a:t>
            </a: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usr</a:t>
            </a:r>
            <a:r>
              <a:rPr lang="en-US" altLang="zh-CN" sz="1600" dirty="0" smtClean="0">
                <a:latin typeface="黑体" pitchFamily="49" charset="-122"/>
                <a:ea typeface="黑体" pitchFamily="49" charset="-122"/>
              </a:rPr>
              <a:t>/local/</a:t>
            </a:r>
            <a:r>
              <a:rPr lang="en-US" altLang="zh-CN" sz="1600" dirty="0" err="1" smtClean="0">
                <a:latin typeface="黑体" pitchFamily="49" charset="-122"/>
                <a:ea typeface="黑体" pitchFamily="49" charset="-122"/>
              </a:rPr>
              <a:t>webserver</a:t>
            </a:r>
            <a:r>
              <a:rPr lang="zh-CN" altLang="en-US" sz="1600" dirty="0" smtClean="0">
                <a:latin typeface="黑体" pitchFamily="49" charset="-122"/>
                <a:ea typeface="黑体" pitchFamily="49" charset="-122"/>
              </a:rPr>
              <a:t>目录下进行规划。</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zh-CN" altLang="en-US" sz="1600" dirty="0" smtClean="0">
                <a:latin typeface="黑体" pitchFamily="49" charset="-122"/>
                <a:ea typeface="黑体" pitchFamily="49" charset="-122"/>
              </a:rPr>
              <a:t>主备</a:t>
            </a:r>
            <a:r>
              <a:rPr lang="en-US" altLang="zh-CN" sz="1600" dirty="0" err="1" smtClean="0">
                <a:latin typeface="黑体" pitchFamily="49" charset="-122"/>
                <a:ea typeface="黑体" pitchFamily="49" charset="-122"/>
              </a:rPr>
              <a:t>namenode</a:t>
            </a:r>
            <a:r>
              <a:rPr lang="zh-CN" altLang="en-US" sz="1600" dirty="0" smtClean="0">
                <a:latin typeface="黑体" pitchFamily="49" charset="-122"/>
                <a:ea typeface="黑体" pitchFamily="49" charset="-122"/>
              </a:rPr>
              <a:t>应该位于不同机器上，这两台机器不要在部署其他服务。</a:t>
            </a:r>
            <a:r>
              <a:rPr lang="en-US" altLang="zh-CN" sz="1600" dirty="0" smtClean="0">
                <a:latin typeface="黑体" pitchFamily="49" charset="-122"/>
                <a:ea typeface="黑体" pitchFamily="49" charset="-122"/>
              </a:rPr>
              <a:t>HDFS2</a:t>
            </a:r>
            <a:r>
              <a:rPr lang="zh-CN" altLang="en-US" sz="1600" dirty="0" smtClean="0">
                <a:latin typeface="黑体" pitchFamily="49" charset="-122"/>
                <a:ea typeface="黑体" pitchFamily="49" charset="-122"/>
              </a:rPr>
              <a:t>无需再部署和配置</a:t>
            </a:r>
            <a:r>
              <a:rPr lang="en-US" altLang="zh-CN" sz="1600" dirty="0" smtClean="0">
                <a:latin typeface="黑体" pitchFamily="49" charset="-122"/>
                <a:ea typeface="黑体" pitchFamily="49" charset="-122"/>
              </a:rPr>
              <a:t>Secondary Name</a:t>
            </a:r>
            <a:r>
              <a:rPr lang="zh-CN" altLang="en-US" sz="1600" dirty="0" smtClean="0">
                <a:latin typeface="黑体" pitchFamily="49" charset="-122"/>
                <a:ea typeface="黑体" pitchFamily="49" charset="-122"/>
              </a:rPr>
              <a:t>，备</a:t>
            </a:r>
            <a:r>
              <a:rPr lang="en-US" altLang="zh-CN" sz="1600" dirty="0" err="1" smtClean="0">
                <a:latin typeface="黑体" pitchFamily="49" charset="-122"/>
                <a:ea typeface="黑体" pitchFamily="49" charset="-122"/>
              </a:rPr>
              <a:t>NameNode</a:t>
            </a:r>
            <a:r>
              <a:rPr lang="zh-CN" altLang="en-US" sz="1600" dirty="0" smtClean="0">
                <a:latin typeface="黑体" pitchFamily="49" charset="-122"/>
                <a:ea typeface="黑体" pitchFamily="49" charset="-122"/>
              </a:rPr>
              <a:t>已经替代它完成相应功能。主备</a:t>
            </a:r>
            <a:r>
              <a:rPr lang="en-US" altLang="zh-CN" sz="1600" dirty="0" err="1" smtClean="0">
                <a:latin typeface="黑体" pitchFamily="49" charset="-122"/>
                <a:ea typeface="黑体" pitchFamily="49" charset="-122"/>
              </a:rPr>
              <a:t>namenode</a:t>
            </a:r>
            <a:r>
              <a:rPr lang="zh-CN" altLang="en-US" sz="1600" dirty="0" smtClean="0">
                <a:latin typeface="黑体" pitchFamily="49" charset="-122"/>
                <a:ea typeface="黑体" pitchFamily="49" charset="-122"/>
              </a:rPr>
              <a:t>有两种切换方式，自动切换借助</a:t>
            </a:r>
            <a:r>
              <a:rPr lang="en-US" altLang="zh-CN" sz="1600" dirty="0" smtClean="0">
                <a:latin typeface="黑体" pitchFamily="49" charset="-122"/>
                <a:ea typeface="黑体" pitchFamily="49" charset="-122"/>
              </a:rPr>
              <a:t>Zookeeper</a:t>
            </a:r>
            <a:r>
              <a:rPr lang="zh-CN" altLang="en-US" sz="1600" dirty="0" smtClean="0">
                <a:latin typeface="黑体" pitchFamily="49" charset="-122"/>
                <a:ea typeface="黑体" pitchFamily="49" charset="-122"/>
              </a:rPr>
              <a:t>实现，需要单独部署一个</a:t>
            </a:r>
            <a:r>
              <a:rPr lang="en-US" altLang="zh-CN" sz="1600" dirty="0" smtClean="0">
                <a:latin typeface="黑体" pitchFamily="49" charset="-122"/>
                <a:ea typeface="黑体" pitchFamily="49" charset="-122"/>
              </a:rPr>
              <a:t>Zookeeper</a:t>
            </a:r>
            <a:r>
              <a:rPr lang="zh-CN" altLang="en-US" sz="1600" dirty="0" smtClean="0">
                <a:latin typeface="黑体" pitchFamily="49" charset="-122"/>
                <a:ea typeface="黑体" pitchFamily="49" charset="-122"/>
              </a:rPr>
              <a:t>集群，通常为奇数个节点，至少</a:t>
            </a:r>
            <a:r>
              <a:rPr lang="en-US" altLang="zh-CN" sz="1600" dirty="0" smtClean="0">
                <a:latin typeface="黑体" pitchFamily="49" charset="-122"/>
                <a:ea typeface="黑体" pitchFamily="49" charset="-122"/>
              </a:rPr>
              <a:t>3</a:t>
            </a:r>
            <a:r>
              <a:rPr lang="zh-CN" altLang="en-US" sz="1600" dirty="0" smtClean="0">
                <a:latin typeface="黑体" pitchFamily="49" charset="-122"/>
                <a:ea typeface="黑体" pitchFamily="49" charset="-122"/>
              </a:rPr>
              <a:t>个。另外一个是手动切换方式。</a:t>
            </a:r>
          </a:p>
          <a:p>
            <a:pPr marL="342900" lvl="0" indent="-342900" eaLnBrk="0" hangingPunct="0">
              <a:spcBef>
                <a:spcPct val="20000"/>
              </a:spcBef>
              <a:defRPr/>
            </a:pPr>
            <a:endParaRPr lang="zh-CN" altLang="en-US" sz="1600" dirty="0" smtClean="0">
              <a:latin typeface="黑体" pitchFamily="49" charset="-122"/>
              <a:ea typeface="黑体" pitchFamily="49" charset="-122"/>
            </a:endParaRPr>
          </a:p>
        </p:txBody>
      </p:sp>
      <p:graphicFrame>
        <p:nvGraphicFramePr>
          <p:cNvPr id="6" name="表格 5"/>
          <p:cNvGraphicFramePr>
            <a:graphicFrameLocks noGrp="1"/>
          </p:cNvGraphicFramePr>
          <p:nvPr/>
        </p:nvGraphicFramePr>
        <p:xfrm>
          <a:off x="1865947" y="2377454"/>
          <a:ext cx="5412105" cy="2194560"/>
        </p:xfrm>
        <a:graphic>
          <a:graphicData uri="http://schemas.openxmlformats.org/drawingml/2006/table">
            <a:tbl>
              <a:tblPr/>
              <a:tblGrid>
                <a:gridCol w="878840"/>
                <a:gridCol w="2070100"/>
                <a:gridCol w="2463165"/>
              </a:tblGrid>
              <a:tr h="0">
                <a:tc>
                  <a:txBody>
                    <a:bodyPr/>
                    <a:lstStyle/>
                    <a:p>
                      <a:pPr>
                        <a:lnSpc>
                          <a:spcPct val="150000"/>
                        </a:lnSpc>
                        <a:spcAft>
                          <a:spcPts val="600"/>
                        </a:spcAft>
                      </a:pPr>
                      <a:r>
                        <a:rPr lang="zh-CN" sz="1200" kern="100" dirty="0">
                          <a:latin typeface="Times New Roman"/>
                          <a:ea typeface="宋体"/>
                          <a:cs typeface="Times New Roman"/>
                        </a:rPr>
                        <a:t>节点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zh-CN" sz="1200" kern="100">
                          <a:latin typeface="Times New Roman"/>
                          <a:ea typeface="宋体"/>
                          <a:cs typeface="Times New Roman"/>
                        </a:rPr>
                        <a:t>安装软件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zh-CN" sz="1200" kern="100">
                          <a:latin typeface="Times New Roman"/>
                          <a:ea typeface="宋体"/>
                          <a:cs typeface="Times New Roman"/>
                        </a:rPr>
                        <a:t>启动进程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50000"/>
                        </a:lnSpc>
                        <a:spcAft>
                          <a:spcPts val="600"/>
                        </a:spcAft>
                      </a:pPr>
                      <a:r>
                        <a:rPr lang="en-US" sz="1200" kern="100">
                          <a:latin typeface="宋体"/>
                          <a:ea typeface="宋体"/>
                          <a:cs typeface="Times New Roman"/>
                        </a:rPr>
                        <a:t>master</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a:latin typeface="宋体"/>
                          <a:ea typeface="宋体"/>
                          <a:cs typeface="Times New Roman"/>
                        </a:rPr>
                        <a:t>jdk, hadoop, zookeeper, hbase, hive,mysql</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a:latin typeface="宋体"/>
                          <a:ea typeface="宋体"/>
                          <a:cs typeface="Times New Roman"/>
                        </a:rPr>
                        <a:t>NameNode, ResourceManager, JournalNode, QuorumPeerMain,</a:t>
                      </a:r>
                      <a:r>
                        <a:rPr lang="en-US" sz="1200" kern="100">
                          <a:latin typeface="Segoe UI"/>
                          <a:ea typeface="楷体_GB2312"/>
                          <a:cs typeface="Times New Roman"/>
                        </a:rPr>
                        <a:t> DFSZKFailoverController</a:t>
                      </a:r>
                      <a:r>
                        <a:rPr lang="zh-CN" sz="1200" kern="100">
                          <a:latin typeface="Segoe UI"/>
                          <a:ea typeface="楷体_GB2312"/>
                          <a:cs typeface="Segoe UI"/>
                        </a:rPr>
                        <a:t>，</a:t>
                      </a:r>
                      <a:r>
                        <a:rPr lang="en-US" sz="1200" kern="100">
                          <a:latin typeface="宋体"/>
                          <a:ea typeface="宋体"/>
                          <a:cs typeface="Times New Roman"/>
                        </a:rPr>
                        <a:t> HMaste</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50000"/>
                        </a:lnSpc>
                        <a:spcAft>
                          <a:spcPts val="600"/>
                        </a:spcAft>
                      </a:pPr>
                      <a:r>
                        <a:rPr lang="en-US" sz="1200" kern="100">
                          <a:latin typeface="宋体"/>
                          <a:ea typeface="宋体"/>
                          <a:cs typeface="Times New Roman"/>
                        </a:rPr>
                        <a:t>slave1</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dirty="0" err="1">
                          <a:latin typeface="宋体"/>
                          <a:ea typeface="宋体"/>
                          <a:cs typeface="Times New Roman"/>
                        </a:rPr>
                        <a:t>jdk</a:t>
                      </a:r>
                      <a:r>
                        <a:rPr lang="en-US" sz="1200" kern="100" dirty="0">
                          <a:latin typeface="宋体"/>
                          <a:ea typeface="宋体"/>
                          <a:cs typeface="Times New Roman"/>
                        </a:rPr>
                        <a:t>, </a:t>
                      </a:r>
                      <a:r>
                        <a:rPr lang="en-US" sz="1200" kern="100" dirty="0" err="1">
                          <a:latin typeface="宋体"/>
                          <a:ea typeface="宋体"/>
                          <a:cs typeface="Times New Roman"/>
                        </a:rPr>
                        <a:t>hadoop</a:t>
                      </a:r>
                      <a:r>
                        <a:rPr lang="en-US" sz="1200" kern="100" dirty="0">
                          <a:latin typeface="宋体"/>
                          <a:ea typeface="宋体"/>
                          <a:cs typeface="Times New Roman"/>
                        </a:rPr>
                        <a:t>, zookeeper, </a:t>
                      </a:r>
                      <a:r>
                        <a:rPr lang="en-US" sz="1200" kern="100" dirty="0" err="1">
                          <a:latin typeface="宋体"/>
                          <a:ea typeface="宋体"/>
                          <a:cs typeface="Times New Roman"/>
                        </a:rPr>
                        <a:t>hbase</a:t>
                      </a:r>
                      <a:r>
                        <a:rPr lang="en-US" sz="1200" kern="100" dirty="0">
                          <a:latin typeface="宋体"/>
                          <a:ea typeface="宋体"/>
                          <a:cs typeface="Times New Roman"/>
                        </a:rPr>
                        <a:t>,</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a:latin typeface="宋体"/>
                          <a:ea typeface="宋体"/>
                          <a:cs typeface="Times New Roman"/>
                        </a:rPr>
                        <a:t>DataNode, NodeManager, JournalNode, QuorumPeerMain</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3355">
                <a:tc>
                  <a:txBody>
                    <a:bodyPr/>
                    <a:lstStyle/>
                    <a:p>
                      <a:pPr>
                        <a:lnSpc>
                          <a:spcPct val="150000"/>
                        </a:lnSpc>
                        <a:spcAft>
                          <a:spcPts val="600"/>
                        </a:spcAft>
                      </a:pPr>
                      <a:r>
                        <a:rPr lang="en-US" sz="1200" kern="100">
                          <a:latin typeface="宋体"/>
                          <a:ea typeface="宋体"/>
                          <a:cs typeface="Times New Roman"/>
                        </a:rPr>
                        <a:t>slave2</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a:latin typeface="宋体"/>
                          <a:ea typeface="宋体"/>
                          <a:cs typeface="Times New Roman"/>
                        </a:rPr>
                        <a:t>jdk, hadoop, zookeeper, hbase,</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dirty="0" err="1">
                          <a:latin typeface="宋体"/>
                          <a:ea typeface="宋体"/>
                          <a:cs typeface="Times New Roman"/>
                        </a:rPr>
                        <a:t>DataNode</a:t>
                      </a:r>
                      <a:r>
                        <a:rPr lang="en-US" sz="1200" kern="100" dirty="0">
                          <a:latin typeface="宋体"/>
                          <a:ea typeface="宋体"/>
                          <a:cs typeface="Times New Roman"/>
                        </a:rPr>
                        <a:t>, </a:t>
                      </a:r>
                      <a:r>
                        <a:rPr lang="en-US" sz="1200" kern="100" dirty="0" err="1">
                          <a:latin typeface="宋体"/>
                          <a:ea typeface="宋体"/>
                          <a:cs typeface="Times New Roman"/>
                        </a:rPr>
                        <a:t>NodeManager</a:t>
                      </a:r>
                      <a:r>
                        <a:rPr lang="en-US" sz="1200" kern="100" dirty="0">
                          <a:latin typeface="宋体"/>
                          <a:ea typeface="宋体"/>
                          <a:cs typeface="Times New Roman"/>
                        </a:rPr>
                        <a:t>, </a:t>
                      </a:r>
                      <a:r>
                        <a:rPr lang="en-US" sz="1200" kern="100" dirty="0" err="1">
                          <a:latin typeface="宋体"/>
                          <a:ea typeface="宋体"/>
                          <a:cs typeface="Times New Roman"/>
                        </a:rPr>
                        <a:t>JournalNode</a:t>
                      </a:r>
                      <a:r>
                        <a:rPr lang="en-US" sz="1200" kern="100" dirty="0">
                          <a:latin typeface="宋体"/>
                          <a:ea typeface="宋体"/>
                          <a:cs typeface="Times New Roman"/>
                        </a:rPr>
                        <a:t>, </a:t>
                      </a:r>
                      <a:r>
                        <a:rPr lang="en-US" sz="1200" kern="100" dirty="0" err="1">
                          <a:latin typeface="宋体"/>
                          <a:ea typeface="宋体"/>
                          <a:cs typeface="Times New Roman"/>
                        </a:rPr>
                        <a:t>QuorumPeerMain</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安装</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214282" y="714362"/>
            <a:ext cx="8929718" cy="357190"/>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1.	</a:t>
            </a:r>
            <a:r>
              <a:rPr lang="zh-CN" altLang="en-US" sz="1600" dirty="0" smtClean="0">
                <a:latin typeface="黑体" pitchFamily="49" charset="-122"/>
                <a:ea typeface="黑体" pitchFamily="49" charset="-122"/>
              </a:rPr>
              <a:t>进入安装目录</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 </a:t>
            </a:r>
            <a:r>
              <a:rPr lang="en-US" altLang="zh-CN" sz="1600" dirty="0" err="1" smtClean="0">
                <a:latin typeface="黑体" pitchFamily="49" charset="-122"/>
                <a:ea typeface="黑体" pitchFamily="49" charset="-122"/>
              </a:rPr>
              <a:t>cd</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usr</a:t>
            </a:r>
            <a:r>
              <a:rPr lang="en-US" altLang="zh-CN" sz="1600" dirty="0" smtClean="0">
                <a:latin typeface="黑体" pitchFamily="49" charset="-122"/>
                <a:ea typeface="黑体" pitchFamily="49" charset="-122"/>
              </a:rPr>
              <a:t>/local/</a:t>
            </a:r>
            <a:r>
              <a:rPr lang="en-US" altLang="zh-CN" sz="1600" dirty="0" err="1" smtClean="0">
                <a:latin typeface="黑体" pitchFamily="49" charset="-122"/>
                <a:ea typeface="黑体" pitchFamily="49" charset="-122"/>
              </a:rPr>
              <a:t>webserver</a:t>
            </a:r>
            <a:r>
              <a:rPr lang="en-US" altLang="zh-CN" sz="1600" dirty="0" smtClean="0">
                <a:latin typeface="黑体" pitchFamily="49" charset="-122"/>
                <a:ea typeface="黑体" pitchFamily="49" charset="-122"/>
              </a:rPr>
              <a:t>/</a:t>
            </a:r>
          </a:p>
          <a:p>
            <a:pPr marL="342900" lvl="0" indent="-342900" eaLnBrk="0" hangingPunct="0">
              <a:spcBef>
                <a:spcPct val="20000"/>
              </a:spcBef>
              <a:defRPr/>
            </a:pPr>
            <a:r>
              <a:rPr lang="en-US" altLang="zh-CN" sz="1600" dirty="0" smtClean="0">
                <a:latin typeface="黑体" pitchFamily="49" charset="-122"/>
                <a:ea typeface="黑体" pitchFamily="49" charset="-122"/>
              </a:rPr>
              <a:t>2.	</a:t>
            </a:r>
            <a:r>
              <a:rPr lang="zh-CN" altLang="en-US" sz="1600" dirty="0" smtClean="0">
                <a:latin typeface="黑体" pitchFamily="49" charset="-122"/>
                <a:ea typeface="黑体" pitchFamily="49" charset="-122"/>
              </a:rPr>
              <a:t>解压</a:t>
            </a:r>
            <a:r>
              <a:rPr lang="en-US" altLang="zh-CN" sz="1600" dirty="0" err="1" smtClean="0">
                <a:latin typeface="黑体" pitchFamily="49" charset="-122"/>
                <a:ea typeface="黑体" pitchFamily="49" charset="-122"/>
              </a:rPr>
              <a:t>hadoop</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webserver</a:t>
            </a:r>
            <a:r>
              <a:rPr lang="en-US" altLang="zh-CN" sz="1600" dirty="0" smtClean="0">
                <a:latin typeface="黑体" pitchFamily="49" charset="-122"/>
                <a:ea typeface="黑体" pitchFamily="49" charset="-122"/>
              </a:rPr>
              <a:t>]$ tar -</a:t>
            </a:r>
            <a:r>
              <a:rPr lang="en-US" altLang="zh-CN" sz="1600" dirty="0" err="1" smtClean="0">
                <a:latin typeface="黑体" pitchFamily="49" charset="-122"/>
                <a:ea typeface="黑体" pitchFamily="49" charset="-122"/>
              </a:rPr>
              <a:t>zxf</a:t>
            </a:r>
            <a:r>
              <a:rPr lang="en-US" altLang="zh-CN" sz="1600" dirty="0" smtClean="0">
                <a:latin typeface="黑体" pitchFamily="49" charset="-122"/>
                <a:ea typeface="黑体" pitchFamily="49" charset="-122"/>
              </a:rPr>
              <a:t> hadoop-2.7.2.tar.gz</a:t>
            </a:r>
          </a:p>
          <a:p>
            <a:pPr marL="342900" lvl="0" indent="-342900" eaLnBrk="0" hangingPunct="0">
              <a:spcBef>
                <a:spcPct val="20000"/>
              </a:spcBef>
              <a:defRPr/>
            </a:pPr>
            <a:r>
              <a:rPr lang="en-US" altLang="zh-CN" sz="1600" dirty="0" smtClean="0">
                <a:latin typeface="黑体" pitchFamily="49" charset="-122"/>
                <a:ea typeface="黑体" pitchFamily="49" charset="-122"/>
              </a:rPr>
              <a:t>3.	</a:t>
            </a:r>
            <a:r>
              <a:rPr lang="zh-CN" altLang="en-US" sz="1600" dirty="0" smtClean="0">
                <a:latin typeface="黑体" pitchFamily="49" charset="-122"/>
                <a:ea typeface="黑体" pitchFamily="49" charset="-122"/>
              </a:rPr>
              <a:t>重命名</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webserver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mv</a:t>
            </a:r>
            <a:r>
              <a:rPr lang="en-US" altLang="zh-CN" sz="1600" dirty="0" smtClean="0">
                <a:latin typeface="黑体" pitchFamily="49" charset="-122"/>
                <a:ea typeface="黑体" pitchFamily="49" charset="-122"/>
              </a:rPr>
              <a:t> hadoop-2.7.2 </a:t>
            </a:r>
            <a:r>
              <a:rPr lang="en-US" altLang="zh-CN" sz="1600" dirty="0" err="1" smtClean="0">
                <a:latin typeface="黑体" pitchFamily="49" charset="-122"/>
                <a:ea typeface="黑体" pitchFamily="49" charset="-122"/>
              </a:rPr>
              <a:t>hadoop</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4.	</a:t>
            </a:r>
            <a:r>
              <a:rPr lang="zh-CN" altLang="en-US" sz="1600" dirty="0" smtClean="0">
                <a:latin typeface="黑体" pitchFamily="49" charset="-122"/>
                <a:ea typeface="黑体" pitchFamily="49" charset="-122"/>
              </a:rPr>
              <a:t>创建信息存放目录</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webserver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cd</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mkdir</a:t>
            </a:r>
            <a:r>
              <a:rPr lang="en-US" altLang="zh-CN" sz="1600" dirty="0" smtClean="0">
                <a:latin typeface="黑体" pitchFamily="49" charset="-122"/>
                <a:ea typeface="黑体" pitchFamily="49" charset="-122"/>
              </a:rPr>
              <a:t> name</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mkdir</a:t>
            </a:r>
            <a:r>
              <a:rPr lang="en-US" altLang="zh-CN" sz="1600" dirty="0" smtClean="0">
                <a:latin typeface="黑体" pitchFamily="49" charset="-122"/>
                <a:ea typeface="黑体" pitchFamily="49" charset="-122"/>
              </a:rPr>
              <a:t> data</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环境配置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214282" y="714362"/>
            <a:ext cx="8929718" cy="357190"/>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cd</a:t>
            </a:r>
            <a:r>
              <a:rPr lang="en-US" altLang="zh-CN" sz="1600" dirty="0" smtClean="0">
                <a:latin typeface="黑体" pitchFamily="49" charset="-122"/>
                <a:ea typeface="黑体" pitchFamily="49" charset="-122"/>
              </a:rPr>
              <a:t> etc/</a:t>
            </a:r>
            <a:r>
              <a:rPr lang="en-US" altLang="zh-CN" sz="1600" dirty="0" err="1" smtClean="0">
                <a:latin typeface="黑体" pitchFamily="49" charset="-122"/>
                <a:ea typeface="黑体" pitchFamily="49" charset="-122"/>
              </a:rPr>
              <a:t>hadoop</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 vim yarn-env.sh</a:t>
            </a:r>
          </a:p>
          <a:p>
            <a:pPr marL="342900" lvl="0" indent="-342900" eaLnBrk="0" hangingPunct="0">
              <a:spcBef>
                <a:spcPct val="20000"/>
              </a:spcBef>
              <a:defRPr/>
            </a:pPr>
            <a:r>
              <a:rPr lang="en-US" altLang="zh-CN" sz="1600" dirty="0" smtClean="0">
                <a:latin typeface="黑体" pitchFamily="49" charset="-122"/>
                <a:ea typeface="黑体" pitchFamily="49" charset="-122"/>
              </a:rPr>
              <a:t># some Java parameters</a:t>
            </a:r>
          </a:p>
          <a:p>
            <a:pPr marL="342900" lvl="0" indent="-342900" eaLnBrk="0" hangingPunct="0">
              <a:spcBef>
                <a:spcPct val="20000"/>
              </a:spcBef>
              <a:defRPr/>
            </a:pPr>
            <a:r>
              <a:rPr lang="en-US" altLang="zh-CN" sz="1600" dirty="0" smtClean="0">
                <a:latin typeface="黑体" pitchFamily="49" charset="-122"/>
                <a:ea typeface="黑体" pitchFamily="49" charset="-122"/>
              </a:rPr>
              <a:t>export JAVA_HOME=/</a:t>
            </a:r>
            <a:r>
              <a:rPr lang="en-US" altLang="zh-CN" sz="1600" dirty="0" err="1" smtClean="0">
                <a:latin typeface="黑体" pitchFamily="49" charset="-122"/>
                <a:ea typeface="黑体" pitchFamily="49" charset="-122"/>
              </a:rPr>
              <a:t>usr</a:t>
            </a:r>
            <a:r>
              <a:rPr lang="en-US" altLang="zh-CN" sz="1600" dirty="0" smtClean="0">
                <a:latin typeface="黑体" pitchFamily="49" charset="-122"/>
                <a:ea typeface="黑体" pitchFamily="49" charset="-122"/>
              </a:rPr>
              <a:t>/local/</a:t>
            </a:r>
            <a:r>
              <a:rPr lang="en-US" altLang="zh-CN" sz="1600" dirty="0" err="1" smtClean="0">
                <a:latin typeface="黑体" pitchFamily="49" charset="-122"/>
                <a:ea typeface="黑体" pitchFamily="49" charset="-122"/>
              </a:rPr>
              <a:t>webserver</a:t>
            </a:r>
            <a:r>
              <a:rPr lang="en-US" altLang="zh-CN" sz="1600" dirty="0" smtClean="0">
                <a:latin typeface="黑体" pitchFamily="49" charset="-122"/>
                <a:ea typeface="黑体" pitchFamily="49" charset="-122"/>
              </a:rPr>
              <a:t>/jdk1.8</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 vim hadoop-env.sh</a:t>
            </a:r>
          </a:p>
          <a:p>
            <a:pPr marL="342900" lvl="0" indent="-342900" eaLnBrk="0" hangingPunct="0">
              <a:spcBef>
                <a:spcPct val="20000"/>
              </a:spcBef>
              <a:defRPr/>
            </a:pPr>
            <a:r>
              <a:rPr lang="en-US" altLang="zh-CN" sz="1600" dirty="0" smtClean="0">
                <a:latin typeface="黑体" pitchFamily="49" charset="-122"/>
                <a:ea typeface="黑体" pitchFamily="49" charset="-122"/>
              </a:rPr>
              <a:t># The java implementation to use.</a:t>
            </a:r>
          </a:p>
          <a:p>
            <a:pPr marL="342900" lvl="0" indent="-342900" eaLnBrk="0" hangingPunct="0">
              <a:spcBef>
                <a:spcPct val="20000"/>
              </a:spcBef>
              <a:defRPr/>
            </a:pPr>
            <a:r>
              <a:rPr lang="en-US" altLang="zh-CN" sz="1600" dirty="0" smtClean="0">
                <a:latin typeface="黑体" pitchFamily="49" charset="-122"/>
                <a:ea typeface="黑体" pitchFamily="49" charset="-122"/>
              </a:rPr>
              <a:t>export JAVA_HOME=/</a:t>
            </a:r>
            <a:r>
              <a:rPr lang="en-US" altLang="zh-CN" sz="1600" dirty="0" err="1" smtClean="0">
                <a:latin typeface="黑体" pitchFamily="49" charset="-122"/>
                <a:ea typeface="黑体" pitchFamily="49" charset="-122"/>
              </a:rPr>
              <a:t>usr</a:t>
            </a:r>
            <a:r>
              <a:rPr lang="en-US" altLang="zh-CN" sz="1600" dirty="0" smtClean="0">
                <a:latin typeface="黑体" pitchFamily="49" charset="-122"/>
                <a:ea typeface="黑体" pitchFamily="49" charset="-122"/>
              </a:rPr>
              <a:t>/local/</a:t>
            </a:r>
            <a:r>
              <a:rPr lang="en-US" altLang="zh-CN" sz="1600" dirty="0" err="1" smtClean="0">
                <a:latin typeface="黑体" pitchFamily="49" charset="-122"/>
                <a:ea typeface="黑体" pitchFamily="49" charset="-122"/>
              </a:rPr>
              <a:t>webserver</a:t>
            </a:r>
            <a:r>
              <a:rPr lang="en-US" altLang="zh-CN" sz="1600" dirty="0" smtClean="0">
                <a:latin typeface="黑体" pitchFamily="49" charset="-122"/>
                <a:ea typeface="黑体" pitchFamily="49" charset="-122"/>
              </a:rPr>
              <a:t>/jdk1.8</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 vim mapred-env.sh </a:t>
            </a:r>
          </a:p>
          <a:p>
            <a:pPr marL="342900" lvl="0" indent="-342900" eaLnBrk="0" hangingPunct="0">
              <a:spcBef>
                <a:spcPct val="20000"/>
              </a:spcBef>
              <a:defRPr/>
            </a:pPr>
            <a:r>
              <a:rPr lang="en-US" altLang="zh-CN" sz="1600" dirty="0" smtClean="0">
                <a:latin typeface="黑体" pitchFamily="49" charset="-122"/>
                <a:ea typeface="黑体" pitchFamily="49" charset="-122"/>
              </a:rPr>
              <a:t># The java implementation to use.</a:t>
            </a:r>
          </a:p>
          <a:p>
            <a:pPr marL="342900" lvl="0" indent="-342900" eaLnBrk="0" hangingPunct="0">
              <a:spcBef>
                <a:spcPct val="20000"/>
              </a:spcBef>
              <a:defRPr/>
            </a:pPr>
            <a:r>
              <a:rPr lang="en-US" altLang="zh-CN" sz="1600" dirty="0" smtClean="0">
                <a:latin typeface="黑体" pitchFamily="49" charset="-122"/>
                <a:ea typeface="黑体" pitchFamily="49" charset="-122"/>
              </a:rPr>
              <a:t>export	JAVA_HOME=/</a:t>
            </a:r>
            <a:r>
              <a:rPr lang="en-US" altLang="zh-CN" sz="1600" dirty="0" err="1" smtClean="0">
                <a:latin typeface="黑体" pitchFamily="49" charset="-122"/>
                <a:ea typeface="黑体" pitchFamily="49" charset="-122"/>
              </a:rPr>
              <a:t>usr</a:t>
            </a:r>
            <a:r>
              <a:rPr lang="en-US" altLang="zh-CN" sz="1600" dirty="0" smtClean="0">
                <a:latin typeface="黑体" pitchFamily="49" charset="-122"/>
                <a:ea typeface="黑体" pitchFamily="49" charset="-122"/>
              </a:rPr>
              <a:t>/local/</a:t>
            </a:r>
            <a:r>
              <a:rPr lang="en-US" altLang="zh-CN" sz="1600" dirty="0" err="1" smtClean="0">
                <a:latin typeface="黑体" pitchFamily="49" charset="-122"/>
                <a:ea typeface="黑体" pitchFamily="49" charset="-122"/>
              </a:rPr>
              <a:t>webserver</a:t>
            </a:r>
            <a:r>
              <a:rPr lang="en-US" altLang="zh-CN" sz="1600" dirty="0" smtClean="0">
                <a:latin typeface="黑体" pitchFamily="49" charset="-122"/>
                <a:ea typeface="黑体" pitchFamily="49" charset="-122"/>
              </a:rPr>
              <a:t>/jdk1.8</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Core</a:t>
            </a:r>
            <a:r>
              <a:rPr lang="zh-CN" altLang="en-US" sz="3200" b="1" dirty="0" smtClean="0">
                <a:solidFill>
                  <a:srgbClr val="0070C0"/>
                </a:solidFill>
                <a:latin typeface="Verdana" pitchFamily="34" charset="0"/>
                <a:ea typeface="微软雅黑" pitchFamily="34" charset="-122"/>
                <a:cs typeface="Verdana" pitchFamily="34" charset="0"/>
              </a:rPr>
              <a:t>配置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71406" y="714362"/>
            <a:ext cx="4500594" cy="285752"/>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 vim core-site.xml </a:t>
            </a:r>
          </a:p>
          <a:p>
            <a:pPr marL="342900" lvl="0" indent="-342900" eaLnBrk="0" hangingPunct="0">
              <a:spcBef>
                <a:spcPct val="20000"/>
              </a:spcBef>
              <a:defRPr/>
            </a:pPr>
            <a:r>
              <a:rPr lang="en-US" altLang="zh-CN" sz="1600" dirty="0" smtClean="0">
                <a:latin typeface="黑体" pitchFamily="49" charset="-122"/>
                <a:ea typeface="黑体" pitchFamily="49" charset="-122"/>
              </a:rPr>
              <a:t>&lt;configuration&gt;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	&lt;name&gt;</a:t>
            </a:r>
            <a:r>
              <a:rPr lang="en-US" altLang="zh-CN" sz="1600" dirty="0" err="1" smtClean="0">
                <a:latin typeface="黑体" pitchFamily="49" charset="-122"/>
                <a:ea typeface="黑体" pitchFamily="49" charset="-122"/>
              </a:rPr>
              <a:t>hadoop.tmp.dir</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&lt;value&gt;/</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zh-CN" altLang="en-US" sz="1600" dirty="0" smtClean="0">
                <a:latin typeface="黑体" pitchFamily="49" charset="-122"/>
                <a:ea typeface="黑体" pitchFamily="49" charset="-122"/>
              </a:rPr>
              <a:t>这里的路径默认是</a:t>
            </a:r>
            <a:r>
              <a:rPr lang="en-US" altLang="zh-CN" sz="1600" dirty="0" err="1" smtClean="0">
                <a:latin typeface="黑体" pitchFamily="49" charset="-122"/>
                <a:ea typeface="黑体" pitchFamily="49" charset="-122"/>
              </a:rPr>
              <a:t>NameNode</a:t>
            </a:r>
            <a:r>
              <a:rPr lang="zh-CN" altLang="en-US"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DataNode</a:t>
            </a:r>
            <a:r>
              <a:rPr lang="zh-CN" altLang="en-US"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JournalNode</a:t>
            </a:r>
            <a:r>
              <a:rPr lang="zh-CN" altLang="en-US" sz="1600" dirty="0" smtClean="0">
                <a:latin typeface="黑体" pitchFamily="49" charset="-122"/>
                <a:ea typeface="黑体" pitchFamily="49" charset="-122"/>
              </a:rPr>
              <a:t>等存放数据的公共目录。用户也可以自己单独指定这三类节点的目录</a:t>
            </a:r>
            <a:endParaRPr lang="en-US" altLang="zh-CN" sz="1600" dirty="0" smtClean="0">
              <a:latin typeface="黑体" pitchFamily="49" charset="-122"/>
              <a:ea typeface="黑体" pitchFamily="49" charset="-122"/>
            </a:endParaRPr>
          </a:p>
          <a:p>
            <a:pPr marL="342900" indent="-342900" eaLnBrk="0" hangingPunct="0">
              <a:spcBef>
                <a:spcPct val="20000"/>
              </a:spcBef>
              <a:defRPr/>
            </a:pPr>
            <a:r>
              <a:rPr lang="en-US" altLang="zh-CN" sz="1600" dirty="0" smtClean="0">
                <a:latin typeface="黑体" pitchFamily="49" charset="-122"/>
                <a:ea typeface="黑体" pitchFamily="49" charset="-122"/>
              </a:rPr>
              <a:t>&lt;!-- </a:t>
            </a:r>
            <a:r>
              <a:rPr lang="zh-CN" altLang="en-US" sz="1600" dirty="0" smtClean="0">
                <a:latin typeface="黑体" pitchFamily="49" charset="-122"/>
                <a:ea typeface="黑体" pitchFamily="49" charset="-122"/>
              </a:rPr>
              <a:t>指定</a:t>
            </a:r>
            <a:r>
              <a:rPr lang="en-US" altLang="zh-CN" sz="1600" dirty="0" err="1" smtClean="0">
                <a:latin typeface="黑体" pitchFamily="49" charset="-122"/>
                <a:ea typeface="黑体" pitchFamily="49" charset="-122"/>
              </a:rPr>
              <a:t>hadoop</a:t>
            </a:r>
            <a:r>
              <a:rPr lang="zh-CN" altLang="en-US" sz="1600" dirty="0" smtClean="0">
                <a:latin typeface="黑体" pitchFamily="49" charset="-122"/>
                <a:ea typeface="黑体" pitchFamily="49" charset="-122"/>
              </a:rPr>
              <a:t>运行时产生文件的存储目录 </a:t>
            </a:r>
            <a:r>
              <a:rPr lang="en-US" altLang="zh-CN" sz="1600" dirty="0" smtClean="0">
                <a:latin typeface="黑体" pitchFamily="49" charset="-122"/>
                <a:ea typeface="黑体" pitchFamily="49" charset="-122"/>
              </a:rPr>
              <a:t>--</a:t>
            </a:r>
            <a:r>
              <a:rPr lang="zh-CN" altLang="en-US" sz="1600" dirty="0" smtClean="0">
                <a:solidFill>
                  <a:srgbClr val="FF0000"/>
                </a:solidFill>
                <a:latin typeface="黑体" pitchFamily="49" charset="-122"/>
                <a:ea typeface="黑体" pitchFamily="49" charset="-122"/>
              </a:rPr>
              <a:t>（注：不要忘了创建</a:t>
            </a:r>
            <a:r>
              <a:rPr lang="en-US" altLang="zh-CN" sz="1600" dirty="0" err="1" smtClean="0">
                <a:solidFill>
                  <a:srgbClr val="FF0000"/>
                </a:solidFill>
                <a:latin typeface="黑体" pitchFamily="49" charset="-122"/>
                <a:ea typeface="黑体" pitchFamily="49" charset="-122"/>
              </a:rPr>
              <a:t>tmp</a:t>
            </a:r>
            <a:r>
              <a:rPr lang="zh-CN" altLang="en-US" sz="1600" dirty="0" smtClean="0">
                <a:solidFill>
                  <a:srgbClr val="FF0000"/>
                </a:solidFill>
                <a:latin typeface="黑体" pitchFamily="49" charset="-122"/>
                <a:ea typeface="黑体" pitchFamily="49" charset="-122"/>
              </a:rPr>
              <a:t>目录）</a:t>
            </a:r>
          </a:p>
          <a:p>
            <a:pPr marL="342900" lvl="0" indent="-342900" eaLnBrk="0" hangingPunct="0">
              <a:spcBef>
                <a:spcPct val="20000"/>
              </a:spcBef>
              <a:defRPr/>
            </a:pPr>
            <a:r>
              <a:rPr lang="en-US" altLang="zh-CN" sz="1600" dirty="0" smtClean="0">
                <a:latin typeface="黑体" pitchFamily="49" charset="-122"/>
                <a:ea typeface="黑体" pitchFamily="49" charset="-122"/>
              </a:rPr>
              <a:t>&gt;</a:t>
            </a:r>
          </a:p>
          <a:p>
            <a:pPr marL="342900" lvl="0" indent="-342900" eaLnBrk="0" hangingPunct="0">
              <a:spcBef>
                <a:spcPct val="20000"/>
              </a:spcBef>
              <a:defRPr/>
            </a:pPr>
            <a:endParaRPr lang="en-US" altLang="zh-CN" sz="1600" dirty="0" smtClean="0">
              <a:latin typeface="黑体" pitchFamily="49" charset="-122"/>
              <a:ea typeface="黑体" pitchFamily="49" charset="-122"/>
            </a:endParaRPr>
          </a:p>
        </p:txBody>
      </p:sp>
      <p:sp>
        <p:nvSpPr>
          <p:cNvPr id="6" name="Rectangle 3"/>
          <p:cNvSpPr txBox="1">
            <a:spLocks noChangeArrowheads="1"/>
          </p:cNvSpPr>
          <p:nvPr/>
        </p:nvSpPr>
        <p:spPr>
          <a:xfrm>
            <a:off x="4572000" y="714362"/>
            <a:ext cx="4500594" cy="285752"/>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 &lt;name&gt;fs.default.name&lt;/name&gt;</a:t>
            </a:r>
          </a:p>
          <a:p>
            <a:pPr marL="342900" lvl="0" indent="-342900" eaLnBrk="0" hangingPunct="0">
              <a:spcBef>
                <a:spcPct val="20000"/>
              </a:spcBef>
              <a:defRPr/>
            </a:pPr>
            <a:r>
              <a:rPr lang="en-US" altLang="zh-CN" sz="1600" dirty="0" smtClean="0">
                <a:latin typeface="黑体" pitchFamily="49" charset="-122"/>
                <a:ea typeface="黑体" pitchFamily="49" charset="-122"/>
              </a:rPr>
              <a:t> &lt;value&gt;</a:t>
            </a:r>
            <a:r>
              <a:rPr lang="en-US" altLang="zh-CN" sz="1600" dirty="0" smtClean="0">
                <a:solidFill>
                  <a:srgbClr val="FF0000"/>
                </a:solidFill>
                <a:latin typeface="黑体" pitchFamily="49" charset="-122"/>
                <a:ea typeface="黑体" pitchFamily="49" charset="-122"/>
              </a:rPr>
              <a:t>hdfs://master:9000</a:t>
            </a:r>
            <a:r>
              <a:rPr lang="en-US" altLang="zh-CN" sz="1600" dirty="0" smtClean="0">
                <a:latin typeface="黑体" pitchFamily="49" charset="-122"/>
                <a:ea typeface="黑体" pitchFamily="49" charset="-122"/>
              </a:rPr>
              <a:t>&lt;/value&gt;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zh-CN" altLang="en-US" sz="1600" dirty="0" smtClean="0">
                <a:latin typeface="黑体" pitchFamily="49" charset="-122"/>
                <a:ea typeface="黑体" pitchFamily="49" charset="-122"/>
              </a:rPr>
              <a:t>这里的值指的是默认的</a:t>
            </a:r>
            <a:r>
              <a:rPr lang="en-US" altLang="zh-CN" sz="1600" dirty="0" smtClean="0">
                <a:latin typeface="黑体" pitchFamily="49" charset="-122"/>
                <a:ea typeface="黑体" pitchFamily="49" charset="-122"/>
              </a:rPr>
              <a:t>HDFS</a:t>
            </a:r>
            <a:r>
              <a:rPr lang="zh-CN" altLang="en-US" sz="1600" dirty="0" smtClean="0">
                <a:latin typeface="黑体" pitchFamily="49" charset="-122"/>
                <a:ea typeface="黑体" pitchFamily="49" charset="-122"/>
              </a:rPr>
              <a:t>路径。当有多个</a:t>
            </a:r>
            <a:r>
              <a:rPr lang="en-US" altLang="zh-CN" sz="1600" dirty="0" smtClean="0">
                <a:latin typeface="黑体" pitchFamily="49" charset="-122"/>
                <a:ea typeface="黑体" pitchFamily="49" charset="-122"/>
              </a:rPr>
              <a:t>HDFS</a:t>
            </a:r>
            <a:r>
              <a:rPr lang="zh-CN" altLang="en-US" sz="1600" dirty="0" smtClean="0">
                <a:latin typeface="黑体" pitchFamily="49" charset="-122"/>
                <a:ea typeface="黑体" pitchFamily="49" charset="-122"/>
              </a:rPr>
              <a:t>集群同时工作时，用户如果不写集群名称，那么默认使用在这里指定</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Core</a:t>
            </a:r>
            <a:r>
              <a:rPr lang="zh-CN" altLang="en-US" sz="3200" b="1" dirty="0" smtClean="0">
                <a:solidFill>
                  <a:srgbClr val="0070C0"/>
                </a:solidFill>
                <a:latin typeface="Verdana" pitchFamily="34" charset="0"/>
                <a:ea typeface="微软雅黑" pitchFamily="34" charset="-122"/>
                <a:cs typeface="Verdana" pitchFamily="34" charset="0"/>
              </a:rPr>
              <a:t>配置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 name="Rectangle 3"/>
          <p:cNvSpPr txBox="1">
            <a:spLocks noChangeArrowheads="1"/>
          </p:cNvSpPr>
          <p:nvPr/>
        </p:nvSpPr>
        <p:spPr>
          <a:xfrm>
            <a:off x="214282" y="714362"/>
            <a:ext cx="4500594" cy="285752"/>
          </a:xfrm>
          <a:prstGeom prst="rect">
            <a:avLst/>
          </a:prstGeom>
        </p:spPr>
        <p:txBody>
          <a:bodyPr/>
          <a:lstStyle/>
          <a:p>
            <a:pPr marL="34290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&lt;name&gt;</a:t>
            </a:r>
            <a:r>
              <a:rPr lang="en-US" altLang="zh-CN" sz="1600" dirty="0" err="1" smtClean="0">
                <a:latin typeface="黑体" pitchFamily="49" charset="-122"/>
                <a:ea typeface="黑体" pitchFamily="49" charset="-122"/>
              </a:rPr>
              <a:t>dfs.name.dir</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&lt;value&gt;/</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/name&lt;/value&gt;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&lt;name&gt;</a:t>
            </a:r>
            <a:r>
              <a:rPr lang="en-US" altLang="zh-CN" sz="1600" dirty="0" err="1" smtClean="0">
                <a:latin typeface="黑体" pitchFamily="49" charset="-122"/>
                <a:ea typeface="黑体" pitchFamily="49" charset="-122"/>
              </a:rPr>
              <a:t>hadoop.proxyuser.hadoop.hosts</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&lt;value&gt;*&lt;/value&gt;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&lt;name&gt;</a:t>
            </a:r>
            <a:r>
              <a:rPr lang="en-US" altLang="zh-CN" sz="1600" dirty="0" err="1" smtClean="0">
                <a:latin typeface="黑体" pitchFamily="49" charset="-122"/>
                <a:ea typeface="黑体" pitchFamily="49" charset="-122"/>
              </a:rPr>
              <a:t>hadoop.proxyuser.hadoop.groups</a:t>
            </a:r>
            <a:endParaRPr lang="en-US"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&lt;value&gt;*&lt;/value&gt;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&lt;/configuration&gt;</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HDFS</a:t>
            </a:r>
            <a:r>
              <a:rPr lang="zh-CN" altLang="en-US" sz="3200" b="1" dirty="0" smtClean="0">
                <a:solidFill>
                  <a:srgbClr val="0070C0"/>
                </a:solidFill>
                <a:latin typeface="Verdana" pitchFamily="34" charset="0"/>
                <a:ea typeface="微软雅黑" pitchFamily="34" charset="-122"/>
                <a:cs typeface="Verdana" pitchFamily="34" charset="0"/>
              </a:rPr>
              <a:t>配置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71406" y="714362"/>
            <a:ext cx="4500594" cy="285752"/>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 vim hdfs-site.xml</a:t>
            </a:r>
          </a:p>
          <a:p>
            <a:pPr marL="342900" lvl="0" indent="-342900" eaLnBrk="0" hangingPunct="0">
              <a:spcBef>
                <a:spcPct val="20000"/>
              </a:spcBef>
              <a:defRPr/>
            </a:pPr>
            <a:r>
              <a:rPr lang="en-US" altLang="zh-CN" sz="1600" dirty="0" smtClean="0">
                <a:latin typeface="黑体" pitchFamily="49" charset="-122"/>
                <a:ea typeface="黑体" pitchFamily="49" charset="-122"/>
              </a:rPr>
              <a:t>&lt;configuration&gt;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&lt;name&gt;</a:t>
            </a:r>
            <a:r>
              <a:rPr lang="en-US" altLang="zh-CN" sz="1600" dirty="0" err="1" smtClean="0">
                <a:solidFill>
                  <a:srgbClr val="FF0000"/>
                </a:solidFill>
                <a:latin typeface="黑体" pitchFamily="49" charset="-122"/>
                <a:ea typeface="黑体" pitchFamily="49" charset="-122"/>
              </a:rPr>
              <a:t>dfs.replication</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&lt;value&gt;3&lt;/value&gt;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&lt;name&gt;</a:t>
            </a:r>
            <a:r>
              <a:rPr lang="en-US" altLang="zh-CN" sz="1600" dirty="0" err="1" smtClean="0">
                <a:latin typeface="黑体" pitchFamily="49" charset="-122"/>
                <a:ea typeface="黑体" pitchFamily="49" charset="-122"/>
              </a:rPr>
              <a:t>dfs.data.dir</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&lt;value&gt;/</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/data&lt;/value&gt;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&lt;name&gt;</a:t>
            </a:r>
            <a:r>
              <a:rPr lang="en-US" altLang="zh-CN" sz="1600" dirty="0" err="1" smtClean="0">
                <a:latin typeface="黑体" pitchFamily="49" charset="-122"/>
                <a:ea typeface="黑体" pitchFamily="49" charset="-122"/>
              </a:rPr>
              <a:t>dfs.web.ugi</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&lt;value&gt;</a:t>
            </a:r>
            <a:r>
              <a:rPr lang="en-US" altLang="zh-CN" sz="1600" dirty="0" err="1" smtClean="0">
                <a:latin typeface="黑体" pitchFamily="49" charset="-122"/>
                <a:ea typeface="黑体" pitchFamily="49" charset="-122"/>
              </a:rPr>
              <a:t>hdfs,hadoop</a:t>
            </a:r>
            <a:r>
              <a:rPr lang="en-US" altLang="zh-CN" sz="1600" dirty="0" smtClean="0">
                <a:latin typeface="黑体" pitchFamily="49" charset="-122"/>
                <a:ea typeface="黑体" pitchFamily="49" charset="-122"/>
              </a:rPr>
              <a:t>&lt;/value&gt;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p:txBody>
      </p:sp>
      <p:sp>
        <p:nvSpPr>
          <p:cNvPr id="6" name="Rectangle 3"/>
          <p:cNvSpPr txBox="1">
            <a:spLocks noChangeArrowheads="1"/>
          </p:cNvSpPr>
          <p:nvPr/>
        </p:nvSpPr>
        <p:spPr>
          <a:xfrm>
            <a:off x="4572000" y="714362"/>
            <a:ext cx="4500594" cy="285752"/>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&lt;name&gt;</a:t>
            </a:r>
            <a:r>
              <a:rPr lang="en-US" altLang="zh-CN" sz="1600" dirty="0" err="1" smtClean="0">
                <a:latin typeface="黑体" pitchFamily="49" charset="-122"/>
                <a:ea typeface="黑体" pitchFamily="49" charset="-122"/>
              </a:rPr>
              <a:t>dfs.permissions</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&lt;value&gt;false&lt;/value&gt;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 </a:t>
            </a:r>
          </a:p>
          <a:p>
            <a:pPr marL="342900" lvl="0" indent="-342900" eaLnBrk="0" hangingPunct="0">
              <a:spcBef>
                <a:spcPct val="20000"/>
              </a:spcBef>
              <a:defRPr/>
            </a:pPr>
            <a:r>
              <a:rPr lang="en-US" altLang="zh-CN" sz="1600" dirty="0" smtClean="0">
                <a:latin typeface="黑体" pitchFamily="49" charset="-122"/>
                <a:ea typeface="黑体" pitchFamily="49" charset="-122"/>
              </a:rPr>
              <a:t>&lt;/configuration&gt;</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yarn</a:t>
            </a:r>
            <a:r>
              <a:rPr lang="zh-CN" altLang="en-US" sz="3200" b="1" dirty="0" smtClean="0">
                <a:solidFill>
                  <a:srgbClr val="0070C0"/>
                </a:solidFill>
                <a:latin typeface="Verdana" pitchFamily="34" charset="0"/>
                <a:ea typeface="微软雅黑" pitchFamily="34" charset="-122"/>
                <a:cs typeface="Verdana" pitchFamily="34" charset="0"/>
              </a:rPr>
              <a:t>配置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71406" y="714362"/>
            <a:ext cx="4500594" cy="285752"/>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 vim yarn-site.xml  </a:t>
            </a:r>
          </a:p>
          <a:p>
            <a:pPr marL="342900" lvl="0" indent="-342900" eaLnBrk="0" hangingPunct="0">
              <a:spcBef>
                <a:spcPct val="20000"/>
              </a:spcBef>
              <a:defRPr/>
            </a:pPr>
            <a:r>
              <a:rPr lang="en-US" altLang="zh-CN" sz="1600" dirty="0" smtClean="0">
                <a:latin typeface="黑体" pitchFamily="49" charset="-122"/>
                <a:ea typeface="黑体" pitchFamily="49" charset="-122"/>
              </a:rPr>
              <a:t>&lt;configuration&gt;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&lt;name&gt;</a:t>
            </a:r>
            <a:r>
              <a:rPr lang="en-US" altLang="zh-CN" sz="1600" dirty="0" err="1" smtClean="0">
                <a:solidFill>
                  <a:srgbClr val="FF0000"/>
                </a:solidFill>
                <a:latin typeface="黑体" pitchFamily="49" charset="-122"/>
                <a:ea typeface="黑体" pitchFamily="49" charset="-122"/>
              </a:rPr>
              <a:t>yarn.resourcemanager.hostname</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    &lt;value&gt;</a:t>
            </a:r>
            <a:r>
              <a:rPr lang="en-US" altLang="zh-CN" sz="1600" dirty="0" smtClean="0">
                <a:solidFill>
                  <a:srgbClr val="FF0000"/>
                </a:solidFill>
                <a:latin typeface="黑体" pitchFamily="49" charset="-122"/>
                <a:ea typeface="黑体" pitchFamily="49" charset="-122"/>
              </a:rPr>
              <a:t>192.168.118.136</a:t>
            </a:r>
            <a:r>
              <a:rPr lang="en-US" altLang="zh-CN" sz="1600" dirty="0" smtClean="0">
                <a:latin typeface="黑体" pitchFamily="49" charset="-122"/>
                <a:ea typeface="黑体" pitchFamily="49" charset="-122"/>
              </a:rPr>
              <a:t>&lt;/value&gt;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solidFill>
                  <a:srgbClr val="FF0000"/>
                </a:solidFill>
                <a:latin typeface="黑体" pitchFamily="49" charset="-122"/>
                <a:ea typeface="黑体" pitchFamily="49" charset="-122"/>
              </a:rPr>
              <a:t>&lt;!-- </a:t>
            </a:r>
            <a:r>
              <a:rPr lang="zh-CN" altLang="en-US" sz="1600" dirty="0" smtClean="0">
                <a:solidFill>
                  <a:srgbClr val="FF0000"/>
                </a:solidFill>
                <a:latin typeface="黑体" pitchFamily="49" charset="-122"/>
                <a:ea typeface="黑体" pitchFamily="49" charset="-122"/>
              </a:rPr>
              <a:t>指定</a:t>
            </a:r>
            <a:r>
              <a:rPr lang="en-US" altLang="zh-CN" sz="1600" dirty="0" smtClean="0">
                <a:solidFill>
                  <a:srgbClr val="FF0000"/>
                </a:solidFill>
                <a:latin typeface="黑体" pitchFamily="49" charset="-122"/>
                <a:ea typeface="黑体" pitchFamily="49" charset="-122"/>
              </a:rPr>
              <a:t>YARN</a:t>
            </a:r>
            <a:r>
              <a:rPr lang="zh-CN" altLang="en-US" sz="1600" dirty="0" smtClean="0">
                <a:solidFill>
                  <a:srgbClr val="FF0000"/>
                </a:solidFill>
                <a:latin typeface="黑体" pitchFamily="49" charset="-122"/>
                <a:ea typeface="黑体" pitchFamily="49" charset="-122"/>
              </a:rPr>
              <a:t>的（</a:t>
            </a:r>
            <a:r>
              <a:rPr lang="en-US" altLang="zh-CN" sz="1600" dirty="0" err="1" smtClean="0">
                <a:solidFill>
                  <a:srgbClr val="FF0000"/>
                </a:solidFill>
                <a:latin typeface="黑体" pitchFamily="49" charset="-122"/>
                <a:ea typeface="黑体" pitchFamily="49" charset="-122"/>
              </a:rPr>
              <a:t>ResourceManager</a:t>
            </a:r>
            <a:r>
              <a:rPr lang="zh-CN" altLang="en-US" sz="1600" dirty="0" smtClean="0">
                <a:solidFill>
                  <a:srgbClr val="FF0000"/>
                </a:solidFill>
                <a:latin typeface="黑体" pitchFamily="49" charset="-122"/>
                <a:ea typeface="黑体" pitchFamily="49" charset="-122"/>
              </a:rPr>
              <a:t>）的地址 </a:t>
            </a:r>
            <a:r>
              <a:rPr lang="en-US" altLang="zh-CN" sz="1600" dirty="0" smtClean="0">
                <a:solidFill>
                  <a:srgbClr val="FF0000"/>
                </a:solidFill>
                <a:latin typeface="黑体" pitchFamily="49" charset="-122"/>
                <a:ea typeface="黑体" pitchFamily="49" charset="-122"/>
              </a:rPr>
              <a:t>--&gt;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 &lt;name&gt;</a:t>
            </a:r>
            <a:r>
              <a:rPr lang="en-US" altLang="zh-CN" sz="1600" dirty="0" err="1" smtClean="0">
                <a:solidFill>
                  <a:srgbClr val="FF0000"/>
                </a:solidFill>
                <a:latin typeface="黑体" pitchFamily="49" charset="-122"/>
                <a:ea typeface="黑体" pitchFamily="49" charset="-122"/>
              </a:rPr>
              <a:t>yarn.resourcemanager.webapp.address</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    &lt;value&gt;</a:t>
            </a:r>
            <a:r>
              <a:rPr lang="en-US" altLang="zh-CN" sz="1600" dirty="0" smtClean="0">
                <a:solidFill>
                  <a:srgbClr val="FF0000"/>
                </a:solidFill>
                <a:latin typeface="黑体" pitchFamily="49" charset="-122"/>
                <a:ea typeface="黑体" pitchFamily="49" charset="-122"/>
              </a:rPr>
              <a:t>master:8088</a:t>
            </a:r>
            <a:r>
              <a:rPr lang="en-US" altLang="zh-CN" sz="1600" dirty="0" smtClean="0">
                <a:latin typeface="黑体" pitchFamily="49" charset="-122"/>
                <a:ea typeface="黑体" pitchFamily="49" charset="-122"/>
              </a:rPr>
              <a:t>&lt;/value&gt;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p:txBody>
      </p:sp>
      <p:sp>
        <p:nvSpPr>
          <p:cNvPr id="6" name="Rectangle 3"/>
          <p:cNvSpPr txBox="1">
            <a:spLocks noChangeArrowheads="1"/>
          </p:cNvSpPr>
          <p:nvPr/>
        </p:nvSpPr>
        <p:spPr>
          <a:xfrm>
            <a:off x="4572000" y="714362"/>
            <a:ext cx="4500594" cy="285752"/>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&lt;property&gt; &lt;name&gt;</a:t>
            </a:r>
            <a:r>
              <a:rPr lang="en-US" altLang="zh-CN" sz="1600" dirty="0" err="1" smtClean="0">
                <a:solidFill>
                  <a:srgbClr val="FF0000"/>
                </a:solidFill>
                <a:latin typeface="黑体" pitchFamily="49" charset="-122"/>
                <a:ea typeface="黑体" pitchFamily="49" charset="-122"/>
              </a:rPr>
              <a:t>yarn.resourcemanager.scheduler.address</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    &lt;value&gt;192.168.118.136:8081&lt;/value&gt;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    &lt;name&gt;</a:t>
            </a:r>
            <a:r>
              <a:rPr lang="en-US" altLang="zh-CN" sz="1600" dirty="0" err="1" smtClean="0">
                <a:latin typeface="黑体" pitchFamily="49" charset="-122"/>
                <a:ea typeface="黑体" pitchFamily="49" charset="-122"/>
              </a:rPr>
              <a:t>y</a:t>
            </a:r>
            <a:r>
              <a:rPr lang="en-US" altLang="zh-CN" sz="1600" dirty="0" err="1" smtClean="0">
                <a:solidFill>
                  <a:srgbClr val="FF0000"/>
                </a:solidFill>
                <a:latin typeface="黑体" pitchFamily="49" charset="-122"/>
                <a:ea typeface="黑体" pitchFamily="49" charset="-122"/>
              </a:rPr>
              <a:t>arn.resourcemanager.resource-tracker.address</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    &lt;value&gt;192.168.118.136:8082&lt;/value&gt;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yarn</a:t>
            </a:r>
            <a:r>
              <a:rPr lang="zh-CN" altLang="en-US" sz="3200" b="1" dirty="0" smtClean="0">
                <a:solidFill>
                  <a:srgbClr val="0070C0"/>
                </a:solidFill>
                <a:latin typeface="Verdana" pitchFamily="34" charset="0"/>
                <a:ea typeface="微软雅黑" pitchFamily="34" charset="-122"/>
                <a:cs typeface="Verdana" pitchFamily="34" charset="0"/>
              </a:rPr>
              <a:t>配置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71406" y="714362"/>
            <a:ext cx="4500594" cy="285752"/>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    &lt;name&gt;</a:t>
            </a:r>
            <a:r>
              <a:rPr lang="en-US" altLang="zh-CN" sz="1600" dirty="0" err="1" smtClean="0">
                <a:solidFill>
                  <a:srgbClr val="FF0000"/>
                </a:solidFill>
                <a:latin typeface="黑体" pitchFamily="49" charset="-122"/>
                <a:ea typeface="黑体" pitchFamily="49" charset="-122"/>
              </a:rPr>
              <a:t>yarn.nodemanager.aux</a:t>
            </a:r>
            <a:r>
              <a:rPr lang="en-US" altLang="zh-CN" sz="1600" dirty="0" smtClean="0">
                <a:solidFill>
                  <a:srgbClr val="FF0000"/>
                </a:solidFill>
                <a:latin typeface="黑体" pitchFamily="49" charset="-122"/>
                <a:ea typeface="黑体" pitchFamily="49" charset="-122"/>
              </a:rPr>
              <a:t>-services</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    &lt;value&gt;</a:t>
            </a:r>
            <a:r>
              <a:rPr lang="en-US" altLang="zh-CN" sz="1600" dirty="0" err="1" smtClean="0">
                <a:latin typeface="黑体" pitchFamily="49" charset="-122"/>
                <a:ea typeface="黑体" pitchFamily="49" charset="-122"/>
              </a:rPr>
              <a:t>mapreduce_shuffle</a:t>
            </a:r>
            <a:r>
              <a:rPr lang="en-US" altLang="zh-CN" sz="1600" dirty="0" smtClean="0">
                <a:latin typeface="黑体" pitchFamily="49" charset="-122"/>
                <a:ea typeface="黑体" pitchFamily="49" charset="-122"/>
              </a:rPr>
              <a:t>&lt;/value&gt;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solidFill>
                  <a:srgbClr val="FF0000"/>
                </a:solidFill>
                <a:latin typeface="黑体" pitchFamily="49" charset="-122"/>
                <a:ea typeface="黑体" pitchFamily="49" charset="-122"/>
              </a:rPr>
              <a:t>&lt;!-- reducer</a:t>
            </a:r>
            <a:r>
              <a:rPr lang="zh-CN" altLang="en-US" sz="1600" dirty="0" smtClean="0">
                <a:solidFill>
                  <a:srgbClr val="FF0000"/>
                </a:solidFill>
                <a:latin typeface="黑体" pitchFamily="49" charset="-122"/>
                <a:ea typeface="黑体" pitchFamily="49" charset="-122"/>
              </a:rPr>
              <a:t>获取数据的方式 </a:t>
            </a:r>
            <a:r>
              <a:rPr lang="en-US" altLang="zh-CN" sz="1600" dirty="0" smtClean="0">
                <a:solidFill>
                  <a:srgbClr val="FF0000"/>
                </a:solidFill>
                <a:latin typeface="黑体" pitchFamily="49" charset="-122"/>
                <a:ea typeface="黑体" pitchFamily="49" charset="-122"/>
              </a:rPr>
              <a:t>--&gt;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    &lt;name&gt;</a:t>
            </a:r>
            <a:r>
              <a:rPr lang="en-US" altLang="zh-CN" sz="1600" dirty="0" err="1" smtClean="0">
                <a:latin typeface="黑体" pitchFamily="49" charset="-122"/>
                <a:ea typeface="黑体" pitchFamily="49" charset="-122"/>
              </a:rPr>
              <a:t>yarn.nodemanager.aux-services.mapreduce.shuffle.class</a:t>
            </a:r>
            <a:r>
              <a:rPr lang="en-US" altLang="zh-CN" sz="1600" dirty="0" smtClean="0">
                <a:latin typeface="黑体" pitchFamily="49" charset="-122"/>
                <a:ea typeface="黑体" pitchFamily="49" charset="-122"/>
              </a:rPr>
              <a:t>&lt;/name&gt; &lt;value&gt;</a:t>
            </a:r>
            <a:r>
              <a:rPr lang="en-US" altLang="zh-CN" sz="1600" dirty="0" err="1" smtClean="0">
                <a:latin typeface="黑体" pitchFamily="49" charset="-122"/>
                <a:ea typeface="黑体" pitchFamily="49" charset="-122"/>
              </a:rPr>
              <a:t>org.apache.hadoop.mapred.ShuffleHandler</a:t>
            </a:r>
            <a:r>
              <a:rPr lang="en-US" altLang="zh-CN" sz="1600" dirty="0" smtClean="0">
                <a:latin typeface="黑体" pitchFamily="49" charset="-122"/>
                <a:ea typeface="黑体" pitchFamily="49" charset="-122"/>
              </a:rPr>
              <a:t>&lt;/value&gt;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p:txBody>
      </p:sp>
      <p:sp>
        <p:nvSpPr>
          <p:cNvPr id="6" name="Rectangle 3"/>
          <p:cNvSpPr txBox="1">
            <a:spLocks noChangeArrowheads="1"/>
          </p:cNvSpPr>
          <p:nvPr/>
        </p:nvSpPr>
        <p:spPr>
          <a:xfrm>
            <a:off x="4572000" y="714362"/>
            <a:ext cx="4500594" cy="285752"/>
          </a:xfrm>
          <a:prstGeom prst="rect">
            <a:avLst/>
          </a:prstGeom>
        </p:spPr>
        <p:txBody>
          <a:bodyPr/>
          <a:lstStyle/>
          <a:p>
            <a:pPr marL="342900" lvl="0" indent="-342900" eaLnBrk="0" hangingPunct="0">
              <a:spcBef>
                <a:spcPct val="20000"/>
              </a:spcBef>
              <a:defRPr/>
            </a:pPr>
            <a:endParaRPr lang="en-US" altLang="zh-CN" sz="1600" dirty="0" smtClean="0">
              <a:latin typeface="黑体" pitchFamily="49" charset="-122"/>
              <a:ea typeface="黑体" pitchFamily="49" charset="-122"/>
            </a:endParaRPr>
          </a:p>
        </p:txBody>
      </p:sp>
      <p:sp>
        <p:nvSpPr>
          <p:cNvPr id="7" name="Rectangle 3"/>
          <p:cNvSpPr txBox="1">
            <a:spLocks noChangeArrowheads="1"/>
          </p:cNvSpPr>
          <p:nvPr/>
        </p:nvSpPr>
        <p:spPr>
          <a:xfrm>
            <a:off x="4357686" y="785800"/>
            <a:ext cx="4500594" cy="285752"/>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    &lt;name&gt;</a:t>
            </a:r>
            <a:r>
              <a:rPr lang="en-US" altLang="zh-CN" sz="1600" dirty="0" err="1" smtClean="0">
                <a:latin typeface="黑体" pitchFamily="49" charset="-122"/>
                <a:ea typeface="黑体" pitchFamily="49" charset="-122"/>
              </a:rPr>
              <a:t>yarn.web-proxy.address</a:t>
            </a:r>
            <a:r>
              <a:rPr lang="en-US" altLang="zh-CN" sz="1600" dirty="0" smtClean="0">
                <a:latin typeface="黑体" pitchFamily="49" charset="-122"/>
                <a:ea typeface="黑体" pitchFamily="49" charset="-122"/>
              </a:rPr>
              <a:t>&lt;/name&gt;</a:t>
            </a:r>
          </a:p>
          <a:p>
            <a:pPr marL="342900" lvl="0" indent="-342900" eaLnBrk="0" hangingPunct="0">
              <a:spcBef>
                <a:spcPct val="20000"/>
              </a:spcBef>
              <a:defRPr/>
            </a:pPr>
            <a:r>
              <a:rPr lang="en-US" altLang="zh-CN" sz="1600" dirty="0" smtClean="0">
                <a:latin typeface="黑体" pitchFamily="49" charset="-122"/>
                <a:ea typeface="黑体" pitchFamily="49" charset="-122"/>
              </a:rPr>
              <a:t>    &lt;value&gt;master:54315&lt;/value&gt;</a:t>
            </a:r>
          </a:p>
          <a:p>
            <a:pPr marL="342900" lvl="0" indent="-342900" eaLnBrk="0" hangingPunct="0">
              <a:spcBef>
                <a:spcPct val="20000"/>
              </a:spcBef>
              <a:defRPr/>
            </a:pPr>
            <a:r>
              <a:rPr lang="en-US" altLang="zh-CN" sz="1600" dirty="0" smtClean="0">
                <a:latin typeface="黑体" pitchFamily="49" charset="-122"/>
                <a:ea typeface="黑体" pitchFamily="49" charset="-122"/>
              </a:rPr>
              <a:t>&lt;/property&gt;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&lt;/configuration&gt; </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mapreduce</a:t>
            </a:r>
            <a:r>
              <a:rPr lang="zh-CN" altLang="en-US" sz="3200" b="1" dirty="0" smtClean="0">
                <a:solidFill>
                  <a:srgbClr val="0070C0"/>
                </a:solidFill>
                <a:latin typeface="Verdana" pitchFamily="34" charset="0"/>
                <a:ea typeface="微软雅黑" pitchFamily="34" charset="-122"/>
                <a:cs typeface="Verdana" pitchFamily="34" charset="0"/>
              </a:rPr>
              <a:t>配置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71406" y="642924"/>
            <a:ext cx="4929222" cy="285752"/>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hadoop@master</a:t>
            </a:r>
            <a:r>
              <a:rPr lang="en-US" altLang="zh-CN" sz="1600" dirty="0" smtClean="0">
                <a:latin typeface="黑体" pitchFamily="49" charset="-122"/>
                <a:ea typeface="黑体" pitchFamily="49" charset="-122"/>
              </a:rPr>
              <a:t> </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 vim mapred-site.xml    </a:t>
            </a:r>
          </a:p>
          <a:p>
            <a:pPr marL="342900" lvl="0" indent="-342900" eaLnBrk="0" hangingPunct="0">
              <a:spcBef>
                <a:spcPct val="20000"/>
              </a:spcBef>
              <a:defRPr/>
            </a:pPr>
            <a:r>
              <a:rPr lang="en-US" altLang="zh-CN" sz="1600" dirty="0" smtClean="0">
                <a:latin typeface="黑体" pitchFamily="49" charset="-122"/>
                <a:ea typeface="黑体" pitchFamily="49" charset="-122"/>
              </a:rPr>
              <a:t>&lt;configuration&gt;</a:t>
            </a:r>
          </a:p>
          <a:p>
            <a:pPr marL="342900" lvl="0" indent="-342900" eaLnBrk="0" hangingPunct="0">
              <a:spcBef>
                <a:spcPct val="20000"/>
              </a:spcBef>
              <a:defRPr/>
            </a:pPr>
            <a:r>
              <a:rPr lang="en-US" altLang="zh-CN" sz="1600" dirty="0" smtClean="0">
                <a:latin typeface="黑体" pitchFamily="49" charset="-122"/>
                <a:ea typeface="黑体" pitchFamily="49" charset="-122"/>
              </a:rPr>
              <a:t>	&lt;property&gt;</a:t>
            </a:r>
          </a:p>
          <a:p>
            <a:pPr marL="342900" lvl="0" indent="-342900" eaLnBrk="0" hangingPunct="0">
              <a:spcBef>
                <a:spcPct val="20000"/>
              </a:spcBef>
              <a:defRPr/>
            </a:pPr>
            <a:r>
              <a:rPr lang="en-US" altLang="zh-CN" sz="1600" dirty="0" smtClean="0">
                <a:latin typeface="黑体" pitchFamily="49" charset="-122"/>
                <a:ea typeface="黑体" pitchFamily="49" charset="-122"/>
              </a:rPr>
              <a:t>   	&lt;name&gt;mapreduce.framework.name&lt;/name&gt;</a:t>
            </a:r>
          </a:p>
          <a:p>
            <a:pPr marL="342900" lvl="0" indent="-342900" eaLnBrk="0" hangingPunct="0">
              <a:spcBef>
                <a:spcPct val="20000"/>
              </a:spcBef>
              <a:defRPr/>
            </a:pPr>
            <a:r>
              <a:rPr lang="en-US" altLang="zh-CN" sz="1600" dirty="0" smtClean="0">
                <a:latin typeface="黑体" pitchFamily="49" charset="-122"/>
                <a:ea typeface="黑体" pitchFamily="49" charset="-122"/>
              </a:rPr>
              <a:t>    	&lt;value&gt;yarn&lt;/value&gt;</a:t>
            </a:r>
          </a:p>
          <a:p>
            <a:pPr marL="342900" lvl="0" indent="-342900" eaLnBrk="0" hangingPunct="0">
              <a:spcBef>
                <a:spcPct val="20000"/>
              </a:spcBef>
              <a:defRPr/>
            </a:pPr>
            <a:r>
              <a:rPr lang="en-US" altLang="zh-CN" sz="1600" dirty="0" smtClean="0">
                <a:latin typeface="黑体" pitchFamily="49" charset="-122"/>
                <a:ea typeface="黑体" pitchFamily="49" charset="-122"/>
              </a:rPr>
              <a:t>	&lt;/property&gt;</a:t>
            </a:r>
          </a:p>
          <a:p>
            <a:pPr marL="342900" lvl="0" indent="-342900" eaLnBrk="0" hangingPunct="0">
              <a:spcBef>
                <a:spcPct val="20000"/>
              </a:spcBef>
              <a:defRPr/>
            </a:pPr>
            <a:r>
              <a:rPr lang="en-US" altLang="zh-CN" sz="1600" dirty="0" smtClean="0">
                <a:solidFill>
                  <a:srgbClr val="FF0000"/>
                </a:solidFill>
                <a:latin typeface="黑体" pitchFamily="49" charset="-122"/>
                <a:ea typeface="黑体" pitchFamily="49" charset="-122"/>
              </a:rPr>
              <a:t>&lt;!-- </a:t>
            </a:r>
            <a:r>
              <a:rPr lang="zh-CN" altLang="en-US" sz="1600" dirty="0" smtClean="0">
                <a:solidFill>
                  <a:srgbClr val="FF0000"/>
                </a:solidFill>
                <a:latin typeface="黑体" pitchFamily="49" charset="-122"/>
                <a:ea typeface="黑体" pitchFamily="49" charset="-122"/>
              </a:rPr>
              <a:t>指定</a:t>
            </a:r>
            <a:r>
              <a:rPr lang="en-US" altLang="zh-CN" sz="1600" dirty="0" err="1" smtClean="0">
                <a:solidFill>
                  <a:srgbClr val="FF0000"/>
                </a:solidFill>
                <a:latin typeface="黑体" pitchFamily="49" charset="-122"/>
                <a:ea typeface="黑体" pitchFamily="49" charset="-122"/>
              </a:rPr>
              <a:t>mr</a:t>
            </a:r>
            <a:r>
              <a:rPr lang="zh-CN" altLang="en-US" sz="1600" dirty="0" smtClean="0">
                <a:solidFill>
                  <a:srgbClr val="FF0000"/>
                </a:solidFill>
                <a:latin typeface="黑体" pitchFamily="49" charset="-122"/>
                <a:ea typeface="黑体" pitchFamily="49" charset="-122"/>
              </a:rPr>
              <a:t>运行在</a:t>
            </a:r>
            <a:r>
              <a:rPr lang="en-US" altLang="zh-CN" sz="1600" dirty="0" smtClean="0">
                <a:solidFill>
                  <a:srgbClr val="FF0000"/>
                </a:solidFill>
                <a:latin typeface="黑体" pitchFamily="49" charset="-122"/>
                <a:ea typeface="黑体" pitchFamily="49" charset="-122"/>
              </a:rPr>
              <a:t>yarn</a:t>
            </a:r>
            <a:r>
              <a:rPr lang="zh-CN" altLang="en-US" sz="1600" dirty="0" smtClean="0">
                <a:solidFill>
                  <a:srgbClr val="FF0000"/>
                </a:solidFill>
                <a:latin typeface="黑体" pitchFamily="49" charset="-122"/>
                <a:ea typeface="黑体" pitchFamily="49" charset="-122"/>
              </a:rPr>
              <a:t>上 </a:t>
            </a:r>
            <a:r>
              <a:rPr lang="en-US" altLang="zh-CN" sz="1600" dirty="0" smtClean="0">
                <a:solidFill>
                  <a:srgbClr val="FF0000"/>
                </a:solidFill>
                <a:latin typeface="黑体" pitchFamily="49" charset="-122"/>
                <a:ea typeface="黑体" pitchFamily="49" charset="-122"/>
              </a:rPr>
              <a:t>--&gt;</a:t>
            </a:r>
          </a:p>
          <a:p>
            <a:pPr marL="342900" lvl="0" indent="-342900" eaLnBrk="0" hangingPunct="0">
              <a:spcBef>
                <a:spcPct val="20000"/>
              </a:spcBef>
              <a:defRPr/>
            </a:pPr>
            <a:r>
              <a:rPr lang="en-US" altLang="zh-CN" sz="1600" dirty="0" smtClean="0">
                <a:latin typeface="黑体" pitchFamily="49" charset="-122"/>
                <a:ea typeface="黑体" pitchFamily="49" charset="-122"/>
              </a:rPr>
              <a:t>	&lt;property&gt;</a:t>
            </a:r>
          </a:p>
          <a:p>
            <a:pPr marL="342900" lvl="0" indent="-342900" eaLnBrk="0" hangingPunct="0">
              <a:spcBef>
                <a:spcPct val="20000"/>
              </a:spcBef>
              <a:defRPr/>
            </a:pPr>
            <a:r>
              <a:rPr lang="en-US" altLang="zh-CN" sz="1600" dirty="0" smtClean="0">
                <a:latin typeface="黑体" pitchFamily="49" charset="-122"/>
                <a:ea typeface="黑体" pitchFamily="49" charset="-122"/>
              </a:rPr>
              <a:t>    	&lt;name&gt;</a:t>
            </a:r>
            <a:r>
              <a:rPr lang="en-US" altLang="zh-CN" sz="1600" dirty="0" err="1" smtClean="0">
                <a:latin typeface="黑体" pitchFamily="49" charset="-122"/>
                <a:ea typeface="黑体" pitchFamily="49" charset="-122"/>
              </a:rPr>
              <a:t>mapred.job.tracker</a:t>
            </a:r>
            <a:r>
              <a:rPr lang="en-US" altLang="zh-CN" sz="1600" dirty="0" smtClean="0">
                <a:latin typeface="黑体" pitchFamily="49" charset="-122"/>
                <a:ea typeface="黑体" pitchFamily="49" charset="-122"/>
              </a:rPr>
              <a:t>&lt;/name&gt;  </a:t>
            </a:r>
          </a:p>
          <a:p>
            <a:pPr marL="342900" lvl="0" indent="-342900" eaLnBrk="0" hangingPunct="0">
              <a:spcBef>
                <a:spcPct val="20000"/>
              </a:spcBef>
              <a:defRPr/>
            </a:pPr>
            <a:r>
              <a:rPr lang="en-US" altLang="zh-CN" sz="1600" dirty="0" smtClean="0">
                <a:latin typeface="黑体" pitchFamily="49" charset="-122"/>
                <a:ea typeface="黑体" pitchFamily="49" charset="-122"/>
              </a:rPr>
              <a:t>    	&lt;value&gt;master:9001&lt;/value&gt;</a:t>
            </a:r>
          </a:p>
          <a:p>
            <a:pPr marL="342900" lvl="0" indent="-342900" eaLnBrk="0" hangingPunct="0">
              <a:spcBef>
                <a:spcPct val="20000"/>
              </a:spcBef>
              <a:defRPr/>
            </a:pPr>
            <a:r>
              <a:rPr lang="en-US" altLang="zh-CN" sz="1600" dirty="0" smtClean="0">
                <a:latin typeface="黑体" pitchFamily="49" charset="-122"/>
                <a:ea typeface="黑体" pitchFamily="49" charset="-122"/>
              </a:rPr>
              <a:t>	&lt;/property&gt;</a:t>
            </a:r>
          </a:p>
          <a:p>
            <a:pPr marL="342900" lvl="0" indent="-342900" eaLnBrk="0" hangingPunct="0">
              <a:spcBef>
                <a:spcPct val="20000"/>
              </a:spcBef>
              <a:defRPr/>
            </a:pPr>
            <a:r>
              <a:rPr lang="en-US" altLang="zh-CN" sz="1600" dirty="0" smtClean="0">
                <a:latin typeface="黑体" pitchFamily="49" charset="-122"/>
                <a:ea typeface="黑体" pitchFamily="49" charset="-122"/>
              </a:rPr>
              <a:t>	&lt;property&gt;</a:t>
            </a:r>
          </a:p>
          <a:p>
            <a:pPr marL="342900" lvl="0" indent="-342900" eaLnBrk="0" hangingPunct="0">
              <a:spcBef>
                <a:spcPct val="20000"/>
              </a:spcBef>
              <a:defRPr/>
            </a:pPr>
            <a:r>
              <a:rPr lang="en-US" altLang="zh-CN" sz="1600" dirty="0" smtClean="0">
                <a:latin typeface="黑体" pitchFamily="49" charset="-122"/>
                <a:ea typeface="黑体" pitchFamily="49" charset="-122"/>
              </a:rPr>
              <a:t>    	&lt;name&gt;</a:t>
            </a:r>
            <a:r>
              <a:rPr lang="en-US" altLang="zh-CN" sz="1600" dirty="0" err="1" smtClean="0">
                <a:latin typeface="黑体" pitchFamily="49" charset="-122"/>
                <a:ea typeface="黑体" pitchFamily="49" charset="-122"/>
              </a:rPr>
              <a:t>mapred.system.dir</a:t>
            </a:r>
            <a:r>
              <a:rPr lang="en-US" altLang="zh-CN" sz="1600" dirty="0" smtClean="0">
                <a:latin typeface="黑体" pitchFamily="49" charset="-122"/>
                <a:ea typeface="黑体" pitchFamily="49" charset="-122"/>
              </a:rPr>
              <a:t>&lt;/name&gt;  </a:t>
            </a:r>
          </a:p>
          <a:p>
            <a:pPr marL="342900" lvl="0" indent="-342900" eaLnBrk="0" hangingPunct="0">
              <a:spcBef>
                <a:spcPct val="20000"/>
              </a:spcBef>
              <a:defRPr/>
            </a:pPr>
            <a:r>
              <a:rPr lang="en-US" altLang="zh-CN" sz="1600" dirty="0" smtClean="0">
                <a:latin typeface="黑体" pitchFamily="49" charset="-122"/>
                <a:ea typeface="黑体" pitchFamily="49" charset="-122"/>
              </a:rPr>
              <a:t>    	&lt;value&gt;/</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mapred_system</a:t>
            </a:r>
            <a:r>
              <a:rPr lang="en-US" altLang="zh-CN" sz="1600" dirty="0" smtClean="0">
                <a:latin typeface="黑体" pitchFamily="49" charset="-122"/>
                <a:ea typeface="黑体" pitchFamily="49" charset="-122"/>
              </a:rPr>
              <a:t>&lt;/value&gt;</a:t>
            </a:r>
          </a:p>
          <a:p>
            <a:pPr marL="342900" lvl="0" indent="-342900" eaLnBrk="0" hangingPunct="0">
              <a:spcBef>
                <a:spcPct val="20000"/>
              </a:spcBef>
              <a:defRPr/>
            </a:pPr>
            <a:r>
              <a:rPr lang="en-US" altLang="zh-CN" sz="1600" dirty="0" smtClean="0">
                <a:latin typeface="黑体" pitchFamily="49" charset="-122"/>
                <a:ea typeface="黑体" pitchFamily="49" charset="-122"/>
              </a:rPr>
              <a:t>	&lt;/property&gt;</a:t>
            </a:r>
          </a:p>
          <a:p>
            <a:pPr marL="342900" lvl="0" indent="-342900" eaLnBrk="0" hangingPunct="0">
              <a:spcBef>
                <a:spcPct val="20000"/>
              </a:spcBef>
              <a:defRPr/>
            </a:pPr>
            <a:r>
              <a:rPr lang="en-US" altLang="zh-CN" sz="1600" dirty="0" smtClean="0">
                <a:latin typeface="黑体" pitchFamily="49" charset="-122"/>
                <a:ea typeface="黑体" pitchFamily="49" charset="-122"/>
              </a:rPr>
              <a:t>	</a:t>
            </a:r>
          </a:p>
        </p:txBody>
      </p:sp>
      <p:sp>
        <p:nvSpPr>
          <p:cNvPr id="6" name="Rectangle 3"/>
          <p:cNvSpPr txBox="1">
            <a:spLocks noChangeArrowheads="1"/>
          </p:cNvSpPr>
          <p:nvPr/>
        </p:nvSpPr>
        <p:spPr>
          <a:xfrm>
            <a:off x="4572000" y="714362"/>
            <a:ext cx="4500594" cy="285752"/>
          </a:xfrm>
          <a:prstGeom prst="rect">
            <a:avLst/>
          </a:prstGeom>
        </p:spPr>
        <p:txBody>
          <a:bodyPr/>
          <a:lstStyle/>
          <a:p>
            <a:pPr marL="342900" lvl="0" indent="-342900" eaLnBrk="0" hangingPunct="0">
              <a:spcBef>
                <a:spcPct val="20000"/>
              </a:spcBef>
              <a:defRPr/>
            </a:pPr>
            <a:endParaRPr lang="en-US" altLang="zh-CN" sz="1600" dirty="0" smtClean="0">
              <a:latin typeface="黑体" pitchFamily="49" charset="-122"/>
              <a:ea typeface="黑体" pitchFamily="49" charset="-122"/>
            </a:endParaRPr>
          </a:p>
        </p:txBody>
      </p:sp>
      <p:sp>
        <p:nvSpPr>
          <p:cNvPr id="7" name="Rectangle 3"/>
          <p:cNvSpPr txBox="1">
            <a:spLocks noChangeArrowheads="1"/>
          </p:cNvSpPr>
          <p:nvPr/>
        </p:nvSpPr>
        <p:spPr>
          <a:xfrm>
            <a:off x="4429124" y="642924"/>
            <a:ext cx="4929222" cy="285752"/>
          </a:xfrm>
          <a:prstGeom prst="rect">
            <a:avLst/>
          </a:prstGeom>
        </p:spPr>
        <p:txBody>
          <a:bodyPr/>
          <a:lstStyle/>
          <a:p>
            <a:pPr marL="342900" lvl="0" indent="-342900" eaLnBrk="0" hangingPunct="0">
              <a:spcBef>
                <a:spcPct val="20000"/>
              </a:spcBef>
              <a:defRPr/>
            </a:pPr>
            <a:r>
              <a:rPr lang="en-US" altLang="zh-CN" sz="1600" dirty="0" smtClean="0">
                <a:latin typeface="黑体" pitchFamily="49" charset="-122"/>
                <a:ea typeface="黑体" pitchFamily="49" charset="-122"/>
              </a:rPr>
              <a:t>	&lt;property&gt;</a:t>
            </a:r>
          </a:p>
          <a:p>
            <a:pPr marL="342900" lvl="0" indent="-342900" eaLnBrk="0" hangingPunct="0">
              <a:spcBef>
                <a:spcPct val="20000"/>
              </a:spcBef>
              <a:defRPr/>
            </a:pPr>
            <a:r>
              <a:rPr lang="en-US" altLang="zh-CN" sz="1600" dirty="0" smtClean="0">
                <a:latin typeface="黑体" pitchFamily="49" charset="-122"/>
                <a:ea typeface="黑体" pitchFamily="49" charset="-122"/>
              </a:rPr>
              <a:t>    	&lt;name&gt;</a:t>
            </a:r>
            <a:r>
              <a:rPr lang="en-US" altLang="zh-CN" sz="1600" dirty="0" err="1" smtClean="0">
                <a:latin typeface="黑体" pitchFamily="49" charset="-122"/>
                <a:ea typeface="黑体" pitchFamily="49" charset="-122"/>
              </a:rPr>
              <a:t>mapred.local.dir</a:t>
            </a:r>
            <a:r>
              <a:rPr lang="en-US" altLang="zh-CN" sz="1600" dirty="0" smtClean="0">
                <a:latin typeface="黑体" pitchFamily="49" charset="-122"/>
                <a:ea typeface="黑体" pitchFamily="49" charset="-122"/>
              </a:rPr>
              <a:t>&lt;/name&gt;  </a:t>
            </a:r>
          </a:p>
          <a:p>
            <a:pPr marL="342900" lvl="0" indent="-342900" eaLnBrk="0" hangingPunct="0">
              <a:spcBef>
                <a:spcPct val="20000"/>
              </a:spcBef>
              <a:defRPr/>
            </a:pPr>
            <a:r>
              <a:rPr lang="en-US" altLang="zh-CN" sz="1600" dirty="0" smtClean="0">
                <a:latin typeface="黑体" pitchFamily="49" charset="-122"/>
                <a:ea typeface="黑体" pitchFamily="49" charset="-122"/>
              </a:rPr>
              <a:t>    	&lt;value&gt;/</a:t>
            </a:r>
            <a:r>
              <a:rPr lang="en-US" altLang="zh-CN" sz="1600" dirty="0" err="1" smtClean="0">
                <a:latin typeface="黑体" pitchFamily="49" charset="-122"/>
                <a:ea typeface="黑体" pitchFamily="49" charset="-122"/>
              </a:rPr>
              <a:t>hadoop</a:t>
            </a:r>
            <a:r>
              <a:rPr lang="en-US" altLang="zh-CN" sz="1600" dirty="0" smtClean="0">
                <a:latin typeface="黑体" pitchFamily="49" charset="-122"/>
                <a:ea typeface="黑体" pitchFamily="49" charset="-122"/>
              </a:rPr>
              <a:t>/</a:t>
            </a:r>
            <a:r>
              <a:rPr lang="en-US" altLang="zh-CN" sz="1600" dirty="0" err="1" smtClean="0">
                <a:latin typeface="黑体" pitchFamily="49" charset="-122"/>
                <a:ea typeface="黑体" pitchFamily="49" charset="-122"/>
              </a:rPr>
              <a:t>mapred_local</a:t>
            </a:r>
            <a:r>
              <a:rPr lang="en-US" altLang="zh-CN" sz="1600" dirty="0" smtClean="0">
                <a:latin typeface="黑体" pitchFamily="49" charset="-122"/>
                <a:ea typeface="黑体" pitchFamily="49" charset="-122"/>
              </a:rPr>
              <a:t>&lt;/value&gt;</a:t>
            </a:r>
          </a:p>
          <a:p>
            <a:pPr marL="342900" lvl="0" indent="-342900" eaLnBrk="0" hangingPunct="0">
              <a:spcBef>
                <a:spcPct val="20000"/>
              </a:spcBef>
              <a:defRPr/>
            </a:pPr>
            <a:r>
              <a:rPr lang="en-US" altLang="zh-CN" sz="1600" dirty="0" smtClean="0">
                <a:latin typeface="黑体" pitchFamily="49" charset="-122"/>
                <a:ea typeface="黑体" pitchFamily="49" charset="-122"/>
              </a:rPr>
              <a:t>	&lt;/property&gt;</a:t>
            </a:r>
          </a:p>
          <a:p>
            <a:pPr marL="342900" lvl="0" indent="-342900" eaLnBrk="0" hangingPunct="0">
              <a:spcBef>
                <a:spcPct val="20000"/>
              </a:spcBef>
              <a:defRPr/>
            </a:pPr>
            <a:r>
              <a:rPr lang="en-US" altLang="zh-CN" sz="1600" dirty="0" smtClean="0">
                <a:latin typeface="黑体" pitchFamily="49" charset="-122"/>
                <a:ea typeface="黑体" pitchFamily="49" charset="-122"/>
              </a:rPr>
              <a:t>&lt;/configuration&gt;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slaves</a:t>
            </a:r>
            <a:r>
              <a:rPr lang="zh-CN" altLang="en-US" sz="3200" b="1" dirty="0" smtClean="0">
                <a:solidFill>
                  <a:srgbClr val="0070C0"/>
                </a:solidFill>
                <a:latin typeface="Verdana" pitchFamily="34" charset="0"/>
                <a:ea typeface="微软雅黑" pitchFamily="34" charset="-122"/>
                <a:cs typeface="Verdana" pitchFamily="34" charset="0"/>
              </a:rPr>
              <a:t>配置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71406" y="642924"/>
            <a:ext cx="4929222" cy="285752"/>
          </a:xfrm>
          <a:prstGeom prst="rect">
            <a:avLst/>
          </a:prstGeom>
        </p:spPr>
        <p:txBody>
          <a:bodyPr/>
          <a:lstStyle/>
          <a:p>
            <a:pPr marL="342900" lvl="0" indent="-342900" eaLnBrk="0" hangingPunct="0">
              <a:spcBef>
                <a:spcPct val="20000"/>
              </a:spcBef>
              <a:defRPr/>
            </a:pPr>
            <a:r>
              <a:rPr lang="da-DK" altLang="zh-CN" sz="1600" dirty="0" smtClean="0">
                <a:latin typeface="黑体" pitchFamily="49" charset="-122"/>
                <a:ea typeface="黑体" pitchFamily="49" charset="-122"/>
              </a:rPr>
              <a:t>[hadoop@master hadoop]$ vim slaves </a:t>
            </a:r>
          </a:p>
          <a:p>
            <a:pPr marL="342900" lvl="0" indent="-342900" eaLnBrk="0" hangingPunct="0">
              <a:spcBef>
                <a:spcPct val="20000"/>
              </a:spcBef>
              <a:defRPr/>
            </a:pPr>
            <a:r>
              <a:rPr lang="da-DK" altLang="zh-CN" sz="1600" dirty="0" smtClean="0">
                <a:latin typeface="黑体" pitchFamily="49" charset="-122"/>
                <a:ea typeface="黑体" pitchFamily="49" charset="-122"/>
              </a:rPr>
              <a:t>master</a:t>
            </a:r>
          </a:p>
          <a:p>
            <a:pPr marL="342900" lvl="0" indent="-342900" eaLnBrk="0" hangingPunct="0">
              <a:spcBef>
                <a:spcPct val="20000"/>
              </a:spcBef>
              <a:defRPr/>
            </a:pPr>
            <a:r>
              <a:rPr lang="da-DK" altLang="zh-CN" sz="1600" dirty="0" smtClean="0">
                <a:latin typeface="黑体" pitchFamily="49" charset="-122"/>
                <a:ea typeface="黑体" pitchFamily="49" charset="-122"/>
              </a:rPr>
              <a:t>slave1</a:t>
            </a:r>
          </a:p>
          <a:p>
            <a:pPr marL="342900" lvl="0" indent="-342900" eaLnBrk="0" hangingPunct="0">
              <a:spcBef>
                <a:spcPct val="20000"/>
              </a:spcBef>
              <a:defRPr/>
            </a:pPr>
            <a:r>
              <a:rPr lang="da-DK" altLang="zh-CN" sz="1600" dirty="0" smtClean="0">
                <a:latin typeface="黑体" pitchFamily="49" charset="-122"/>
                <a:ea typeface="黑体" pitchFamily="49" charset="-122"/>
              </a:rPr>
              <a:t>Slave2</a:t>
            </a:r>
          </a:p>
          <a:p>
            <a:pPr marL="342900" lvl="0" indent="-342900" eaLnBrk="0" hangingPunct="0">
              <a:spcBef>
                <a:spcPct val="20000"/>
              </a:spcBef>
              <a:defRPr/>
            </a:pPr>
            <a:r>
              <a:rPr lang="da-DK" altLang="zh-CN" sz="1600" dirty="0" smtClean="0">
                <a:latin typeface="黑体" pitchFamily="49" charset="-122"/>
                <a:ea typeface="黑体" pitchFamily="49" charset="-122"/>
              </a:rPr>
              <a:t>[hadoop@master hadoop]$ sudo vim /etc/profile</a:t>
            </a:r>
          </a:p>
          <a:p>
            <a:pPr marL="342900" lvl="0" indent="-342900" eaLnBrk="0" hangingPunct="0">
              <a:spcBef>
                <a:spcPct val="20000"/>
              </a:spcBef>
              <a:defRPr/>
            </a:pPr>
            <a:r>
              <a:rPr lang="da-DK" altLang="zh-CN" sz="1600" dirty="0" smtClean="0">
                <a:latin typeface="黑体" pitchFamily="49" charset="-122"/>
                <a:ea typeface="黑体" pitchFamily="49" charset="-122"/>
              </a:rPr>
              <a:t>#config the hadoop classpath</a:t>
            </a:r>
          </a:p>
          <a:p>
            <a:pPr marL="342900" lvl="0" indent="-342900" eaLnBrk="0" hangingPunct="0">
              <a:spcBef>
                <a:spcPct val="20000"/>
              </a:spcBef>
              <a:defRPr/>
            </a:pPr>
            <a:r>
              <a:rPr lang="da-DK" altLang="zh-CN" sz="1600" dirty="0" smtClean="0">
                <a:latin typeface="黑体" pitchFamily="49" charset="-122"/>
                <a:ea typeface="黑体" pitchFamily="49" charset="-122"/>
              </a:rPr>
              <a:t>export HADOOP_HOME=/usr/local/webserver/hadoop</a:t>
            </a:r>
          </a:p>
          <a:p>
            <a:pPr marL="342900" lvl="0" indent="-342900" eaLnBrk="0" hangingPunct="0">
              <a:spcBef>
                <a:spcPct val="20000"/>
              </a:spcBef>
              <a:defRPr/>
            </a:pPr>
            <a:r>
              <a:rPr lang="da-DK" altLang="zh-CN" sz="1600" dirty="0" smtClean="0">
                <a:latin typeface="黑体" pitchFamily="49" charset="-122"/>
                <a:ea typeface="黑体" pitchFamily="49" charset="-122"/>
              </a:rPr>
              <a:t>export PATH=$HADOOP_HOME/bin:$PATH</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da-DK" altLang="zh-CN" sz="1600" dirty="0" smtClean="0">
                <a:latin typeface="黑体" pitchFamily="49" charset="-122"/>
                <a:ea typeface="黑体" pitchFamily="49" charset="-122"/>
              </a:rPr>
              <a:t>hadoop@master hadoop]$ source /etc/profile</a:t>
            </a:r>
          </a:p>
          <a:p>
            <a:pPr marL="342900" lvl="0" indent="-342900" eaLnBrk="0" hangingPunct="0">
              <a:spcBef>
                <a:spcPct val="20000"/>
              </a:spcBef>
              <a:defRPr/>
            </a:pPr>
            <a:endParaRPr lang="da-DK"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	</a:t>
            </a:r>
          </a:p>
        </p:txBody>
      </p:sp>
      <p:sp>
        <p:nvSpPr>
          <p:cNvPr id="6" name="Rectangle 3"/>
          <p:cNvSpPr txBox="1">
            <a:spLocks noChangeArrowheads="1"/>
          </p:cNvSpPr>
          <p:nvPr/>
        </p:nvSpPr>
        <p:spPr>
          <a:xfrm>
            <a:off x="4572000" y="714362"/>
            <a:ext cx="4500594" cy="285752"/>
          </a:xfrm>
          <a:prstGeom prst="rect">
            <a:avLst/>
          </a:prstGeom>
        </p:spPr>
        <p:txBody>
          <a:bodyPr/>
          <a:lstStyle/>
          <a:p>
            <a:pPr marL="342900" lvl="0" indent="-342900" eaLnBrk="0" hangingPunct="0">
              <a:spcBef>
                <a:spcPct val="20000"/>
              </a:spcBef>
              <a:defRPr/>
            </a:pPr>
            <a:endParaRPr lang="en-US" altLang="zh-CN" sz="16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6"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1" y="-18"/>
            <a:ext cx="9035654" cy="584773"/>
          </a:xfrm>
          <a:prstGeom prst="rect">
            <a:avLst/>
          </a:prstGeom>
          <a:noFill/>
          <a:ln w="9525" algn="ctr">
            <a:noFill/>
            <a:miter lim="800000"/>
            <a:headEnd/>
            <a:tailEnd/>
          </a:ln>
        </p:spPr>
        <p:txBody>
          <a:bodyPr lIns="91438" tIns="45719" rIns="91438" bIns="45719">
            <a:spAutoFit/>
          </a:bodyPr>
          <a:lstStyle/>
          <a:p>
            <a:pPr marL="342884" indent="-342884">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2018</a:t>
            </a:r>
            <a:r>
              <a:rPr lang="zh-CN" altLang="en-US" sz="3200" b="1" dirty="0" smtClean="0">
                <a:solidFill>
                  <a:srgbClr val="0070C0"/>
                </a:solidFill>
                <a:latin typeface="Verdana" pitchFamily="34" charset="0"/>
                <a:ea typeface="微软雅黑" pitchFamily="34" charset="-122"/>
                <a:cs typeface="Verdana" pitchFamily="34" charset="0"/>
              </a:rPr>
              <a:t>年走势</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p>
        </p:txBody>
      </p:sp>
      <p:sp>
        <p:nvSpPr>
          <p:cNvPr id="26" name="Rectangle 3"/>
          <p:cNvSpPr txBox="1">
            <a:spLocks/>
          </p:cNvSpPr>
          <p:nvPr/>
        </p:nvSpPr>
        <p:spPr bwMode="auto">
          <a:xfrm>
            <a:off x="142844" y="714363"/>
            <a:ext cx="8643966" cy="40621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892" indent="-342892">
              <a:lnSpc>
                <a:spcPct val="90000"/>
              </a:lnSpc>
              <a:spcBef>
                <a:spcPct val="20000"/>
              </a:spcBef>
              <a:buFont typeface="Arial" charset="0"/>
              <a:buChar char="•"/>
              <a:defRPr/>
            </a:pPr>
            <a:r>
              <a:rPr lang="en-US" altLang="zh-CN" sz="2400" b="1" dirty="0">
                <a:latin typeface="微软雅黑" pitchFamily="34" charset="-122"/>
                <a:ea typeface="微软雅黑" pitchFamily="34" charset="-122"/>
              </a:rPr>
              <a:t>Craig Brown</a:t>
            </a:r>
            <a:r>
              <a:rPr lang="zh-CN" altLang="en-US" sz="2400" b="1" dirty="0" smtClean="0">
                <a:latin typeface="微软雅黑" pitchFamily="34" charset="-122"/>
                <a:ea typeface="微软雅黑" pitchFamily="34" charset="-122"/>
              </a:rPr>
              <a:t>博士，大</a:t>
            </a:r>
            <a:r>
              <a:rPr lang="zh-CN" altLang="en-US" sz="2400" b="1" dirty="0">
                <a:latin typeface="微软雅黑" pitchFamily="34" charset="-122"/>
                <a:ea typeface="微软雅黑" pitchFamily="34" charset="-122"/>
              </a:rPr>
              <a:t>数据，数据科学，数据库</a:t>
            </a:r>
            <a:r>
              <a:rPr lang="zh-CN" altLang="en-US" sz="2400" b="1" dirty="0" smtClean="0">
                <a:latin typeface="微软雅黑" pitchFamily="34" charset="-122"/>
                <a:ea typeface="微软雅黑" pitchFamily="34" charset="-122"/>
              </a:rPr>
              <a:t>技术社会影响</a:t>
            </a:r>
            <a:r>
              <a:rPr lang="zh-CN" altLang="en-US" sz="2400" b="1" dirty="0">
                <a:latin typeface="微软雅黑" pitchFamily="34" charset="-122"/>
                <a:ea typeface="微软雅黑" pitchFamily="34" charset="-122"/>
              </a:rPr>
              <a:t>者和专家</a:t>
            </a:r>
            <a:r>
              <a:rPr lang="zh-CN" altLang="en-US"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2017</a:t>
            </a:r>
            <a:r>
              <a:rPr lang="zh-CN" altLang="en-US" sz="2400" dirty="0" smtClean="0">
                <a:latin typeface="微软雅黑" pitchFamily="34" charset="-122"/>
                <a:ea typeface="微软雅黑" pitchFamily="34" charset="-122"/>
              </a:rPr>
              <a:t>年，物联网时代起步，人工智能和机器学习也获得了相当的推动力，数据科学开始获得更多的动力。大数据虽然是战略的一部分，但不太重视</a:t>
            </a:r>
            <a:r>
              <a:rPr lang="en-US" altLang="zh-CN" sz="2400" dirty="0" smtClean="0">
                <a:latin typeface="微软雅黑" pitchFamily="34" charset="-122"/>
                <a:ea typeface="微软雅黑" pitchFamily="34" charset="-122"/>
              </a:rPr>
              <a:t>Hadoop</a:t>
            </a:r>
            <a:r>
              <a:rPr lang="zh-CN" altLang="en-US" sz="2400" dirty="0" smtClean="0">
                <a:latin typeface="微软雅黑" pitchFamily="34" charset="-122"/>
                <a:ea typeface="微软雅黑" pitchFamily="34" charset="-122"/>
              </a:rPr>
              <a:t>，更重视数据管理，数据可视化和混合云。</a:t>
            </a:r>
          </a:p>
          <a:p>
            <a:r>
              <a:rPr lang="en-US" altLang="zh-CN" sz="2400" dirty="0" smtClean="0">
                <a:latin typeface="微软雅黑" pitchFamily="34" charset="-122"/>
                <a:ea typeface="微软雅黑" pitchFamily="34" charset="-122"/>
              </a:rPr>
              <a:t>2018</a:t>
            </a:r>
            <a:r>
              <a:rPr lang="zh-CN" altLang="en-US" sz="2400" dirty="0" smtClean="0">
                <a:latin typeface="微软雅黑" pitchFamily="34" charset="-122"/>
                <a:ea typeface="微软雅黑" pitchFamily="34" charset="-122"/>
              </a:rPr>
              <a:t>年大数据项目将以更实际的使用情况来减少失败。</a:t>
            </a:r>
            <a:r>
              <a:rPr lang="en-US" altLang="zh-CN" sz="2400" dirty="0" smtClean="0">
                <a:latin typeface="微软雅黑" pitchFamily="34" charset="-122"/>
                <a:ea typeface="微软雅黑" pitchFamily="34" charset="-122"/>
              </a:rPr>
              <a:t>2018</a:t>
            </a:r>
            <a:r>
              <a:rPr lang="zh-CN" altLang="en-US" sz="2400" dirty="0" smtClean="0">
                <a:latin typeface="微软雅黑" pitchFamily="34" charset="-122"/>
                <a:ea typeface="微软雅黑" pitchFamily="34" charset="-122"/>
              </a:rPr>
              <a:t>年将更加重视</a:t>
            </a:r>
            <a:r>
              <a:rPr lang="en-US" altLang="zh-CN" sz="2400" dirty="0" smtClean="0">
                <a:latin typeface="微软雅黑" pitchFamily="34" charset="-122"/>
                <a:ea typeface="微软雅黑" pitchFamily="34" charset="-122"/>
              </a:rPr>
              <a:t>NoSQL</a:t>
            </a:r>
            <a:r>
              <a:rPr lang="zh-CN" altLang="en-US" sz="2400" dirty="0" smtClean="0">
                <a:latin typeface="微软雅黑" pitchFamily="34" charset="-122"/>
                <a:ea typeface="微软雅黑" pitchFamily="34" charset="-122"/>
              </a:rPr>
              <a:t>，最终将被确立为结构化和非结构化数据（包括</a:t>
            </a:r>
            <a:r>
              <a:rPr lang="en-US" altLang="zh-CN" sz="2400" dirty="0" smtClean="0">
                <a:latin typeface="微软雅黑" pitchFamily="34" charset="-122"/>
                <a:ea typeface="微软雅黑" pitchFamily="34" charset="-122"/>
              </a:rPr>
              <a:t>TRANSACTION</a:t>
            </a:r>
            <a:r>
              <a:rPr lang="zh-CN" altLang="en-US" sz="2400" dirty="0" smtClean="0">
                <a:latin typeface="微软雅黑" pitchFamily="34" charset="-122"/>
                <a:ea typeface="微软雅黑" pitchFamily="34" charset="-122"/>
              </a:rPr>
              <a:t>数据）的现实解决方案。软件开发将成为焦点，因为这些数据趋势开始推动对数据管理新功能的需求。 </a:t>
            </a:r>
            <a:r>
              <a:rPr lang="en-US" altLang="zh-CN" sz="2400" dirty="0" smtClean="0">
                <a:latin typeface="微软雅黑" pitchFamily="34" charset="-122"/>
                <a:ea typeface="微软雅黑" pitchFamily="34" charset="-122"/>
              </a:rPr>
              <a:t>2018</a:t>
            </a:r>
            <a:r>
              <a:rPr lang="zh-CN" altLang="en-US" sz="2400" dirty="0" smtClean="0">
                <a:latin typeface="微软雅黑" pitchFamily="34" charset="-122"/>
                <a:ea typeface="微软雅黑" pitchFamily="34" charset="-122"/>
              </a:rPr>
              <a:t>年将是</a:t>
            </a:r>
            <a:r>
              <a:rPr lang="en-US" altLang="zh-CN" sz="2400" dirty="0" smtClean="0">
                <a:solidFill>
                  <a:srgbClr val="FF0000"/>
                </a:solidFill>
                <a:latin typeface="微软雅黑" pitchFamily="34" charset="-122"/>
                <a:ea typeface="微软雅黑" pitchFamily="34" charset="-122"/>
              </a:rPr>
              <a:t>Hadoop</a:t>
            </a:r>
            <a:r>
              <a:rPr lang="zh-CN" altLang="en-US" sz="2400" dirty="0" smtClean="0">
                <a:solidFill>
                  <a:srgbClr val="FF0000"/>
                </a:solidFill>
                <a:latin typeface="微软雅黑" pitchFamily="34" charset="-122"/>
                <a:ea typeface="微软雅黑" pitchFamily="34" charset="-122"/>
              </a:rPr>
              <a:t>和</a:t>
            </a:r>
            <a:r>
              <a:rPr lang="en-US" altLang="zh-CN" sz="2400" dirty="0" smtClean="0">
                <a:solidFill>
                  <a:srgbClr val="FF0000"/>
                </a:solidFill>
                <a:latin typeface="微软雅黑" pitchFamily="34" charset="-122"/>
                <a:ea typeface="微软雅黑" pitchFamily="34" charset="-122"/>
              </a:rPr>
              <a:t>NoSQL</a:t>
            </a:r>
            <a:r>
              <a:rPr lang="zh-CN" altLang="en-US" sz="2400" dirty="0" smtClean="0">
                <a:solidFill>
                  <a:srgbClr val="FF0000"/>
                </a:solidFill>
                <a:latin typeface="微软雅黑" pitchFamily="34" charset="-122"/>
                <a:ea typeface="微软雅黑" pitchFamily="34" charset="-122"/>
              </a:rPr>
              <a:t>（数据平台）采用</a:t>
            </a:r>
            <a:r>
              <a:rPr lang="zh-CN" altLang="en-US" sz="2400" dirty="0" smtClean="0">
                <a:latin typeface="微软雅黑" pitchFamily="34" charset="-122"/>
                <a:ea typeface="微软雅黑" pitchFamily="34" charset="-122"/>
              </a:rPr>
              <a:t>的开始。</a:t>
            </a:r>
          </a:p>
          <a:p>
            <a:pPr>
              <a:lnSpc>
                <a:spcPct val="90000"/>
              </a:lnSpc>
              <a:spcBef>
                <a:spcPct val="20000"/>
              </a:spcBef>
              <a:defRPr/>
            </a:pPr>
            <a:endParaRPr lang="en-US" altLang="zh-CN" sz="2400" dirty="0">
              <a:ea typeface="黑体" pitchFamily="49" charset="-122"/>
            </a:endParaRPr>
          </a:p>
        </p:txBody>
      </p:sp>
    </p:spTree>
    <p:extLst>
      <p:ext uri="{BB962C8B-B14F-4D97-AF65-F5344CB8AC3E}">
        <p14:creationId xmlns:p14="http://schemas.microsoft.com/office/powerpoint/2010/main" val="12512197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分发安装与配置到</a:t>
            </a:r>
            <a:r>
              <a:rPr lang="en-US" altLang="zh-CN" sz="3200" b="1" dirty="0" smtClean="0">
                <a:solidFill>
                  <a:srgbClr val="0070C0"/>
                </a:solidFill>
                <a:latin typeface="Verdana" pitchFamily="34" charset="0"/>
                <a:ea typeface="微软雅黑" pitchFamily="34" charset="-122"/>
                <a:cs typeface="Verdana" pitchFamily="34" charset="0"/>
              </a:rPr>
              <a:t>slave</a:t>
            </a:r>
            <a:r>
              <a:rPr lang="zh-CN" altLang="en-US" sz="3200" b="1" dirty="0" smtClean="0">
                <a:solidFill>
                  <a:srgbClr val="0070C0"/>
                </a:solidFill>
                <a:latin typeface="Verdana" pitchFamily="34" charset="0"/>
                <a:ea typeface="微软雅黑" pitchFamily="34" charset="-122"/>
                <a:cs typeface="Verdana" pitchFamily="34" charset="0"/>
              </a:rPr>
              <a:t>节点</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71406" y="642924"/>
            <a:ext cx="8858312" cy="642942"/>
          </a:xfrm>
          <a:prstGeom prst="rect">
            <a:avLst/>
          </a:prstGeom>
        </p:spPr>
        <p:txBody>
          <a:bodyPr/>
          <a:lstStyle/>
          <a:p>
            <a:pPr marL="342900" lvl="0" indent="-342900" eaLnBrk="0" hangingPunct="0">
              <a:spcBef>
                <a:spcPct val="20000"/>
              </a:spcBef>
              <a:defRPr/>
            </a:pPr>
            <a:r>
              <a:rPr lang="da-DK" altLang="zh-CN" sz="1600" dirty="0" smtClean="0">
                <a:latin typeface="黑体" pitchFamily="49" charset="-122"/>
                <a:ea typeface="黑体" pitchFamily="49" charset="-122"/>
              </a:rPr>
              <a:t>[hadoop@master hadoop]$sudo cd /usr/local/webserver</a:t>
            </a:r>
          </a:p>
          <a:p>
            <a:pPr marL="342900" lvl="0" indent="-342900" eaLnBrk="0" hangingPunct="0">
              <a:spcBef>
                <a:spcPct val="20000"/>
              </a:spcBef>
              <a:defRPr/>
            </a:pPr>
            <a:r>
              <a:rPr lang="da-DK" altLang="zh-CN" sz="1600" dirty="0" smtClean="0">
                <a:latin typeface="黑体" pitchFamily="49" charset="-122"/>
                <a:ea typeface="黑体" pitchFamily="49" charset="-122"/>
              </a:rPr>
              <a:t>[hadoop@master hadoop]$sudo scp -r . hadoop@slave1:/usr/local/webserver</a:t>
            </a:r>
          </a:p>
          <a:p>
            <a:pPr marL="342900" lvl="0" indent="-342900" eaLnBrk="0" hangingPunct="0">
              <a:spcBef>
                <a:spcPct val="20000"/>
              </a:spcBef>
              <a:defRPr/>
            </a:pPr>
            <a:r>
              <a:rPr lang="da-DK" altLang="zh-CN" sz="1600" dirty="0" smtClean="0">
                <a:latin typeface="黑体" pitchFamily="49" charset="-122"/>
                <a:ea typeface="黑体" pitchFamily="49" charset="-122"/>
              </a:rPr>
              <a:t>[hadoop@master hadoop]$sudo scp -r . hadoop@slave2:/usr/local/webserver</a:t>
            </a:r>
          </a:p>
          <a:p>
            <a:pPr marL="342900" lvl="0" indent="-342900" eaLnBrk="0" hangingPunct="0">
              <a:spcBef>
                <a:spcPct val="20000"/>
              </a:spcBef>
              <a:defRPr/>
            </a:pPr>
            <a:r>
              <a:rPr lang="da-DK" altLang="zh-CN" sz="1600" dirty="0" smtClean="0">
                <a:latin typeface="黑体" pitchFamily="49" charset="-122"/>
                <a:ea typeface="黑体" pitchFamily="49" charset="-122"/>
              </a:rPr>
              <a:t>[hadoop@master hadoop]$ sudo scp /etc/profile hadoop@slave1:/etc/profile</a:t>
            </a:r>
          </a:p>
          <a:p>
            <a:pPr marL="342900" lvl="0" indent="-342900" eaLnBrk="0" hangingPunct="0">
              <a:spcBef>
                <a:spcPct val="20000"/>
              </a:spcBef>
              <a:defRPr/>
            </a:pPr>
            <a:r>
              <a:rPr lang="da-DK" altLang="zh-CN" sz="1600" dirty="0" smtClean="0">
                <a:latin typeface="黑体" pitchFamily="49" charset="-122"/>
                <a:ea typeface="黑体" pitchFamily="49" charset="-122"/>
              </a:rPr>
              <a:t>[hadoop@master hadoop]$ sudo scp /etc/profile hadoop@slave2:/etc/profile</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da-DK" altLang="zh-CN" sz="1600" dirty="0" smtClean="0">
                <a:latin typeface="黑体" pitchFamily="49" charset="-122"/>
                <a:ea typeface="黑体" pitchFamily="49" charset="-122"/>
              </a:rPr>
              <a:t>hadoop@master hadoop]$ source /etc/profile</a:t>
            </a:r>
          </a:p>
          <a:p>
            <a:pPr marL="342900" lvl="0" indent="-342900" eaLnBrk="0" hangingPunct="0">
              <a:spcBef>
                <a:spcPct val="20000"/>
              </a:spcBef>
              <a:defRPr/>
            </a:pPr>
            <a:endParaRPr lang="da-DK"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	</a:t>
            </a:r>
          </a:p>
        </p:txBody>
      </p:sp>
      <p:sp>
        <p:nvSpPr>
          <p:cNvPr id="6" name="Rectangle 3"/>
          <p:cNvSpPr txBox="1">
            <a:spLocks noChangeArrowheads="1"/>
          </p:cNvSpPr>
          <p:nvPr/>
        </p:nvSpPr>
        <p:spPr>
          <a:xfrm>
            <a:off x="4572000" y="714362"/>
            <a:ext cx="4500594" cy="285752"/>
          </a:xfrm>
          <a:prstGeom prst="rect">
            <a:avLst/>
          </a:prstGeom>
        </p:spPr>
        <p:txBody>
          <a:bodyPr/>
          <a:lstStyle/>
          <a:p>
            <a:pPr marL="342900" lvl="0" indent="-342900" eaLnBrk="0" hangingPunct="0">
              <a:spcBef>
                <a:spcPct val="20000"/>
              </a:spcBef>
              <a:defRPr/>
            </a:pPr>
            <a:endParaRPr lang="en-US" altLang="zh-CN" sz="16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启动各组件</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Rectangle 3"/>
          <p:cNvSpPr txBox="1">
            <a:spLocks noChangeArrowheads="1"/>
          </p:cNvSpPr>
          <p:nvPr/>
        </p:nvSpPr>
        <p:spPr>
          <a:xfrm>
            <a:off x="71406" y="642924"/>
            <a:ext cx="8858312" cy="642942"/>
          </a:xfrm>
          <a:prstGeom prst="rect">
            <a:avLst/>
          </a:prstGeom>
        </p:spPr>
        <p:txBody>
          <a:bodyPr/>
          <a:lstStyle/>
          <a:p>
            <a:pPr marL="342900" lvl="0" indent="-342900" eaLnBrk="0" hangingPunct="0">
              <a:spcBef>
                <a:spcPct val="20000"/>
              </a:spcBef>
              <a:defRPr/>
            </a:pPr>
            <a:r>
              <a:rPr lang="da-DK" altLang="zh-CN" sz="1600" dirty="0" smtClean="0">
                <a:solidFill>
                  <a:srgbClr val="FF0000"/>
                </a:solidFill>
                <a:latin typeface="黑体" pitchFamily="49" charset="-122"/>
                <a:ea typeface="黑体" pitchFamily="49" charset="-122"/>
              </a:rPr>
              <a:t>Journal Node</a:t>
            </a:r>
            <a:r>
              <a:rPr lang="zh-CN" altLang="en-US" sz="1600" dirty="0" smtClean="0">
                <a:solidFill>
                  <a:srgbClr val="FF0000"/>
                </a:solidFill>
                <a:latin typeface="黑体" pitchFamily="49" charset="-122"/>
                <a:ea typeface="黑体" pitchFamily="49" charset="-122"/>
              </a:rPr>
              <a:t>启动</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da-DK" altLang="zh-CN" sz="1600" dirty="0" smtClean="0">
                <a:latin typeface="黑体" pitchFamily="49" charset="-122"/>
                <a:ea typeface="黑体" pitchFamily="49" charset="-122"/>
              </a:rPr>
              <a:t>hadoop@master webserver]$ hadoop/sbin/hadoop-daemon.sh start journalnode</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da-DK" altLang="zh-CN" sz="1600" dirty="0" smtClean="0">
                <a:latin typeface="黑体" pitchFamily="49" charset="-122"/>
                <a:ea typeface="黑体" pitchFamily="49" charset="-122"/>
              </a:rPr>
              <a:t>hadoop@master webserver]$ jps</a:t>
            </a:r>
          </a:p>
          <a:p>
            <a:pPr marL="342900" lvl="0" indent="-342900" eaLnBrk="0" hangingPunct="0">
              <a:spcBef>
                <a:spcPct val="20000"/>
              </a:spcBef>
              <a:defRPr/>
            </a:pPr>
            <a:r>
              <a:rPr lang="da-DK" altLang="zh-CN" sz="1600" dirty="0" smtClean="0">
                <a:latin typeface="黑体" pitchFamily="49" charset="-122"/>
                <a:ea typeface="黑体" pitchFamily="49" charset="-122"/>
              </a:rPr>
              <a:t>4053 Jps</a:t>
            </a:r>
          </a:p>
          <a:p>
            <a:pPr marL="342900" lvl="0" indent="-342900" eaLnBrk="0" hangingPunct="0">
              <a:spcBef>
                <a:spcPct val="20000"/>
              </a:spcBef>
              <a:defRPr/>
            </a:pPr>
            <a:r>
              <a:rPr lang="da-DK" altLang="zh-CN" sz="1600" dirty="0" smtClean="0">
                <a:latin typeface="黑体" pitchFamily="49" charset="-122"/>
                <a:ea typeface="黑体" pitchFamily="49" charset="-122"/>
              </a:rPr>
              <a:t>3999 JournalNode</a:t>
            </a:r>
          </a:p>
          <a:p>
            <a:pPr marL="342900" lvl="0" indent="-342900" eaLnBrk="0" hangingPunct="0">
              <a:spcBef>
                <a:spcPct val="20000"/>
              </a:spcBef>
              <a:defRPr/>
            </a:pPr>
            <a:r>
              <a:rPr lang="da-DK" altLang="zh-CN" sz="1600" dirty="0" smtClean="0">
                <a:solidFill>
                  <a:srgbClr val="FF0000"/>
                </a:solidFill>
                <a:latin typeface="黑体" pitchFamily="49" charset="-122"/>
                <a:ea typeface="黑体" pitchFamily="49" charset="-122"/>
              </a:rPr>
              <a:t>HDFS</a:t>
            </a:r>
            <a:r>
              <a:rPr lang="zh-CN" altLang="en-US" sz="1600" dirty="0" smtClean="0">
                <a:solidFill>
                  <a:srgbClr val="FF0000"/>
                </a:solidFill>
                <a:latin typeface="黑体" pitchFamily="49" charset="-122"/>
                <a:ea typeface="黑体" pitchFamily="49" charset="-122"/>
              </a:rPr>
              <a:t>启动</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da-DK" altLang="zh-CN" sz="1600" dirty="0" smtClean="0">
                <a:latin typeface="黑体" pitchFamily="49" charset="-122"/>
                <a:ea typeface="黑体" pitchFamily="49" charset="-122"/>
              </a:rPr>
              <a:t>hadoop@master webserver]$ hdfs namenode –format</a:t>
            </a:r>
          </a:p>
          <a:p>
            <a:pPr marL="342900" lvl="0" indent="-342900" eaLnBrk="0" hangingPunct="0">
              <a:spcBef>
                <a:spcPct val="20000"/>
              </a:spcBef>
              <a:defRPr/>
            </a:pPr>
            <a:r>
              <a:rPr lang="da-DK" altLang="zh-CN" sz="1600" dirty="0" smtClean="0">
                <a:latin typeface="黑体" pitchFamily="49" charset="-122"/>
                <a:ea typeface="黑体" pitchFamily="49" charset="-122"/>
              </a:rPr>
              <a:t>[hadoop@master sbin]$ ./start-dfs.sh</a:t>
            </a:r>
          </a:p>
          <a:p>
            <a:pPr marL="342900" lvl="0" indent="-342900" eaLnBrk="0" hangingPunct="0">
              <a:spcBef>
                <a:spcPct val="20000"/>
              </a:spcBef>
              <a:defRPr/>
            </a:pPr>
            <a:r>
              <a:rPr lang="zh-CN" altLang="en-US" sz="1600" dirty="0" smtClean="0">
                <a:latin typeface="黑体" pitchFamily="49" charset="-122"/>
                <a:ea typeface="黑体" pitchFamily="49" charset="-122"/>
              </a:rPr>
              <a:t>在浏览器里输入 </a:t>
            </a:r>
            <a:r>
              <a:rPr lang="da-DK" altLang="zh-CN" sz="1600" dirty="0" smtClean="0">
                <a:latin typeface="黑体" pitchFamily="49" charset="-122"/>
                <a:ea typeface="黑体" pitchFamily="49" charset="-122"/>
              </a:rPr>
              <a:t>http://master:50070</a:t>
            </a:r>
          </a:p>
          <a:p>
            <a:pPr marL="342900" lvl="0" indent="-342900" eaLnBrk="0" hangingPunct="0">
              <a:spcBef>
                <a:spcPct val="20000"/>
              </a:spcBef>
              <a:defRPr/>
            </a:pPr>
            <a:r>
              <a:rPr lang="da-DK" altLang="zh-CN" sz="1600" dirty="0" smtClean="0">
                <a:solidFill>
                  <a:srgbClr val="FF0000"/>
                </a:solidFill>
                <a:latin typeface="黑体" pitchFamily="49" charset="-122"/>
                <a:ea typeface="黑体" pitchFamily="49" charset="-122"/>
              </a:rPr>
              <a:t>YARN</a:t>
            </a:r>
            <a:r>
              <a:rPr lang="zh-CN" altLang="en-US" sz="1600" dirty="0" smtClean="0">
                <a:solidFill>
                  <a:srgbClr val="FF0000"/>
                </a:solidFill>
                <a:latin typeface="黑体" pitchFamily="49" charset="-122"/>
                <a:ea typeface="黑体" pitchFamily="49" charset="-122"/>
              </a:rPr>
              <a:t>启动</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da-DK" altLang="zh-CN" sz="1600" dirty="0" smtClean="0">
                <a:latin typeface="黑体" pitchFamily="49" charset="-122"/>
                <a:ea typeface="黑体" pitchFamily="49" charset="-122"/>
              </a:rPr>
              <a:t>hadoop@master sbin]$ ./start-yarn.sh</a:t>
            </a:r>
          </a:p>
          <a:p>
            <a:pPr marL="342900" lvl="0" indent="-342900" eaLnBrk="0" hangingPunct="0">
              <a:spcBef>
                <a:spcPct val="20000"/>
              </a:spcBef>
              <a:defRPr/>
            </a:pPr>
            <a:r>
              <a:rPr lang="zh-CN" altLang="en-US" sz="1600" dirty="0" smtClean="0">
                <a:latin typeface="黑体" pitchFamily="49" charset="-122"/>
                <a:ea typeface="黑体" pitchFamily="49" charset="-122"/>
              </a:rPr>
              <a:t>在浏览器中输入  </a:t>
            </a:r>
            <a:r>
              <a:rPr lang="da-DK" altLang="zh-CN" sz="1600" dirty="0" smtClean="0">
                <a:latin typeface="黑体" pitchFamily="49" charset="-122"/>
                <a:ea typeface="黑体" pitchFamily="49" charset="-122"/>
                <a:hlinkClick r:id="rId3"/>
              </a:rPr>
              <a:t>http://master:8088</a:t>
            </a:r>
            <a:endParaRPr lang="da-DK" altLang="zh-CN" sz="1600" dirty="0" smtClean="0">
              <a:latin typeface="黑体" pitchFamily="49" charset="-122"/>
              <a:ea typeface="黑体" pitchFamily="49" charset="-122"/>
            </a:endParaRPr>
          </a:p>
          <a:p>
            <a:pPr marL="342900" lvl="0" indent="-342900" eaLnBrk="0" hangingPunct="0">
              <a:spcBef>
                <a:spcPct val="20000"/>
              </a:spcBef>
              <a:defRPr/>
            </a:pPr>
            <a:r>
              <a:rPr lang="zh-CN" altLang="en-US" sz="1600" dirty="0" smtClean="0">
                <a:solidFill>
                  <a:srgbClr val="FF0000"/>
                </a:solidFill>
                <a:latin typeface="黑体" pitchFamily="49" charset="-122"/>
                <a:ea typeface="黑体" pitchFamily="49" charset="-122"/>
              </a:rPr>
              <a:t>停止各组件</a:t>
            </a:r>
          </a:p>
          <a:p>
            <a:pPr marL="342900" lvl="0" indent="-342900" eaLnBrk="0" hangingPunct="0">
              <a:spcBef>
                <a:spcPct val="20000"/>
              </a:spcBef>
              <a:defRPr/>
            </a:pPr>
            <a:r>
              <a:rPr lang="en-US" altLang="zh-CN" sz="1600" dirty="0" smtClean="0">
                <a:latin typeface="黑体" pitchFamily="49" charset="-122"/>
                <a:ea typeface="黑体" pitchFamily="49" charset="-122"/>
              </a:rPr>
              <a:t>[</a:t>
            </a:r>
            <a:r>
              <a:rPr lang="da-DK" altLang="zh-CN" sz="1600" dirty="0" smtClean="0">
                <a:latin typeface="黑体" pitchFamily="49" charset="-122"/>
                <a:ea typeface="黑体" pitchFamily="49" charset="-122"/>
              </a:rPr>
              <a:t>hadoop@master sbin]$ ./stop-yarn.sh</a:t>
            </a:r>
          </a:p>
          <a:p>
            <a:pPr marL="342900" lvl="0" indent="-342900" eaLnBrk="0" hangingPunct="0">
              <a:spcBef>
                <a:spcPct val="20000"/>
              </a:spcBef>
              <a:defRPr/>
            </a:pPr>
            <a:r>
              <a:rPr lang="da-DK" altLang="zh-CN" sz="1600" dirty="0" smtClean="0">
                <a:latin typeface="黑体" pitchFamily="49" charset="-122"/>
                <a:ea typeface="黑体" pitchFamily="49" charset="-122"/>
              </a:rPr>
              <a:t>[hadoop@master sbin]$ ./stop-dfs.sh</a:t>
            </a:r>
          </a:p>
          <a:p>
            <a:pPr marL="342900" lvl="0" indent="-342900" eaLnBrk="0" hangingPunct="0">
              <a:spcBef>
                <a:spcPct val="20000"/>
              </a:spcBef>
              <a:defRPr/>
            </a:pPr>
            <a:endParaRPr lang="da-DK" altLang="zh-CN" sz="1600" dirty="0" smtClean="0">
              <a:latin typeface="黑体" pitchFamily="49" charset="-122"/>
              <a:ea typeface="黑体" pitchFamily="49" charset="-122"/>
            </a:endParaRPr>
          </a:p>
          <a:p>
            <a:pPr marL="342900" lvl="0" indent="-342900" eaLnBrk="0" hangingPunct="0">
              <a:spcBef>
                <a:spcPct val="20000"/>
              </a:spcBef>
              <a:defRPr/>
            </a:pPr>
            <a:r>
              <a:rPr lang="en-US" altLang="zh-CN" sz="1600" dirty="0" smtClean="0">
                <a:latin typeface="黑体" pitchFamily="49" charset="-122"/>
                <a:ea typeface="黑体" pitchFamily="49" charset="-122"/>
              </a:rPr>
              <a:t>	</a:t>
            </a:r>
          </a:p>
        </p:txBody>
      </p:sp>
      <p:sp>
        <p:nvSpPr>
          <p:cNvPr id="6" name="Rectangle 3"/>
          <p:cNvSpPr txBox="1">
            <a:spLocks noChangeArrowheads="1"/>
          </p:cNvSpPr>
          <p:nvPr/>
        </p:nvSpPr>
        <p:spPr>
          <a:xfrm>
            <a:off x="4572000" y="714362"/>
            <a:ext cx="4500594" cy="285752"/>
          </a:xfrm>
          <a:prstGeom prst="rect">
            <a:avLst/>
          </a:prstGeom>
        </p:spPr>
        <p:txBody>
          <a:bodyPr/>
          <a:lstStyle/>
          <a:p>
            <a:pPr marL="342900" lvl="0" indent="-342900" eaLnBrk="0" hangingPunct="0">
              <a:spcBef>
                <a:spcPct val="20000"/>
              </a:spcBef>
              <a:defRPr/>
            </a:pPr>
            <a:endParaRPr lang="en-US" altLang="zh-CN" sz="16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添加节点</a:t>
            </a:r>
          </a:p>
        </p:txBody>
      </p:sp>
      <p:sp>
        <p:nvSpPr>
          <p:cNvPr id="4" name="Rectangle 2"/>
          <p:cNvSpPr>
            <a:spLocks noChangeArrowheads="1"/>
          </p:cNvSpPr>
          <p:nvPr/>
        </p:nvSpPr>
        <p:spPr bwMode="auto">
          <a:xfrm>
            <a:off x="250825" y="714362"/>
            <a:ext cx="8393141"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在新节点安装好</a:t>
            </a:r>
            <a:r>
              <a:rPr lang="en-US" altLang="zh-CN" sz="2000" dirty="0" err="1" smtClean="0">
                <a:latin typeface="黑体" pitchFamily="49" charset="-122"/>
                <a:ea typeface="黑体" pitchFamily="49" charset="-122"/>
              </a:rPr>
              <a:t>hadoop</a:t>
            </a: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把</a:t>
            </a:r>
            <a:r>
              <a:rPr lang="en-US" altLang="zh-CN" sz="2000" dirty="0" err="1" smtClean="0">
                <a:latin typeface="黑体" pitchFamily="49" charset="-122"/>
                <a:ea typeface="黑体" pitchFamily="49" charset="-122"/>
              </a:rPr>
              <a:t>namenode</a:t>
            </a:r>
            <a:r>
              <a:rPr lang="zh-CN" altLang="en-US" sz="2000" dirty="0" smtClean="0">
                <a:latin typeface="黑体" pitchFamily="49" charset="-122"/>
                <a:ea typeface="黑体" pitchFamily="49" charset="-122"/>
              </a:rPr>
              <a:t>的有关配置文件复制到该节点</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修改</a:t>
            </a:r>
            <a:r>
              <a:rPr lang="en-US" altLang="zh-CN" sz="2000" dirty="0" smtClean="0">
                <a:latin typeface="黑体" pitchFamily="49" charset="-122"/>
                <a:ea typeface="黑体" pitchFamily="49" charset="-122"/>
              </a:rPr>
              <a:t>masters</a:t>
            </a:r>
            <a:r>
              <a:rPr lang="zh-CN" altLang="en-US" sz="2000" dirty="0" smtClean="0">
                <a:latin typeface="黑体" pitchFamily="49" charset="-122"/>
                <a:ea typeface="黑体" pitchFamily="49" charset="-122"/>
              </a:rPr>
              <a:t>和</a:t>
            </a:r>
            <a:r>
              <a:rPr lang="en-US" altLang="zh-CN" sz="2000" dirty="0" smtClean="0">
                <a:latin typeface="黑体" pitchFamily="49" charset="-122"/>
                <a:ea typeface="黑体" pitchFamily="49" charset="-122"/>
              </a:rPr>
              <a:t>slaves</a:t>
            </a:r>
            <a:r>
              <a:rPr lang="zh-CN" altLang="en-US" sz="2000" dirty="0" smtClean="0">
                <a:latin typeface="黑体" pitchFamily="49" charset="-122"/>
                <a:ea typeface="黑体" pitchFamily="49" charset="-122"/>
              </a:rPr>
              <a:t>文件，增加该节点</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设置</a:t>
            </a:r>
            <a:r>
              <a:rPr lang="en-US" altLang="zh-CN" sz="2000" dirty="0" err="1" smtClean="0">
                <a:latin typeface="黑体" pitchFamily="49" charset="-122"/>
                <a:ea typeface="黑体" pitchFamily="49" charset="-122"/>
              </a:rPr>
              <a:t>ssh</a:t>
            </a:r>
            <a:r>
              <a:rPr lang="zh-CN" altLang="en-US" sz="2000" dirty="0" smtClean="0">
                <a:latin typeface="黑体" pitchFamily="49" charset="-122"/>
                <a:ea typeface="黑体" pitchFamily="49" charset="-122"/>
              </a:rPr>
              <a:t>免密码进出该节点</a:t>
            </a: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单独启动该节点上的</a:t>
            </a:r>
            <a:r>
              <a:rPr lang="en-US" altLang="zh-CN" sz="2000" dirty="0" err="1" smtClean="0">
                <a:latin typeface="黑体" pitchFamily="49" charset="-122"/>
                <a:ea typeface="黑体" pitchFamily="49" charset="-122"/>
              </a:rPr>
              <a:t>datanode</a:t>
            </a:r>
            <a:r>
              <a:rPr lang="zh-CN" altLang="en-US" sz="2000" dirty="0" smtClean="0">
                <a:latin typeface="黑体" pitchFamily="49" charset="-122"/>
                <a:ea typeface="黑体" pitchFamily="49" charset="-122"/>
              </a:rPr>
              <a:t>和</a:t>
            </a:r>
            <a:r>
              <a:rPr lang="en-US" altLang="zh-CN" sz="2000" dirty="0" err="1" smtClean="0">
                <a:latin typeface="黑体" pitchFamily="49" charset="-122"/>
                <a:ea typeface="黑体" pitchFamily="49" charset="-122"/>
              </a:rPr>
              <a:t>tasktracker</a:t>
            </a: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sz="2000" dirty="0" smtClean="0">
                <a:latin typeface="黑体" pitchFamily="49" charset="-122"/>
                <a:ea typeface="黑体" pitchFamily="49" charset="-122"/>
              </a:rPr>
              <a:t>运行</a:t>
            </a:r>
            <a:r>
              <a:rPr lang="en-US" altLang="zh-CN" sz="2000" dirty="0" smtClean="0">
                <a:latin typeface="黑体" pitchFamily="49" charset="-122"/>
                <a:ea typeface="黑体" pitchFamily="49" charset="-122"/>
              </a:rPr>
              <a:t>start-balancer.sh</a:t>
            </a:r>
            <a:r>
              <a:rPr lang="zh-CN" altLang="en-US" sz="2000" dirty="0" smtClean="0">
                <a:latin typeface="黑体" pitchFamily="49" charset="-122"/>
                <a:ea typeface="黑体" pitchFamily="49" charset="-122"/>
              </a:rPr>
              <a:t>进行数据负载均衡</a:t>
            </a: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endParaRPr lang="zh-CN" altLang="en-US" sz="20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添加删除节点（更加安全）</a:t>
            </a:r>
          </a:p>
        </p:txBody>
      </p:sp>
      <p:sp>
        <p:nvSpPr>
          <p:cNvPr id="4" name="Rectangle 2"/>
          <p:cNvSpPr>
            <a:spLocks noChangeArrowheads="1"/>
          </p:cNvSpPr>
          <p:nvPr/>
        </p:nvSpPr>
        <p:spPr bwMode="auto">
          <a:xfrm>
            <a:off x="250825" y="714362"/>
            <a:ext cx="8393141" cy="4429138"/>
          </a:xfrm>
          <a:prstGeom prst="rect">
            <a:avLst/>
          </a:prstGeom>
          <a:noFill/>
          <a:ln w="9525">
            <a:noFill/>
            <a:miter lim="800000"/>
            <a:headEnd/>
            <a:tailEnd/>
          </a:ln>
        </p:spPr>
        <p:txBody>
          <a:bodyPr/>
          <a:lstStyle/>
          <a:p>
            <a:pPr marL="342900" indent="-342900" eaLnBrk="0" hangingPunct="0">
              <a:spcBef>
                <a:spcPct val="20000"/>
              </a:spcBef>
              <a:buClr>
                <a:srgbClr val="0033CC"/>
              </a:buClr>
              <a:buFont typeface="Arial" pitchFamily="34" charset="0"/>
              <a:buChar char="•"/>
            </a:pPr>
            <a:r>
              <a:rPr lang="zh-CN" altLang="en-US" dirty="0" smtClean="0">
                <a:latin typeface="黑体" pitchFamily="49" charset="-122"/>
                <a:ea typeface="黑体" pitchFamily="49" charset="-122"/>
              </a:rPr>
              <a:t>修改配置文件</a:t>
            </a:r>
            <a:r>
              <a:rPr lang="en-US" altLang="zh-CN" dirty="0" smtClean="0">
                <a:latin typeface="黑体" pitchFamily="49" charset="-122"/>
                <a:ea typeface="黑体" pitchFamily="49" charset="-122"/>
              </a:rPr>
              <a:t>hdfs-site.xml</a:t>
            </a:r>
            <a:r>
              <a:rPr lang="zh-CN" altLang="en-US" dirty="0" smtClean="0">
                <a:latin typeface="黑体" pitchFamily="49" charset="-122"/>
                <a:ea typeface="黑体" pitchFamily="49" charset="-122"/>
              </a:rPr>
              <a:t>和</a:t>
            </a:r>
            <a:r>
              <a:rPr lang="en-US" altLang="zh-CN" dirty="0" smtClean="0">
                <a:latin typeface="黑体" pitchFamily="49" charset="-122"/>
                <a:ea typeface="黑体" pitchFamily="49" charset="-122"/>
              </a:rPr>
              <a:t>mapred-site.xml </a:t>
            </a:r>
          </a:p>
          <a:p>
            <a:pPr marL="342900" indent="-342900" eaLnBrk="0" hangingPunct="0">
              <a:spcBef>
                <a:spcPct val="20000"/>
              </a:spcBef>
              <a:buClr>
                <a:srgbClr val="0033CC"/>
              </a:buClr>
              <a:buFont typeface="Wingdings" pitchFamily="2" charset="2"/>
              <a:buChar char="§"/>
            </a:pPr>
            <a:r>
              <a:rPr lang="en-US" altLang="zh-CN" dirty="0" err="1" smtClean="0">
                <a:latin typeface="黑体" pitchFamily="49" charset="-122"/>
                <a:ea typeface="黑体" pitchFamily="49" charset="-122"/>
              </a:rPr>
              <a:t>dfs.hosts.exclude</a:t>
            </a:r>
            <a:endParaRPr lang="en-US" altLang="zh-CN"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en-US" altLang="zh-CN" dirty="0" err="1" smtClean="0">
                <a:latin typeface="黑体" pitchFamily="49" charset="-122"/>
                <a:ea typeface="黑体" pitchFamily="49" charset="-122"/>
              </a:rPr>
              <a:t>dfs.hosts</a:t>
            </a:r>
            <a:endParaRPr lang="en-US" altLang="zh-CN"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en-US" altLang="zh-CN" dirty="0" err="1" smtClean="0">
                <a:latin typeface="黑体" pitchFamily="49" charset="-122"/>
                <a:ea typeface="黑体" pitchFamily="49" charset="-122"/>
              </a:rPr>
              <a:t>mapred.hosts</a:t>
            </a:r>
            <a:endParaRPr lang="en-US" altLang="zh-CN"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en-US" altLang="zh-CN" dirty="0" err="1" smtClean="0">
                <a:latin typeface="黑体" pitchFamily="49" charset="-122"/>
                <a:ea typeface="黑体" pitchFamily="49" charset="-122"/>
              </a:rPr>
              <a:t>mapred.hosts.exclude</a:t>
            </a:r>
            <a:endParaRPr lang="en-US" altLang="zh-CN"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dirty="0" smtClean="0">
                <a:latin typeface="黑体" pitchFamily="49" charset="-122"/>
                <a:ea typeface="黑体" pitchFamily="49" charset="-122"/>
              </a:rPr>
              <a:t>编辑他们指向的文件：（放到一个</a:t>
            </a:r>
            <a:r>
              <a:rPr lang="en-US" altLang="zh-CN" dirty="0" err="1" smtClean="0">
                <a:latin typeface="黑体" pitchFamily="49" charset="-122"/>
                <a:ea typeface="黑体" pitchFamily="49" charset="-122"/>
              </a:rPr>
              <a:t>nfs</a:t>
            </a:r>
            <a:r>
              <a:rPr lang="zh-CN" altLang="en-US" dirty="0" smtClean="0">
                <a:latin typeface="黑体" pitchFamily="49" charset="-122"/>
                <a:ea typeface="黑体" pitchFamily="49" charset="-122"/>
              </a:rPr>
              <a:t>上或者分发到各个节点）</a:t>
            </a:r>
          </a:p>
          <a:p>
            <a:pPr marL="342900" indent="-342900" eaLnBrk="0" hangingPunct="0">
              <a:spcBef>
                <a:spcPct val="20000"/>
              </a:spcBef>
              <a:buClr>
                <a:srgbClr val="0033CC"/>
              </a:buClr>
              <a:buFont typeface="Wingdings" pitchFamily="2" charset="2"/>
              <a:buChar char="§"/>
            </a:pPr>
            <a:r>
              <a:rPr lang="en-US" altLang="zh-CN" dirty="0" smtClean="0">
                <a:latin typeface="黑体" pitchFamily="49" charset="-122"/>
                <a:ea typeface="黑体" pitchFamily="49" charset="-122"/>
              </a:rPr>
              <a:t>%</a:t>
            </a:r>
            <a:r>
              <a:rPr lang="en-US" altLang="zh-CN" dirty="0" err="1" smtClean="0">
                <a:latin typeface="黑体" pitchFamily="49" charset="-122"/>
                <a:ea typeface="黑体" pitchFamily="49" charset="-122"/>
              </a:rPr>
              <a:t>hadoop</a:t>
            </a:r>
            <a:r>
              <a:rPr lang="en-US" altLang="zh-CN" dirty="0" smtClean="0">
                <a:latin typeface="黑体" pitchFamily="49" charset="-122"/>
                <a:ea typeface="黑体" pitchFamily="49" charset="-122"/>
              </a:rPr>
              <a:t> </a:t>
            </a:r>
            <a:r>
              <a:rPr lang="en-US" altLang="zh-CN" dirty="0" err="1" smtClean="0">
                <a:latin typeface="黑体" pitchFamily="49" charset="-122"/>
                <a:ea typeface="黑体" pitchFamily="49" charset="-122"/>
              </a:rPr>
              <a:t>dfsadmin</a:t>
            </a:r>
            <a:r>
              <a:rPr lang="en-US" altLang="zh-CN" dirty="0" smtClean="0">
                <a:latin typeface="黑体" pitchFamily="49" charset="-122"/>
                <a:ea typeface="黑体" pitchFamily="49" charset="-122"/>
              </a:rPr>
              <a:t> -</a:t>
            </a:r>
            <a:r>
              <a:rPr lang="en-US" altLang="zh-CN" dirty="0" err="1" smtClean="0">
                <a:latin typeface="黑体" pitchFamily="49" charset="-122"/>
                <a:ea typeface="黑体" pitchFamily="49" charset="-122"/>
              </a:rPr>
              <a:t>refreshNodes</a:t>
            </a:r>
            <a:endParaRPr lang="en-US" altLang="zh-CN"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en-US" altLang="zh-CN" dirty="0" smtClean="0">
                <a:latin typeface="黑体" pitchFamily="49" charset="-122"/>
                <a:ea typeface="黑体" pitchFamily="49" charset="-122"/>
              </a:rPr>
              <a:t>% </a:t>
            </a:r>
            <a:r>
              <a:rPr lang="en-US" altLang="zh-CN" dirty="0" err="1" smtClean="0">
                <a:latin typeface="黑体" pitchFamily="49" charset="-122"/>
                <a:ea typeface="黑体" pitchFamily="49" charset="-122"/>
              </a:rPr>
              <a:t>hadoop</a:t>
            </a:r>
            <a:r>
              <a:rPr lang="en-US" altLang="zh-CN" dirty="0" smtClean="0">
                <a:latin typeface="黑体" pitchFamily="49" charset="-122"/>
                <a:ea typeface="黑体" pitchFamily="49" charset="-122"/>
              </a:rPr>
              <a:t> </a:t>
            </a:r>
            <a:r>
              <a:rPr lang="en-US" altLang="zh-CN" dirty="0" err="1" smtClean="0">
                <a:latin typeface="黑体" pitchFamily="49" charset="-122"/>
                <a:ea typeface="黑体" pitchFamily="49" charset="-122"/>
              </a:rPr>
              <a:t>mradmin</a:t>
            </a:r>
            <a:r>
              <a:rPr lang="en-US" altLang="zh-CN" dirty="0" smtClean="0">
                <a:latin typeface="黑体" pitchFamily="49" charset="-122"/>
                <a:ea typeface="黑体" pitchFamily="49" charset="-122"/>
              </a:rPr>
              <a:t> –</a:t>
            </a:r>
            <a:r>
              <a:rPr lang="en-US" altLang="zh-CN" dirty="0" err="1" smtClean="0">
                <a:latin typeface="黑体" pitchFamily="49" charset="-122"/>
                <a:ea typeface="黑体" pitchFamily="49" charset="-122"/>
              </a:rPr>
              <a:t>refreshNodes</a:t>
            </a:r>
            <a:endParaRPr lang="en-US" altLang="zh-CN"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dirty="0" smtClean="0">
                <a:latin typeface="黑体" pitchFamily="49" charset="-122"/>
                <a:ea typeface="黑体" pitchFamily="49" charset="-122"/>
              </a:rPr>
              <a:t>完成数据分发，标记为删除</a:t>
            </a:r>
          </a:p>
          <a:p>
            <a:pPr marL="342900" indent="-342900" eaLnBrk="0" hangingPunct="0">
              <a:spcBef>
                <a:spcPct val="20000"/>
              </a:spcBef>
              <a:buClr>
                <a:srgbClr val="0033CC"/>
              </a:buClr>
              <a:buFont typeface="Wingdings" pitchFamily="2" charset="2"/>
              <a:buChar char="§"/>
            </a:pPr>
            <a:r>
              <a:rPr lang="zh-CN" altLang="en-US" dirty="0" smtClean="0">
                <a:latin typeface="黑体" pitchFamily="49" charset="-122"/>
                <a:ea typeface="黑体" pitchFamily="49" charset="-122"/>
              </a:rPr>
              <a:t>编辑</a:t>
            </a:r>
            <a:r>
              <a:rPr lang="en-US" altLang="zh-CN" dirty="0" smtClean="0">
                <a:latin typeface="黑体" pitchFamily="49" charset="-122"/>
                <a:ea typeface="黑体" pitchFamily="49" charset="-122"/>
              </a:rPr>
              <a:t>slaves</a:t>
            </a:r>
            <a:r>
              <a:rPr lang="zh-CN" altLang="en-US" dirty="0" smtClean="0">
                <a:latin typeface="黑体" pitchFamily="49" charset="-122"/>
                <a:ea typeface="黑体" pitchFamily="49" charset="-122"/>
              </a:rPr>
              <a:t>文件</a:t>
            </a:r>
          </a:p>
          <a:p>
            <a:pPr marL="342900" indent="-342900" eaLnBrk="0" hangingPunct="0">
              <a:spcBef>
                <a:spcPct val="20000"/>
              </a:spcBef>
              <a:buClr>
                <a:srgbClr val="0033CC"/>
              </a:buClr>
              <a:buFont typeface="Wingdings" pitchFamily="2" charset="2"/>
              <a:buChar char="§"/>
            </a:pPr>
            <a:r>
              <a:rPr lang="zh-CN" altLang="en-US" dirty="0" smtClean="0">
                <a:latin typeface="黑体" pitchFamily="49" charset="-122"/>
                <a:ea typeface="黑体" pitchFamily="49" charset="-122"/>
              </a:rPr>
              <a:t>启动新节点  和关闭节点</a:t>
            </a:r>
          </a:p>
          <a:p>
            <a:pPr marL="342900" indent="-342900" eaLnBrk="0" hangingPunct="0">
              <a:spcBef>
                <a:spcPct val="20000"/>
              </a:spcBef>
              <a:buClr>
                <a:srgbClr val="0033CC"/>
              </a:buClr>
              <a:buFont typeface="Wingdings" pitchFamily="2" charset="2"/>
              <a:buChar char="§"/>
            </a:pPr>
            <a:r>
              <a:rPr lang="zh-CN" altLang="en-US" dirty="0" smtClean="0">
                <a:latin typeface="黑体" pitchFamily="49" charset="-122"/>
                <a:ea typeface="黑体" pitchFamily="49" charset="-122"/>
              </a:rPr>
              <a:t>在</a:t>
            </a:r>
            <a:r>
              <a:rPr lang="en-US" altLang="zh-CN" dirty="0" smtClean="0">
                <a:latin typeface="黑体" pitchFamily="49" charset="-122"/>
                <a:ea typeface="黑体" pitchFamily="49" charset="-122"/>
              </a:rPr>
              <a:t>web</a:t>
            </a:r>
            <a:r>
              <a:rPr lang="zh-CN" altLang="en-US" dirty="0" smtClean="0">
                <a:latin typeface="黑体" pitchFamily="49" charset="-122"/>
                <a:ea typeface="黑体" pitchFamily="49" charset="-122"/>
              </a:rPr>
              <a:t>页面上检查新节点。或者用</a:t>
            </a:r>
            <a:r>
              <a:rPr lang="en-US" altLang="zh-CN" dirty="0" err="1" smtClean="0">
                <a:latin typeface="黑体" pitchFamily="49" charset="-122"/>
                <a:ea typeface="黑体" pitchFamily="49" charset="-122"/>
              </a:rPr>
              <a:t>hadoop</a:t>
            </a:r>
            <a:r>
              <a:rPr lang="zh-CN" altLang="en-US" dirty="0" smtClean="0">
                <a:latin typeface="黑体" pitchFamily="49" charset="-122"/>
                <a:ea typeface="黑体" pitchFamily="49" charset="-122"/>
              </a:rPr>
              <a:t>的管理命令</a:t>
            </a:r>
          </a:p>
          <a:p>
            <a:pPr marL="342900" indent="-342900" eaLnBrk="0" hangingPunct="0">
              <a:spcBef>
                <a:spcPct val="20000"/>
              </a:spcBef>
              <a:buClr>
                <a:srgbClr val="0033CC"/>
              </a:buClr>
              <a:buFont typeface="Wingdings" pitchFamily="2" charset="2"/>
              <a:buChar char="§"/>
            </a:pPr>
            <a:r>
              <a:rPr lang="zh-CN" altLang="en-US" dirty="0" smtClean="0">
                <a:latin typeface="黑体" pitchFamily="49" charset="-122"/>
                <a:ea typeface="黑体" pitchFamily="49" charset="-122"/>
              </a:rPr>
              <a:t>运行</a:t>
            </a:r>
            <a:r>
              <a:rPr lang="en-US" altLang="zh-CN" dirty="0" smtClean="0">
                <a:latin typeface="黑体" pitchFamily="49" charset="-122"/>
                <a:ea typeface="黑体" pitchFamily="49" charset="-122"/>
              </a:rPr>
              <a:t>start-balancer.sh</a:t>
            </a:r>
            <a:r>
              <a:rPr lang="zh-CN" altLang="en-US" dirty="0" smtClean="0">
                <a:latin typeface="黑体" pitchFamily="49" charset="-122"/>
                <a:ea typeface="黑体" pitchFamily="49" charset="-122"/>
              </a:rPr>
              <a:t>进行数据负载均衡</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ChangeArrowheads="1"/>
          </p:cNvSpPr>
          <p:nvPr/>
        </p:nvSpPr>
        <p:spPr bwMode="auto">
          <a:xfrm>
            <a:off x="250826" y="714362"/>
            <a:ext cx="8435975" cy="3394472"/>
          </a:xfrm>
          <a:prstGeom prst="rect">
            <a:avLst/>
          </a:prstGeom>
          <a:noFill/>
          <a:ln w="9525">
            <a:noFill/>
            <a:miter lim="800000"/>
            <a:headEnd/>
            <a:tailEnd/>
          </a:ln>
        </p:spPr>
        <p:txBody>
          <a:bodyPr/>
          <a:lstStyle/>
          <a:p>
            <a:pPr marL="342900" indent="-342900" algn="l" eaLnBrk="0" hangingPunct="0">
              <a:spcBef>
                <a:spcPct val="20000"/>
              </a:spcBef>
              <a:buClr>
                <a:srgbClr val="0033CC"/>
              </a:buClr>
              <a:buFont typeface="Wingdings" pitchFamily="2" charset="2"/>
              <a:buNone/>
            </a:pPr>
            <a:r>
              <a:rPr lang="en-US" altLang="zh-CN" dirty="0" smtClean="0">
                <a:latin typeface="黑体" pitchFamily="49" charset="-122"/>
                <a:ea typeface="黑体" pitchFamily="49" charset="-122"/>
              </a:rPr>
              <a:t>hadoop-env.sh</a:t>
            </a:r>
            <a:r>
              <a:rPr lang="zh-CN" altLang="en-US" dirty="0">
                <a:latin typeface="黑体" pitchFamily="49" charset="-122"/>
                <a:ea typeface="黑体" pitchFamily="49" charset="-122"/>
              </a:rPr>
              <a:t>：</a:t>
            </a:r>
            <a:r>
              <a:rPr lang="en-US" altLang="zh-CN" dirty="0" err="1">
                <a:latin typeface="黑体" pitchFamily="49" charset="-122"/>
                <a:ea typeface="黑体" pitchFamily="49" charset="-122"/>
              </a:rPr>
              <a:t>Hadoop</a:t>
            </a:r>
            <a:r>
              <a:rPr lang="zh-CN" altLang="en-US" dirty="0">
                <a:latin typeface="黑体" pitchFamily="49" charset="-122"/>
                <a:ea typeface="黑体" pitchFamily="49" charset="-122"/>
              </a:rPr>
              <a:t>环境变量设置</a:t>
            </a:r>
          </a:p>
          <a:p>
            <a:pPr marL="342900" indent="-342900" algn="l" eaLnBrk="0" hangingPunct="0">
              <a:spcBef>
                <a:spcPct val="20000"/>
              </a:spcBef>
              <a:buClr>
                <a:srgbClr val="0033CC"/>
              </a:buClr>
              <a:buFont typeface="Wingdings" pitchFamily="2" charset="2"/>
              <a:buNone/>
            </a:pPr>
            <a:r>
              <a:rPr lang="en-US" altLang="zh-CN" dirty="0" smtClean="0">
                <a:latin typeface="黑体" pitchFamily="49" charset="-122"/>
                <a:ea typeface="黑体" pitchFamily="49" charset="-122"/>
              </a:rPr>
              <a:t>core-site.xml</a:t>
            </a:r>
            <a:r>
              <a:rPr lang="zh-CN" altLang="en-US" dirty="0">
                <a:latin typeface="黑体" pitchFamily="49" charset="-122"/>
                <a:ea typeface="黑体" pitchFamily="49" charset="-122"/>
              </a:rPr>
              <a:t>：核心配置文件，主要完成</a:t>
            </a:r>
            <a:r>
              <a:rPr lang="en-US" altLang="zh-CN" dirty="0" err="1">
                <a:latin typeface="黑体" pitchFamily="49" charset="-122"/>
                <a:ea typeface="黑体" pitchFamily="49" charset="-122"/>
              </a:rPr>
              <a:t>NameNode</a:t>
            </a:r>
            <a:r>
              <a:rPr lang="zh-CN" altLang="en-US" dirty="0">
                <a:latin typeface="黑体" pitchFamily="49" charset="-122"/>
                <a:ea typeface="黑体" pitchFamily="49" charset="-122"/>
              </a:rPr>
              <a:t>的</a:t>
            </a:r>
            <a:r>
              <a:rPr lang="en-US" altLang="zh-CN" dirty="0">
                <a:latin typeface="黑体" pitchFamily="49" charset="-122"/>
                <a:ea typeface="黑体" pitchFamily="49" charset="-122"/>
              </a:rPr>
              <a:t>IP</a:t>
            </a:r>
            <a:r>
              <a:rPr lang="zh-CN" altLang="en-US" dirty="0">
                <a:latin typeface="黑体" pitchFamily="49" charset="-122"/>
                <a:ea typeface="黑体" pitchFamily="49" charset="-122"/>
              </a:rPr>
              <a:t>和端口设置</a:t>
            </a:r>
          </a:p>
          <a:p>
            <a:pPr marL="342900" indent="-342900" algn="l" eaLnBrk="0" hangingPunct="0">
              <a:spcBef>
                <a:spcPct val="20000"/>
              </a:spcBef>
              <a:buClr>
                <a:srgbClr val="0033CC"/>
              </a:buClr>
              <a:buFont typeface="Wingdings" pitchFamily="2" charset="2"/>
              <a:buNone/>
            </a:pPr>
            <a:r>
              <a:rPr lang="en-US" altLang="zh-CN" dirty="0" smtClean="0">
                <a:latin typeface="黑体" pitchFamily="49" charset="-122"/>
                <a:ea typeface="黑体" pitchFamily="49" charset="-122"/>
              </a:rPr>
              <a:t>hdfs-site.xml</a:t>
            </a:r>
            <a:r>
              <a:rPr lang="zh-CN" altLang="en-US" dirty="0">
                <a:latin typeface="黑体" pitchFamily="49" charset="-122"/>
                <a:ea typeface="黑体" pitchFamily="49" charset="-122"/>
              </a:rPr>
              <a:t>：</a:t>
            </a:r>
            <a:r>
              <a:rPr lang="en-US" altLang="zh-CN" dirty="0">
                <a:latin typeface="黑体" pitchFamily="49" charset="-122"/>
                <a:ea typeface="黑体" pitchFamily="49" charset="-122"/>
              </a:rPr>
              <a:t>HDFS</a:t>
            </a:r>
            <a:r>
              <a:rPr lang="zh-CN" altLang="en-US" dirty="0">
                <a:latin typeface="黑体" pitchFamily="49" charset="-122"/>
                <a:ea typeface="黑体" pitchFamily="49" charset="-122"/>
              </a:rPr>
              <a:t>后台程序配置设置，名称节点，第二名称节点以及数据节点配置，包括</a:t>
            </a:r>
            <a:r>
              <a:rPr lang="en-US" altLang="zh-CN" dirty="0">
                <a:latin typeface="黑体" pitchFamily="49" charset="-122"/>
                <a:ea typeface="黑体" pitchFamily="49" charset="-122"/>
              </a:rPr>
              <a:t>HDFS</a:t>
            </a:r>
            <a:r>
              <a:rPr lang="zh-CN" altLang="en-US" dirty="0">
                <a:latin typeface="黑体" pitchFamily="49" charset="-122"/>
                <a:ea typeface="黑体" pitchFamily="49" charset="-122"/>
              </a:rPr>
              <a:t>的数据块副本等参数设置</a:t>
            </a:r>
          </a:p>
          <a:p>
            <a:pPr marL="342900" indent="-342900" algn="l" eaLnBrk="0" hangingPunct="0">
              <a:spcBef>
                <a:spcPct val="20000"/>
              </a:spcBef>
              <a:buClr>
                <a:srgbClr val="0033CC"/>
              </a:buClr>
              <a:buFont typeface="Wingdings" pitchFamily="2" charset="2"/>
              <a:buNone/>
            </a:pPr>
            <a:r>
              <a:rPr lang="en-US" altLang="zh-CN" dirty="0" smtClean="0">
                <a:latin typeface="黑体" pitchFamily="49" charset="-122"/>
                <a:ea typeface="黑体" pitchFamily="49" charset="-122"/>
              </a:rPr>
              <a:t>mapred-site.xml</a:t>
            </a:r>
            <a:r>
              <a:rPr lang="zh-CN" altLang="en-US" dirty="0">
                <a:latin typeface="黑体" pitchFamily="49" charset="-122"/>
                <a:ea typeface="黑体" pitchFamily="49" charset="-122"/>
              </a:rPr>
              <a:t>：</a:t>
            </a:r>
            <a:r>
              <a:rPr lang="en-US" altLang="zh-CN" dirty="0">
                <a:latin typeface="黑体" pitchFamily="49" charset="-122"/>
                <a:ea typeface="黑体" pitchFamily="49" charset="-122"/>
              </a:rPr>
              <a:t> </a:t>
            </a:r>
            <a:r>
              <a:rPr lang="en-US" altLang="zh-CN" dirty="0" err="1">
                <a:latin typeface="黑体" pitchFamily="49" charset="-122"/>
                <a:ea typeface="黑体" pitchFamily="49" charset="-122"/>
              </a:rPr>
              <a:t>mapreduce</a:t>
            </a:r>
            <a:r>
              <a:rPr lang="zh-CN" altLang="en-US" dirty="0">
                <a:latin typeface="黑体" pitchFamily="49" charset="-122"/>
                <a:ea typeface="黑体" pitchFamily="49" charset="-122"/>
              </a:rPr>
              <a:t>后台程序配置设置，主要完成</a:t>
            </a:r>
            <a:r>
              <a:rPr lang="en-US" altLang="zh-CN" dirty="0" err="1">
                <a:latin typeface="黑体" pitchFamily="49" charset="-122"/>
                <a:ea typeface="黑体" pitchFamily="49" charset="-122"/>
              </a:rPr>
              <a:t>JobTracker</a:t>
            </a:r>
            <a:r>
              <a:rPr lang="zh-CN" altLang="en-US" dirty="0">
                <a:latin typeface="黑体" pitchFamily="49" charset="-122"/>
                <a:ea typeface="黑体" pitchFamily="49" charset="-122"/>
              </a:rPr>
              <a:t>和</a:t>
            </a:r>
            <a:r>
              <a:rPr lang="en-US" altLang="zh-CN" dirty="0" err="1">
                <a:latin typeface="黑体" pitchFamily="49" charset="-122"/>
                <a:ea typeface="黑体" pitchFamily="49" charset="-122"/>
              </a:rPr>
              <a:t>Tasktracker</a:t>
            </a:r>
            <a:r>
              <a:rPr lang="zh-CN" altLang="en-US" dirty="0">
                <a:latin typeface="黑体" pitchFamily="49" charset="-122"/>
                <a:ea typeface="黑体" pitchFamily="49" charset="-122"/>
              </a:rPr>
              <a:t>设置</a:t>
            </a:r>
          </a:p>
          <a:p>
            <a:pPr marL="342900" indent="-342900" algn="l" eaLnBrk="0" hangingPunct="0">
              <a:spcBef>
                <a:spcPct val="20000"/>
              </a:spcBef>
              <a:buClr>
                <a:srgbClr val="0033CC"/>
              </a:buClr>
              <a:buFont typeface="Wingdings" pitchFamily="2" charset="2"/>
              <a:buNone/>
            </a:pPr>
            <a:r>
              <a:rPr lang="en-US" altLang="zh-CN" dirty="0" smtClean="0">
                <a:latin typeface="黑体" pitchFamily="49" charset="-122"/>
                <a:ea typeface="黑体" pitchFamily="49" charset="-122"/>
              </a:rPr>
              <a:t>masters</a:t>
            </a:r>
            <a:r>
              <a:rPr lang="zh-CN" altLang="en-US" dirty="0">
                <a:latin typeface="黑体" pitchFamily="49" charset="-122"/>
                <a:ea typeface="黑体" pitchFamily="49" charset="-122"/>
              </a:rPr>
              <a:t>：记录第二名称节点名称列表，每行一个</a:t>
            </a:r>
            <a:endParaRPr lang="en-US" altLang="zh-CN" dirty="0">
              <a:latin typeface="黑体" pitchFamily="49" charset="-122"/>
              <a:ea typeface="黑体" pitchFamily="49" charset="-122"/>
            </a:endParaRPr>
          </a:p>
          <a:p>
            <a:pPr marL="342900" indent="-342900" algn="l" eaLnBrk="0" hangingPunct="0">
              <a:spcBef>
                <a:spcPct val="20000"/>
              </a:spcBef>
              <a:buClr>
                <a:srgbClr val="0033CC"/>
              </a:buClr>
            </a:pPr>
            <a:r>
              <a:rPr lang="en-US" altLang="zh-CN" dirty="0" smtClean="0">
                <a:latin typeface="黑体" pitchFamily="49" charset="-122"/>
                <a:ea typeface="黑体" pitchFamily="49" charset="-122"/>
              </a:rPr>
              <a:t>slaves</a:t>
            </a:r>
            <a:r>
              <a:rPr lang="zh-CN" altLang="en-US" dirty="0">
                <a:latin typeface="黑体" pitchFamily="49" charset="-122"/>
                <a:ea typeface="黑体" pitchFamily="49" charset="-122"/>
              </a:rPr>
              <a:t>：记录运行数据节点和</a:t>
            </a:r>
            <a:r>
              <a:rPr lang="en-US" altLang="zh-CN" dirty="0">
                <a:latin typeface="黑体" pitchFamily="49" charset="-122"/>
                <a:ea typeface="黑体" pitchFamily="49" charset="-122"/>
              </a:rPr>
              <a:t>TT</a:t>
            </a:r>
            <a:r>
              <a:rPr lang="zh-CN" altLang="en-US" dirty="0">
                <a:latin typeface="黑体" pitchFamily="49" charset="-122"/>
                <a:ea typeface="黑体" pitchFamily="49" charset="-122"/>
              </a:rPr>
              <a:t>名称列表，每行一个</a:t>
            </a:r>
            <a:endParaRPr lang="en-US" altLang="zh-CN" dirty="0">
              <a:latin typeface="黑体" pitchFamily="49" charset="-122"/>
              <a:ea typeface="黑体" pitchFamily="49" charset="-122"/>
            </a:endParaRPr>
          </a:p>
          <a:p>
            <a:pPr marL="342900" indent="-342900" algn="l" eaLnBrk="0" hangingPunct="0">
              <a:spcBef>
                <a:spcPct val="20000"/>
              </a:spcBef>
              <a:buClr>
                <a:srgbClr val="0033CC"/>
              </a:buClr>
            </a:pPr>
            <a:r>
              <a:rPr lang="en-US" altLang="zh-CN" dirty="0" err="1">
                <a:latin typeface="黑体" pitchFamily="49" charset="-122"/>
                <a:ea typeface="黑体" pitchFamily="49" charset="-122"/>
              </a:rPr>
              <a:t>Hadoop-metrics.properties</a:t>
            </a:r>
            <a:r>
              <a:rPr lang="en-US" altLang="zh-CN" dirty="0">
                <a:latin typeface="黑体" pitchFamily="49" charset="-122"/>
                <a:ea typeface="黑体" pitchFamily="49" charset="-122"/>
              </a:rPr>
              <a:t>  </a:t>
            </a:r>
            <a:r>
              <a:rPr lang="zh-CN" altLang="en-US" dirty="0" smtClean="0">
                <a:latin typeface="黑体" pitchFamily="49" charset="-122"/>
                <a:ea typeface="黑体" pitchFamily="49" charset="-122"/>
              </a:rPr>
              <a:t>控制</a:t>
            </a:r>
            <a:r>
              <a:rPr lang="en-US" altLang="zh-CN" dirty="0">
                <a:latin typeface="黑体" pitchFamily="49" charset="-122"/>
                <a:ea typeface="黑体" pitchFamily="49" charset="-122"/>
              </a:rPr>
              <a:t>metrics</a:t>
            </a:r>
            <a:r>
              <a:rPr lang="zh-CN" altLang="en-US" dirty="0">
                <a:latin typeface="黑体" pitchFamily="49" charset="-122"/>
                <a:ea typeface="黑体" pitchFamily="49" charset="-122"/>
              </a:rPr>
              <a:t>的属性</a:t>
            </a:r>
            <a:endParaRPr lang="en-US" altLang="zh-CN" dirty="0">
              <a:latin typeface="黑体" pitchFamily="49" charset="-122"/>
              <a:ea typeface="黑体" pitchFamily="49" charset="-122"/>
            </a:endParaRPr>
          </a:p>
          <a:p>
            <a:pPr marL="342900" indent="-342900" algn="l" eaLnBrk="0" hangingPunct="0">
              <a:spcBef>
                <a:spcPct val="20000"/>
              </a:spcBef>
              <a:buClr>
                <a:srgbClr val="0033CC"/>
              </a:buClr>
            </a:pPr>
            <a:r>
              <a:rPr lang="en-US" altLang="zh-CN" dirty="0">
                <a:latin typeface="黑体" pitchFamily="49" charset="-122"/>
                <a:ea typeface="黑体" pitchFamily="49" charset="-122"/>
              </a:rPr>
              <a:t>log4j.properties </a:t>
            </a:r>
            <a:r>
              <a:rPr lang="zh-CN" altLang="en-US" dirty="0">
                <a:latin typeface="黑体" pitchFamily="49" charset="-122"/>
                <a:ea typeface="黑体" pitchFamily="49" charset="-122"/>
              </a:rPr>
              <a:t>系统日志文件的属性，名称节点审计日记和</a:t>
            </a:r>
            <a:r>
              <a:rPr lang="en-US" altLang="zh-CN" dirty="0">
                <a:latin typeface="黑体" pitchFamily="49" charset="-122"/>
                <a:ea typeface="黑体" pitchFamily="49" charset="-122"/>
              </a:rPr>
              <a:t>TT</a:t>
            </a:r>
            <a:r>
              <a:rPr lang="zh-CN" altLang="en-US" dirty="0">
                <a:latin typeface="黑体" pitchFamily="49" charset="-122"/>
                <a:ea typeface="黑体" pitchFamily="49" charset="-122"/>
              </a:rPr>
              <a:t>子进程的属性</a:t>
            </a:r>
            <a:endParaRPr lang="en-US" altLang="zh-CN" dirty="0">
              <a:latin typeface="黑体" pitchFamily="49" charset="-122"/>
              <a:ea typeface="黑体" pitchFamily="49" charset="-122"/>
            </a:endParaRPr>
          </a:p>
          <a:p>
            <a:pPr marL="342900" indent="-342900" algn="l" eaLnBrk="0" hangingPunct="0">
              <a:spcBef>
                <a:spcPct val="20000"/>
              </a:spcBef>
              <a:buClr>
                <a:srgbClr val="0033CC"/>
              </a:buClr>
              <a:buFont typeface="Wingdings" pitchFamily="2" charset="2"/>
              <a:buNone/>
            </a:pPr>
            <a:r>
              <a:rPr lang="zh-CN" altLang="en-US" dirty="0">
                <a:latin typeface="黑体" pitchFamily="49" charset="-122"/>
                <a:ea typeface="黑体" pitchFamily="49" charset="-122"/>
              </a:rPr>
              <a:t>注：这个过程仅需在主节点上进行，然后将随着主机上安装好的</a:t>
            </a:r>
            <a:r>
              <a:rPr lang="en-US" altLang="zh-CN" dirty="0" err="1">
                <a:latin typeface="黑体" pitchFamily="49" charset="-122"/>
                <a:ea typeface="黑体" pitchFamily="49" charset="-122"/>
              </a:rPr>
              <a:t>Hadoop</a:t>
            </a:r>
            <a:r>
              <a:rPr lang="zh-CN" altLang="en-US" dirty="0">
                <a:latin typeface="黑体" pitchFamily="49" charset="-122"/>
                <a:ea typeface="黑体" pitchFamily="49" charset="-122"/>
              </a:rPr>
              <a:t>目录一起复制到所有从节点</a:t>
            </a:r>
          </a:p>
        </p:txBody>
      </p:sp>
      <p:sp>
        <p:nvSpPr>
          <p:cNvPr id="4"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主节点</a:t>
            </a:r>
            <a:r>
              <a:rPr lang="en-US" altLang="zh-CN" sz="3200" b="1" dirty="0" err="1"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配置文件</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en-US" altLang="zh-CN" sz="3200" b="1" smtClean="0">
                <a:solidFill>
                  <a:srgbClr val="0070C0"/>
                </a:solidFill>
                <a:latin typeface="Verdana" pitchFamily="34" charset="0"/>
                <a:ea typeface="微软雅黑" pitchFamily="34" charset="-122"/>
                <a:cs typeface="Verdana" pitchFamily="34" charset="0"/>
              </a:rPr>
              <a:t>Hadoop</a:t>
            </a:r>
            <a:r>
              <a:rPr lang="zh-CN" altLang="en-US" sz="3200" b="1" smtClean="0">
                <a:solidFill>
                  <a:srgbClr val="0070C0"/>
                </a:solidFill>
                <a:latin typeface="Verdana" pitchFamily="34" charset="0"/>
                <a:ea typeface="微软雅黑" pitchFamily="34" charset="-122"/>
                <a:cs typeface="Verdana" pitchFamily="34" charset="0"/>
              </a:rPr>
              <a:t>操作</a:t>
            </a:r>
            <a:endParaRPr lang="zh-CN" altLang="en-US" sz="3200" b="1" dirty="0" smtClean="0">
              <a:solidFill>
                <a:srgbClr val="0070C0"/>
              </a:solidFill>
              <a:latin typeface="Verdana" pitchFamily="34" charset="0"/>
              <a:ea typeface="微软雅黑" pitchFamily="34" charset="-122"/>
              <a:cs typeface="Verdana" pitchFamily="34" charset="0"/>
            </a:endParaRPr>
          </a:p>
        </p:txBody>
      </p:sp>
      <p:sp>
        <p:nvSpPr>
          <p:cNvPr id="6" name="内容占位符 2"/>
          <p:cNvSpPr>
            <a:spLocks noGrp="1"/>
          </p:cNvSpPr>
          <p:nvPr>
            <p:ph idx="1"/>
          </p:nvPr>
        </p:nvSpPr>
        <p:spPr>
          <a:xfrm>
            <a:off x="457200" y="671532"/>
            <a:ext cx="8229600" cy="4257672"/>
          </a:xfrm>
        </p:spPr>
        <p:txBody>
          <a:bodyPr/>
          <a:lstStyle/>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smtClean="0">
                <a:latin typeface="黑体" pitchFamily="49" charset="-122"/>
                <a:ea typeface="黑体" pitchFamily="49" charset="-122"/>
              </a:rPr>
              <a:t>[</a:t>
            </a:r>
            <a:r>
              <a:rPr lang="en-US" altLang="zh-CN" sz="2400" dirty="0" err="1" smtClean="0">
                <a:latin typeface="黑体" pitchFamily="49" charset="-122"/>
                <a:ea typeface="黑体" pitchFamily="49" charset="-122"/>
              </a:rPr>
              <a:t>hadoop@master</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webserver</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a:t>
            </a:r>
            <a:r>
              <a:rPr lang="en-US" altLang="zh-CN" sz="2400" dirty="0" err="1" smtClean="0">
                <a:latin typeface="黑体" pitchFamily="49" charset="-122"/>
                <a:ea typeface="黑体" pitchFamily="49" charset="-122"/>
              </a:rPr>
              <a:t>sbin</a:t>
            </a:r>
            <a:r>
              <a:rPr lang="en-US" altLang="zh-CN" sz="2400" dirty="0" smtClean="0">
                <a:latin typeface="黑体" pitchFamily="49" charset="-122"/>
                <a:ea typeface="黑体" pitchFamily="49" charset="-122"/>
              </a:rPr>
              <a:t>/hadoop-daemon.sh start </a:t>
            </a:r>
            <a:r>
              <a:rPr lang="en-US" altLang="zh-CN" sz="2400" dirty="0" err="1" smtClean="0">
                <a:latin typeface="黑体" pitchFamily="49" charset="-122"/>
                <a:ea typeface="黑体" pitchFamily="49" charset="-122"/>
              </a:rPr>
              <a:t>journalnode</a:t>
            </a:r>
            <a:r>
              <a:rPr lang="en-US" altLang="zh-CN" sz="2400" dirty="0" smtClean="0">
                <a:latin typeface="黑体" pitchFamily="49" charset="-122"/>
                <a:ea typeface="黑体" pitchFamily="49" charset="-122"/>
              </a:rPr>
              <a:t>   </a:t>
            </a:r>
            <a:r>
              <a:rPr lang="zh-CN" altLang="en-US" sz="2400" dirty="0" smtClean="0">
                <a:latin typeface="黑体" pitchFamily="49" charset="-122"/>
                <a:ea typeface="黑体" pitchFamily="49" charset="-122"/>
              </a:rPr>
              <a:t>启动</a:t>
            </a:r>
            <a:r>
              <a:rPr lang="en-US" altLang="zh-CN" sz="2400" dirty="0" err="1" smtClean="0">
                <a:latin typeface="黑体" pitchFamily="49" charset="-122"/>
                <a:ea typeface="黑体" pitchFamily="49" charset="-122"/>
              </a:rPr>
              <a:t>journalnode</a:t>
            </a:r>
            <a:r>
              <a:rPr lang="zh-CN" altLang="en-US" sz="2400" dirty="0" smtClean="0">
                <a:latin typeface="黑体" pitchFamily="49" charset="-122"/>
                <a:ea typeface="黑体" pitchFamily="49" charset="-122"/>
              </a:rPr>
              <a:t>并查看进程和端口号</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smtClean="0">
                <a:latin typeface="黑体" pitchFamily="49" charset="-122"/>
                <a:ea typeface="黑体" pitchFamily="49" charset="-122"/>
              </a:rPr>
              <a:t>[</a:t>
            </a:r>
            <a:r>
              <a:rPr lang="en-US" altLang="zh-CN" sz="2400" dirty="0" err="1" smtClean="0">
                <a:latin typeface="黑体" pitchFamily="49" charset="-122"/>
                <a:ea typeface="黑体" pitchFamily="49" charset="-122"/>
              </a:rPr>
              <a:t>hadoop@master</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sbin</a:t>
            </a:r>
            <a:r>
              <a:rPr lang="en-US" altLang="zh-CN" sz="2400" dirty="0" smtClean="0">
                <a:latin typeface="黑体" pitchFamily="49" charset="-122"/>
                <a:ea typeface="黑体" pitchFamily="49" charset="-122"/>
              </a:rPr>
              <a:t>]$ ./start-dfs.sh  </a:t>
            </a:r>
            <a:r>
              <a:rPr lang="zh-CN" altLang="en-US" sz="2400" dirty="0" smtClean="0">
                <a:latin typeface="黑体" pitchFamily="49" charset="-122"/>
                <a:ea typeface="黑体" pitchFamily="49" charset="-122"/>
              </a:rPr>
              <a:t>启动</a:t>
            </a:r>
            <a:r>
              <a:rPr lang="en-US" altLang="zh-CN" sz="2400" dirty="0" smtClean="0">
                <a:latin typeface="黑体" pitchFamily="49" charset="-122"/>
                <a:ea typeface="黑体" pitchFamily="49" charset="-122"/>
              </a:rPr>
              <a:t>HDFS</a:t>
            </a:r>
            <a:r>
              <a:rPr lang="zh-CN" altLang="en-US" sz="2400" dirty="0" smtClean="0">
                <a:latin typeface="黑体" pitchFamily="49" charset="-122"/>
                <a:ea typeface="黑体" pitchFamily="49" charset="-122"/>
              </a:rPr>
              <a:t>并查看进程和端口号</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smtClean="0">
                <a:latin typeface="黑体" pitchFamily="49" charset="-122"/>
                <a:ea typeface="黑体" pitchFamily="49" charset="-122"/>
              </a:rPr>
              <a:t>[</a:t>
            </a:r>
            <a:r>
              <a:rPr lang="en-US" altLang="zh-CN" sz="2400" dirty="0" err="1" smtClean="0">
                <a:latin typeface="黑体" pitchFamily="49" charset="-122"/>
                <a:ea typeface="黑体" pitchFamily="49" charset="-122"/>
              </a:rPr>
              <a:t>hadoop@master</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sbin</a:t>
            </a:r>
            <a:r>
              <a:rPr lang="en-US" altLang="zh-CN" sz="2400" dirty="0" smtClean="0">
                <a:latin typeface="黑体" pitchFamily="49" charset="-122"/>
                <a:ea typeface="黑体" pitchFamily="49" charset="-122"/>
              </a:rPr>
              <a:t>]$ ./start-yarn.sh </a:t>
            </a:r>
            <a:r>
              <a:rPr lang="zh-CN" altLang="en-US" sz="2400" dirty="0" smtClean="0">
                <a:latin typeface="黑体" pitchFamily="49" charset="-122"/>
                <a:ea typeface="黑体" pitchFamily="49" charset="-122"/>
              </a:rPr>
              <a:t>启动</a:t>
            </a:r>
            <a:r>
              <a:rPr lang="en-US" altLang="zh-CN" sz="2400" dirty="0" smtClean="0">
                <a:latin typeface="黑体" pitchFamily="49" charset="-122"/>
                <a:ea typeface="黑体" pitchFamily="49" charset="-122"/>
              </a:rPr>
              <a:t>yarn</a:t>
            </a:r>
            <a:r>
              <a:rPr lang="zh-CN" altLang="en-US" sz="2400" dirty="0" smtClean="0">
                <a:latin typeface="黑体" pitchFamily="49" charset="-122"/>
                <a:ea typeface="黑体" pitchFamily="49" charset="-122"/>
              </a:rPr>
              <a:t>并查看进程和端口号</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version</a:t>
            </a:r>
          </a:p>
          <a:p>
            <a:pPr marL="428625" indent="-323850" eaLnBrk="1" hangingPunct="1">
              <a:lnSpc>
                <a:spcPct val="80000"/>
              </a:lnSpc>
              <a:buClr>
                <a:srgbClr val="FF0000"/>
              </a:buClr>
              <a:buSzPct val="45000"/>
              <a:buNone/>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400" dirty="0" smtClean="0">
              <a:latin typeface="黑体" pitchFamily="49" charset="-122"/>
              <a:ea typeface="黑体" pitchFamily="49" charset="-122"/>
            </a:endParaRPr>
          </a:p>
        </p:txBody>
      </p:sp>
    </p:spTree>
    <p:extLst>
      <p:ext uri="{BB962C8B-B14F-4D97-AF65-F5344CB8AC3E}">
        <p14:creationId xmlns:p14="http://schemas.microsoft.com/office/powerpoint/2010/main" val="40607069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en-US" altLang="zh-CN" sz="3200" b="1" smtClean="0">
                <a:solidFill>
                  <a:srgbClr val="0070C0"/>
                </a:solidFill>
                <a:latin typeface="Verdana" pitchFamily="34" charset="0"/>
                <a:ea typeface="微软雅黑" pitchFamily="34" charset="-122"/>
                <a:cs typeface="Verdana" pitchFamily="34" charset="0"/>
              </a:rPr>
              <a:t>Hadoop</a:t>
            </a:r>
            <a:r>
              <a:rPr lang="zh-CN" altLang="en-US" sz="3200" b="1" smtClean="0">
                <a:solidFill>
                  <a:srgbClr val="0070C0"/>
                </a:solidFill>
                <a:latin typeface="Verdana" pitchFamily="34" charset="0"/>
                <a:ea typeface="微软雅黑" pitchFamily="34" charset="-122"/>
                <a:cs typeface="Verdana" pitchFamily="34" charset="0"/>
              </a:rPr>
              <a:t>操作</a:t>
            </a:r>
            <a:endParaRPr lang="zh-CN" altLang="en-US" sz="3200" b="1" dirty="0" smtClean="0">
              <a:solidFill>
                <a:srgbClr val="0070C0"/>
              </a:solidFill>
              <a:latin typeface="Verdana" pitchFamily="34" charset="0"/>
              <a:ea typeface="微软雅黑" pitchFamily="34" charset="-122"/>
              <a:cs typeface="Verdana" pitchFamily="34" charset="0"/>
            </a:endParaRPr>
          </a:p>
        </p:txBody>
      </p:sp>
      <p:sp>
        <p:nvSpPr>
          <p:cNvPr id="6" name="内容占位符 2"/>
          <p:cNvSpPr>
            <a:spLocks noGrp="1"/>
          </p:cNvSpPr>
          <p:nvPr>
            <p:ph idx="1"/>
          </p:nvPr>
        </p:nvSpPr>
        <p:spPr>
          <a:xfrm>
            <a:off x="214282" y="671532"/>
            <a:ext cx="8929718" cy="4257672"/>
          </a:xfrm>
        </p:spPr>
        <p:txBody>
          <a:bodyPr/>
          <a:lstStyle/>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zh-CN" altLang="en-US" sz="2400" dirty="0" smtClean="0">
                <a:latin typeface="黑体" pitchFamily="49" charset="-122"/>
                <a:ea typeface="黑体" pitchFamily="49" charset="-122"/>
              </a:rPr>
              <a:t>没有当前目录的概念，也没有</a:t>
            </a:r>
            <a:r>
              <a:rPr lang="en-US" altLang="zh-CN" sz="2400" dirty="0" err="1" smtClean="0">
                <a:latin typeface="黑体" pitchFamily="49" charset="-122"/>
                <a:ea typeface="黑体" pitchFamily="49" charset="-122"/>
              </a:rPr>
              <a:t>cd</a:t>
            </a:r>
            <a:r>
              <a:rPr lang="zh-CN" altLang="en-US" sz="2400" dirty="0" smtClean="0">
                <a:latin typeface="黑体" pitchFamily="49" charset="-122"/>
                <a:ea typeface="黑体" pitchFamily="49" charset="-122"/>
              </a:rPr>
              <a:t>命令</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fs</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chmod</a:t>
            </a:r>
            <a:r>
              <a:rPr lang="en-US" altLang="zh-CN" sz="2400" dirty="0" smtClean="0">
                <a:latin typeface="黑体" pitchFamily="49" charset="-122"/>
                <a:ea typeface="黑体" pitchFamily="49" charset="-122"/>
              </a:rPr>
              <a:t> (-R) [mode] &lt;path/file&gt; </a:t>
            </a:r>
            <a:r>
              <a:rPr lang="zh-CN" altLang="en-US" sz="2400" dirty="0" smtClean="0">
                <a:latin typeface="黑体" pitchFamily="49" charset="-122"/>
                <a:ea typeface="黑体" pitchFamily="49" charset="-122"/>
              </a:rPr>
              <a:t>修改目录或文件的属性</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fs</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chown</a:t>
            </a:r>
            <a:r>
              <a:rPr lang="en-US" altLang="zh-CN" sz="2400" dirty="0" smtClean="0">
                <a:latin typeface="黑体" pitchFamily="49" charset="-122"/>
                <a:ea typeface="黑体" pitchFamily="49" charset="-122"/>
              </a:rPr>
              <a:t> (-R) [</a:t>
            </a:r>
            <a:r>
              <a:rPr lang="en-US" altLang="zh-CN" sz="2400" dirty="0" err="1" smtClean="0">
                <a:latin typeface="黑体" pitchFamily="49" charset="-122"/>
                <a:ea typeface="黑体" pitchFamily="49" charset="-122"/>
              </a:rPr>
              <a:t>user:group</a:t>
            </a:r>
            <a:r>
              <a:rPr lang="en-US" altLang="zh-CN" sz="2400" dirty="0" smtClean="0">
                <a:latin typeface="黑体" pitchFamily="49" charset="-122"/>
                <a:ea typeface="黑体" pitchFamily="49" charset="-122"/>
              </a:rPr>
              <a:t>] &lt;path/file&gt; </a:t>
            </a:r>
            <a:r>
              <a:rPr lang="zh-CN" altLang="en-US" sz="2400" dirty="0" smtClean="0">
                <a:latin typeface="黑体" pitchFamily="49" charset="-122"/>
                <a:ea typeface="黑体" pitchFamily="49" charset="-122"/>
              </a:rPr>
              <a:t>修改目录或文件的用户</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组所属</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fs</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mkdir</a:t>
            </a:r>
            <a:r>
              <a:rPr lang="en-US" altLang="zh-CN" sz="2400" dirty="0" smtClean="0">
                <a:latin typeface="黑体" pitchFamily="49" charset="-122"/>
                <a:ea typeface="黑体" pitchFamily="49" charset="-122"/>
              </a:rPr>
              <a:t> /data/</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fs</a:t>
            </a:r>
            <a:r>
              <a:rPr lang="en-US" altLang="zh-CN" sz="2400" dirty="0" smtClean="0">
                <a:latin typeface="黑体" pitchFamily="49" charset="-122"/>
                <a:ea typeface="黑体" pitchFamily="49" charset="-122"/>
              </a:rPr>
              <a:t> -put *.log /data/</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fs</a:t>
            </a:r>
            <a:r>
              <a:rPr lang="en-US" altLang="zh-CN" sz="2400" dirty="0" smtClean="0">
                <a:latin typeface="黑体" pitchFamily="49" charset="-122"/>
                <a:ea typeface="黑体" pitchFamily="49" charset="-122"/>
              </a:rPr>
              <a:t> -get </a:t>
            </a:r>
            <a:r>
              <a:rPr lang="en-US" altLang="zh-CN" sz="2400" dirty="0" err="1" smtClean="0">
                <a:latin typeface="黑体" pitchFamily="49" charset="-122"/>
                <a:ea typeface="黑体" pitchFamily="49" charset="-122"/>
              </a:rPr>
              <a:t>abc</a:t>
            </a:r>
            <a:r>
              <a:rPr lang="en-US" altLang="zh-CN" sz="2400" dirty="0" smtClean="0">
                <a:latin typeface="黑体" pitchFamily="49" charset="-122"/>
                <a:ea typeface="黑体" pitchFamily="49" charset="-122"/>
              </a:rPr>
              <a:t> /data/</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fs</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rmr</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abc</a:t>
            </a:r>
            <a:r>
              <a:rPr lang="en-US" altLang="zh-CN" sz="2400" dirty="0" smtClean="0">
                <a:latin typeface="黑体" pitchFamily="49" charset="-122"/>
                <a:ea typeface="黑体" pitchFamily="49" charset="-122"/>
              </a:rPr>
              <a:t> </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fs</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ls</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fsck</a:t>
            </a:r>
            <a:r>
              <a:rPr lang="en-US" altLang="zh-CN" sz="2400" dirty="0" smtClean="0">
                <a:latin typeface="黑体" pitchFamily="49" charset="-122"/>
                <a:ea typeface="黑体" pitchFamily="49" charset="-122"/>
              </a:rPr>
              <a:t> / #</a:t>
            </a:r>
            <a:r>
              <a:rPr lang="zh-CN" altLang="en-US" sz="2400" dirty="0" smtClean="0">
                <a:latin typeface="黑体" pitchFamily="49" charset="-122"/>
                <a:ea typeface="黑体" pitchFamily="49" charset="-122"/>
              </a:rPr>
              <a:t>检查</a:t>
            </a:r>
            <a:r>
              <a:rPr lang="en-US" altLang="zh-CN" sz="2400" dirty="0" smtClean="0">
                <a:latin typeface="黑体" pitchFamily="49" charset="-122"/>
                <a:ea typeface="黑体" pitchFamily="49" charset="-122"/>
              </a:rPr>
              <a:t>HDFS</a:t>
            </a:r>
            <a:r>
              <a:rPr lang="zh-CN" altLang="en-US" sz="2400" dirty="0" smtClean="0">
                <a:latin typeface="黑体" pitchFamily="49" charset="-122"/>
                <a:ea typeface="黑体" pitchFamily="49" charset="-122"/>
              </a:rPr>
              <a:t>块状态，是否损坏</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fsck</a:t>
            </a:r>
            <a:r>
              <a:rPr lang="en-US" altLang="zh-CN" sz="2400" dirty="0" smtClean="0">
                <a:latin typeface="黑体" pitchFamily="49" charset="-122"/>
                <a:ea typeface="黑体" pitchFamily="49" charset="-122"/>
              </a:rPr>
              <a:t> / -files -blocks</a:t>
            </a:r>
            <a:r>
              <a:rPr lang="zh-CN" altLang="en-US" sz="2400" dirty="0" smtClean="0">
                <a:latin typeface="黑体" pitchFamily="49" charset="-122"/>
                <a:ea typeface="黑体" pitchFamily="49" charset="-122"/>
              </a:rPr>
              <a:t>显示各个文件由那些块</a:t>
            </a:r>
          </a:p>
        </p:txBody>
      </p:sp>
    </p:spTree>
    <p:extLst>
      <p:ext uri="{BB962C8B-B14F-4D97-AF65-F5344CB8AC3E}">
        <p14:creationId xmlns:p14="http://schemas.microsoft.com/office/powerpoint/2010/main" val="40607069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en-US" altLang="zh-CN" sz="3200" b="1" smtClean="0">
                <a:solidFill>
                  <a:srgbClr val="0070C0"/>
                </a:solidFill>
                <a:latin typeface="Verdana" pitchFamily="34" charset="0"/>
                <a:ea typeface="微软雅黑" pitchFamily="34" charset="-122"/>
                <a:cs typeface="Verdana" pitchFamily="34" charset="0"/>
              </a:rPr>
              <a:t>Hadoop</a:t>
            </a:r>
            <a:r>
              <a:rPr lang="zh-CN" altLang="en-US" sz="3200" b="1" smtClean="0">
                <a:solidFill>
                  <a:srgbClr val="0070C0"/>
                </a:solidFill>
                <a:latin typeface="Verdana" pitchFamily="34" charset="0"/>
                <a:ea typeface="微软雅黑" pitchFamily="34" charset="-122"/>
                <a:cs typeface="Verdana" pitchFamily="34" charset="0"/>
              </a:rPr>
              <a:t>操作</a:t>
            </a:r>
            <a:endParaRPr lang="zh-CN" altLang="en-US" sz="3200" b="1" dirty="0" smtClean="0">
              <a:solidFill>
                <a:srgbClr val="0070C0"/>
              </a:solidFill>
              <a:latin typeface="Verdana" pitchFamily="34" charset="0"/>
              <a:ea typeface="微软雅黑" pitchFamily="34" charset="-122"/>
              <a:cs typeface="Verdana" pitchFamily="34" charset="0"/>
            </a:endParaRPr>
          </a:p>
        </p:txBody>
      </p:sp>
      <p:sp>
        <p:nvSpPr>
          <p:cNvPr id="6" name="内容占位符 2"/>
          <p:cNvSpPr>
            <a:spLocks noGrp="1"/>
          </p:cNvSpPr>
          <p:nvPr>
            <p:ph idx="1"/>
          </p:nvPr>
        </p:nvSpPr>
        <p:spPr>
          <a:xfrm>
            <a:off x="457200" y="671532"/>
            <a:ext cx="8472518" cy="4257672"/>
          </a:xfrm>
        </p:spPr>
        <p:txBody>
          <a:bodyPr/>
          <a:lstStyle/>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fsck</a:t>
            </a:r>
            <a:r>
              <a:rPr lang="en-US" altLang="zh-CN" sz="2400" dirty="0" smtClean="0">
                <a:latin typeface="黑体" pitchFamily="49" charset="-122"/>
                <a:ea typeface="黑体" pitchFamily="49" charset="-122"/>
              </a:rPr>
              <a:t> / -delete #</a:t>
            </a:r>
            <a:r>
              <a:rPr lang="zh-CN" altLang="en-US" sz="2400" dirty="0" smtClean="0">
                <a:latin typeface="黑体" pitchFamily="49" charset="-122"/>
                <a:ea typeface="黑体" pitchFamily="49" charset="-122"/>
              </a:rPr>
              <a:t>检查</a:t>
            </a:r>
            <a:r>
              <a:rPr lang="en-US" altLang="zh-CN" sz="2400" dirty="0" smtClean="0">
                <a:latin typeface="黑体" pitchFamily="49" charset="-122"/>
                <a:ea typeface="黑体" pitchFamily="49" charset="-122"/>
              </a:rPr>
              <a:t>HDFS</a:t>
            </a:r>
            <a:r>
              <a:rPr lang="zh-CN" altLang="en-US" sz="2400" dirty="0" smtClean="0">
                <a:latin typeface="黑体" pitchFamily="49" charset="-122"/>
                <a:ea typeface="黑体" pitchFamily="49" charset="-122"/>
              </a:rPr>
              <a:t>块状态，删除损坏块</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fsck</a:t>
            </a:r>
            <a:r>
              <a:rPr lang="en-US" altLang="zh-CN" sz="2400" dirty="0" smtClean="0">
                <a:latin typeface="黑体" pitchFamily="49" charset="-122"/>
                <a:ea typeface="黑体" pitchFamily="49" charset="-122"/>
              </a:rPr>
              <a:t> / -move </a:t>
            </a:r>
            <a:r>
              <a:rPr lang="zh-CN" altLang="en-US" sz="2400" dirty="0" smtClean="0">
                <a:latin typeface="黑体" pitchFamily="49" charset="-122"/>
                <a:ea typeface="黑体" pitchFamily="49" charset="-122"/>
              </a:rPr>
              <a:t>将坏块移动到</a:t>
            </a:r>
            <a:r>
              <a:rPr lang="en-US" altLang="zh-CN" sz="2400" dirty="0" smtClean="0">
                <a:latin typeface="黑体" pitchFamily="49" charset="-122"/>
                <a:ea typeface="黑体" pitchFamily="49" charset="-122"/>
              </a:rPr>
              <a:t>/</a:t>
            </a:r>
            <a:r>
              <a:rPr lang="en-US" altLang="zh-CN" sz="2400" dirty="0" err="1" smtClean="0">
                <a:latin typeface="黑体" pitchFamily="49" charset="-122"/>
                <a:ea typeface="黑体" pitchFamily="49" charset="-122"/>
              </a:rPr>
              <a:t>lost+found</a:t>
            </a:r>
            <a:r>
              <a:rPr lang="zh-CN" altLang="en-US" sz="2400" dirty="0" smtClean="0">
                <a:latin typeface="黑体" pitchFamily="49" charset="-122"/>
                <a:ea typeface="黑体" pitchFamily="49" charset="-122"/>
              </a:rPr>
              <a:t>文件夹下</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dfsadmin</a:t>
            </a:r>
            <a:r>
              <a:rPr lang="en-US" altLang="zh-CN" sz="2400" dirty="0" smtClean="0">
                <a:latin typeface="黑体" pitchFamily="49" charset="-122"/>
                <a:ea typeface="黑体" pitchFamily="49" charset="-122"/>
              </a:rPr>
              <a:t> –report #</a:t>
            </a:r>
            <a:r>
              <a:rPr lang="zh-CN" altLang="en-US" sz="2400" dirty="0" smtClean="0">
                <a:latin typeface="黑体" pitchFamily="49" charset="-122"/>
                <a:ea typeface="黑体" pitchFamily="49" charset="-122"/>
              </a:rPr>
              <a:t>检查</a:t>
            </a:r>
            <a:r>
              <a:rPr lang="en-US" altLang="zh-CN" sz="2400" dirty="0" smtClean="0">
                <a:latin typeface="黑体" pitchFamily="49" charset="-122"/>
                <a:ea typeface="黑体" pitchFamily="49" charset="-122"/>
              </a:rPr>
              <a:t>HDFS</a:t>
            </a:r>
            <a:r>
              <a:rPr lang="zh-CN" altLang="en-US" sz="2400" dirty="0" smtClean="0">
                <a:latin typeface="黑体" pitchFamily="49" charset="-122"/>
                <a:ea typeface="黑体" pitchFamily="49" charset="-122"/>
              </a:rPr>
              <a:t>状态，包括</a:t>
            </a:r>
            <a:r>
              <a:rPr lang="en-US" altLang="zh-CN" sz="2400" dirty="0" smtClean="0">
                <a:latin typeface="黑体" pitchFamily="49" charset="-122"/>
                <a:ea typeface="黑体" pitchFamily="49" charset="-122"/>
              </a:rPr>
              <a:t>DN</a:t>
            </a:r>
            <a:r>
              <a:rPr lang="zh-CN" altLang="en-US" sz="2400" dirty="0" smtClean="0">
                <a:latin typeface="黑体" pitchFamily="49" charset="-122"/>
                <a:ea typeface="黑体" pitchFamily="49" charset="-122"/>
              </a:rPr>
              <a:t>信息</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dfsadmin</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safemode</a:t>
            </a:r>
            <a:r>
              <a:rPr lang="en-US" altLang="zh-CN" sz="2400" dirty="0" smtClean="0">
                <a:latin typeface="黑体" pitchFamily="49" charset="-122"/>
                <a:ea typeface="黑体" pitchFamily="49" charset="-122"/>
              </a:rPr>
              <a:t> enter | leave  (</a:t>
            </a:r>
            <a:r>
              <a:rPr lang="zh-CN" altLang="en-US" sz="2400" dirty="0" smtClean="0">
                <a:latin typeface="黑体" pitchFamily="49" charset="-122"/>
                <a:ea typeface="黑体" pitchFamily="49" charset="-122"/>
              </a:rPr>
              <a:t>启动时做的工作，也可以手动进入）</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distcp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src</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dest</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distcp</a:t>
            </a:r>
            <a:r>
              <a:rPr lang="en-US" altLang="zh-CN" sz="2400" dirty="0" smtClean="0">
                <a:latin typeface="黑体" pitchFamily="49" charset="-122"/>
                <a:ea typeface="黑体" pitchFamily="49" charset="-122"/>
              </a:rPr>
              <a:t> hdfs://a:8020/xxx hdfs://b:8020/// #</a:t>
            </a:r>
            <a:r>
              <a:rPr lang="zh-CN" altLang="en-US" sz="2400" dirty="0" smtClean="0">
                <a:latin typeface="黑体" pitchFamily="49" charset="-122"/>
                <a:ea typeface="黑体" pitchFamily="49" charset="-122"/>
              </a:rPr>
              <a:t>并行拷贝</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jar &lt;file&gt; </a:t>
            </a:r>
            <a:r>
              <a:rPr lang="zh-CN" altLang="en-US" sz="2400" dirty="0" smtClean="0">
                <a:latin typeface="黑体" pitchFamily="49" charset="-122"/>
                <a:ea typeface="黑体" pitchFamily="49" charset="-122"/>
              </a:rPr>
              <a:t>运行一个</a:t>
            </a:r>
            <a:r>
              <a:rPr lang="en-US" altLang="zh-CN" sz="2400" dirty="0" smtClean="0">
                <a:latin typeface="黑体" pitchFamily="49" charset="-122"/>
                <a:ea typeface="黑体" pitchFamily="49" charset="-122"/>
              </a:rPr>
              <a:t>jar</a:t>
            </a:r>
            <a:r>
              <a:rPr lang="zh-CN" altLang="en-US" sz="2400" dirty="0" smtClean="0">
                <a:latin typeface="黑体" pitchFamily="49" charset="-122"/>
                <a:ea typeface="黑体" pitchFamily="49" charset="-122"/>
              </a:rPr>
              <a:t>文件</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job –list  #</a:t>
            </a:r>
            <a:r>
              <a:rPr lang="zh-CN" altLang="en-US" sz="2400" dirty="0" smtClean="0">
                <a:latin typeface="黑体" pitchFamily="49" charset="-122"/>
                <a:ea typeface="黑体" pitchFamily="49" charset="-122"/>
              </a:rPr>
              <a:t>列出正在运行的</a:t>
            </a:r>
            <a:r>
              <a:rPr lang="en-US" altLang="zh-CN" sz="2400" dirty="0" smtClean="0">
                <a:latin typeface="黑体" pitchFamily="49" charset="-122"/>
                <a:ea typeface="黑体" pitchFamily="49" charset="-122"/>
              </a:rPr>
              <a:t>Job</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job –kill &lt;</a:t>
            </a:r>
            <a:r>
              <a:rPr lang="en-US" altLang="zh-CN" sz="2400" dirty="0" err="1" smtClean="0">
                <a:latin typeface="黑体" pitchFamily="49" charset="-122"/>
                <a:ea typeface="黑体" pitchFamily="49" charset="-122"/>
              </a:rPr>
              <a:t>job_id</a:t>
            </a:r>
            <a:r>
              <a:rPr lang="en-US" altLang="zh-CN" sz="2400" dirty="0" smtClean="0">
                <a:latin typeface="黑体" pitchFamily="49" charset="-122"/>
                <a:ea typeface="黑体" pitchFamily="49" charset="-122"/>
              </a:rPr>
              <a:t>&gt; #kill job</a:t>
            </a:r>
          </a:p>
        </p:txBody>
      </p:sp>
    </p:spTree>
    <p:extLst>
      <p:ext uri="{BB962C8B-B14F-4D97-AF65-F5344CB8AC3E}">
        <p14:creationId xmlns:p14="http://schemas.microsoft.com/office/powerpoint/2010/main" val="40607069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en-US" altLang="zh-CN" sz="3200" b="1" smtClean="0">
                <a:solidFill>
                  <a:srgbClr val="0070C0"/>
                </a:solidFill>
                <a:latin typeface="Verdana" pitchFamily="34" charset="0"/>
                <a:ea typeface="微软雅黑" pitchFamily="34" charset="-122"/>
                <a:cs typeface="Verdana" pitchFamily="34" charset="0"/>
              </a:rPr>
              <a:t>Hadoop</a:t>
            </a:r>
            <a:r>
              <a:rPr lang="zh-CN" altLang="en-US" sz="3200" b="1" smtClean="0">
                <a:solidFill>
                  <a:srgbClr val="0070C0"/>
                </a:solidFill>
                <a:latin typeface="Verdana" pitchFamily="34" charset="0"/>
                <a:ea typeface="微软雅黑" pitchFamily="34" charset="-122"/>
                <a:cs typeface="Verdana" pitchFamily="34" charset="0"/>
              </a:rPr>
              <a:t>操作</a:t>
            </a:r>
            <a:endParaRPr lang="zh-CN" altLang="en-US" sz="3200" b="1" dirty="0" smtClean="0">
              <a:solidFill>
                <a:srgbClr val="0070C0"/>
              </a:solidFill>
              <a:latin typeface="Verdana" pitchFamily="34" charset="0"/>
              <a:ea typeface="微软雅黑" pitchFamily="34" charset="-122"/>
              <a:cs typeface="Verdana" pitchFamily="34" charset="0"/>
            </a:endParaRPr>
          </a:p>
        </p:txBody>
      </p:sp>
      <p:sp>
        <p:nvSpPr>
          <p:cNvPr id="6" name="内容占位符 2"/>
          <p:cNvSpPr>
            <a:spLocks noGrp="1"/>
          </p:cNvSpPr>
          <p:nvPr>
            <p:ph idx="1"/>
          </p:nvPr>
        </p:nvSpPr>
        <p:spPr>
          <a:xfrm>
            <a:off x="457200" y="671532"/>
            <a:ext cx="8472518" cy="4257672"/>
          </a:xfrm>
        </p:spPr>
        <p:txBody>
          <a:bodyPr/>
          <a:lstStyle/>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dfsadmin</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refreshNodes</a:t>
            </a:r>
            <a:r>
              <a:rPr lang="en-US" altLang="zh-CN" sz="2400" dirty="0" smtClean="0">
                <a:latin typeface="黑体" pitchFamily="49" charset="-122"/>
                <a:ea typeface="黑体" pitchFamily="49" charset="-122"/>
              </a:rPr>
              <a:t> </a:t>
            </a:r>
            <a:r>
              <a:rPr lang="zh-CN" altLang="en-US" sz="2400" dirty="0" smtClean="0">
                <a:latin typeface="黑体" pitchFamily="49" charset="-122"/>
                <a:ea typeface="黑体" pitchFamily="49" charset="-122"/>
              </a:rPr>
              <a:t>添加或删除</a:t>
            </a:r>
            <a:r>
              <a:rPr lang="en-US" altLang="zh-CN" sz="2400" dirty="0" smtClean="0">
                <a:latin typeface="黑体" pitchFamily="49" charset="-122"/>
                <a:ea typeface="黑体" pitchFamily="49" charset="-122"/>
              </a:rPr>
              <a:t>DN</a:t>
            </a:r>
            <a:r>
              <a:rPr lang="zh-CN" altLang="en-US" sz="2400" dirty="0" smtClean="0">
                <a:latin typeface="黑体" pitchFamily="49" charset="-122"/>
                <a:ea typeface="黑体" pitchFamily="49" charset="-122"/>
              </a:rPr>
              <a:t>后刷新集群状态</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dfsadmin</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setBalancerBandwidth</a:t>
            </a:r>
            <a:r>
              <a:rPr lang="en-US" altLang="zh-CN" sz="2400" dirty="0" smtClean="0">
                <a:latin typeface="黑体" pitchFamily="49" charset="-122"/>
                <a:ea typeface="黑体" pitchFamily="49" charset="-122"/>
              </a:rPr>
              <a:t> &lt;bandwidth in bytes per second&gt;</a:t>
            </a:r>
            <a:br>
              <a:rPr lang="en-US" altLang="zh-CN" sz="2400" dirty="0" smtClean="0">
                <a:latin typeface="黑体" pitchFamily="49" charset="-122"/>
                <a:ea typeface="黑体" pitchFamily="49" charset="-122"/>
              </a:rPr>
            </a:br>
            <a:r>
              <a:rPr lang="zh-CN" altLang="en-US" sz="2400" dirty="0" smtClean="0">
                <a:latin typeface="黑体" pitchFamily="49" charset="-122"/>
                <a:ea typeface="黑体" pitchFamily="49" charset="-122"/>
              </a:rPr>
              <a:t>设置均衡器的每秒流量字节数</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err="1" smtClean="0">
                <a:latin typeface="黑体" pitchFamily="49" charset="-122"/>
                <a:ea typeface="黑体" pitchFamily="49" charset="-122"/>
              </a:rPr>
              <a:t>hadoop</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mradmin</a:t>
            </a:r>
            <a:r>
              <a:rPr lang="en-US" altLang="zh-CN" sz="2400" dirty="0" smtClean="0">
                <a:latin typeface="黑体" pitchFamily="49" charset="-122"/>
                <a:ea typeface="黑体" pitchFamily="49" charset="-122"/>
              </a:rPr>
              <a:t> -</a:t>
            </a:r>
            <a:r>
              <a:rPr lang="en-US" altLang="zh-CN" sz="2400" dirty="0" err="1" smtClean="0">
                <a:latin typeface="黑体" pitchFamily="49" charset="-122"/>
                <a:ea typeface="黑体" pitchFamily="49" charset="-122"/>
              </a:rPr>
              <a:t>refreshNodes</a:t>
            </a:r>
            <a:r>
              <a:rPr lang="en-US" altLang="zh-CN" sz="2400" dirty="0" smtClean="0">
                <a:latin typeface="黑体" pitchFamily="49" charset="-122"/>
                <a:ea typeface="黑体" pitchFamily="49" charset="-122"/>
              </a:rPr>
              <a:t> </a:t>
            </a:r>
            <a:r>
              <a:rPr lang="zh-CN" altLang="en-US" sz="2400" dirty="0" smtClean="0">
                <a:latin typeface="黑体" pitchFamily="49" charset="-122"/>
                <a:ea typeface="黑体" pitchFamily="49" charset="-122"/>
              </a:rPr>
              <a:t>添加或删除</a:t>
            </a:r>
            <a:r>
              <a:rPr lang="en-US" altLang="zh-CN" sz="2400" dirty="0" smtClean="0">
                <a:latin typeface="黑体" pitchFamily="49" charset="-122"/>
                <a:ea typeface="黑体" pitchFamily="49" charset="-122"/>
              </a:rPr>
              <a:t>TT</a:t>
            </a:r>
            <a:r>
              <a:rPr lang="zh-CN" altLang="en-US" sz="2400" dirty="0" smtClean="0">
                <a:latin typeface="黑体" pitchFamily="49" charset="-122"/>
                <a:ea typeface="黑体" pitchFamily="49" charset="-122"/>
              </a:rPr>
              <a:t>后刷新集群状态</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smtClean="0">
                <a:latin typeface="黑体" pitchFamily="49" charset="-122"/>
                <a:ea typeface="黑体" pitchFamily="49" charset="-122"/>
              </a:rPr>
              <a:t>start-balancer.sh #</a:t>
            </a:r>
            <a:r>
              <a:rPr lang="zh-CN" altLang="en-US" sz="2400" dirty="0" smtClean="0">
                <a:latin typeface="黑体" pitchFamily="49" charset="-122"/>
                <a:ea typeface="黑体" pitchFamily="49" charset="-122"/>
              </a:rPr>
              <a:t>平衡集群文件</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smtClean="0">
                <a:latin typeface="黑体" pitchFamily="49" charset="-122"/>
                <a:ea typeface="黑体" pitchFamily="49" charset="-122"/>
              </a:rPr>
              <a:t>stop-balancer.sh </a:t>
            </a:r>
            <a:r>
              <a:rPr lang="zh-CN" altLang="en-US" sz="2400" dirty="0" smtClean="0">
                <a:latin typeface="黑体" pitchFamily="49" charset="-122"/>
                <a:ea typeface="黑体" pitchFamily="49" charset="-122"/>
              </a:rPr>
              <a:t>停止均衡器</a:t>
            </a: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400" dirty="0" smtClean="0">
                <a:latin typeface="黑体" pitchFamily="49" charset="-122"/>
                <a:ea typeface="黑体" pitchFamily="49" charset="-122"/>
              </a:rPr>
              <a:t>start-balancer.sh -threshold xx </a:t>
            </a:r>
            <a:r>
              <a:rPr lang="zh-CN" altLang="en-US" sz="2400" dirty="0" smtClean="0">
                <a:latin typeface="黑体" pitchFamily="49" charset="-122"/>
                <a:ea typeface="黑体" pitchFamily="49" charset="-122"/>
              </a:rPr>
              <a:t>启动均衡器，做服务器间的硬盘使用均衡</a:t>
            </a: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zh-CN" altLang="en-US"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zh-CN" altLang="en-US"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400" dirty="0" smtClean="0">
              <a:latin typeface="黑体" pitchFamily="49" charset="-122"/>
              <a:ea typeface="黑体" pitchFamily="49" charset="-122"/>
            </a:endParaRPr>
          </a:p>
          <a:p>
            <a:pPr marL="428625" indent="-323850" eaLnBrk="1" hangingPunct="1">
              <a:lnSpc>
                <a:spcPct val="80000"/>
              </a:lnSpc>
              <a:buClr>
                <a:srgbClr val="FF0000"/>
              </a:buClr>
              <a:buSzPct val="45000"/>
              <a:buNone/>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zh-CN" altLang="en-US" sz="2400" dirty="0" smtClean="0">
              <a:latin typeface="黑体" pitchFamily="49" charset="-122"/>
              <a:ea typeface="黑体" pitchFamily="49" charset="-122"/>
            </a:endParaRPr>
          </a:p>
          <a:p>
            <a:pPr marL="428625" indent="-323850" eaLnBrk="1" hangingPunct="1">
              <a:lnSpc>
                <a:spcPct val="80000"/>
              </a:lnSpc>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400" dirty="0" smtClean="0">
              <a:latin typeface="黑体" pitchFamily="49" charset="-122"/>
              <a:ea typeface="黑体" pitchFamily="49" charset="-122"/>
            </a:endParaRPr>
          </a:p>
        </p:txBody>
      </p:sp>
    </p:spTree>
    <p:extLst>
      <p:ext uri="{BB962C8B-B14F-4D97-AF65-F5344CB8AC3E}">
        <p14:creationId xmlns:p14="http://schemas.microsoft.com/office/powerpoint/2010/main" val="40607069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基准测试</a:t>
            </a:r>
          </a:p>
        </p:txBody>
      </p:sp>
      <p:sp>
        <p:nvSpPr>
          <p:cNvPr id="6" name="内容占位符 2"/>
          <p:cNvSpPr>
            <a:spLocks noGrp="1"/>
          </p:cNvSpPr>
          <p:nvPr>
            <p:ph idx="1"/>
          </p:nvPr>
        </p:nvSpPr>
        <p:spPr>
          <a:xfrm>
            <a:off x="214282" y="671532"/>
            <a:ext cx="8929718" cy="4257672"/>
          </a:xfrm>
        </p:spPr>
        <p:txBody>
          <a:bodyPr/>
          <a:lstStyle/>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zh-CN" altLang="en-US" dirty="0" smtClean="0">
                <a:latin typeface="黑体" pitchFamily="49" charset="-122"/>
                <a:ea typeface="黑体" pitchFamily="49" charset="-122"/>
              </a:rPr>
              <a:t>集群完全安装配置后，应立即开始基准测试。基准测试时集群里不应该运行其他一切任务。</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zh-CN" altLang="en-US" dirty="0" smtClean="0">
                <a:latin typeface="黑体" pitchFamily="49" charset="-122"/>
                <a:ea typeface="黑体" pitchFamily="49" charset="-122"/>
              </a:rPr>
              <a:t>测试对于验证系统的</a:t>
            </a:r>
            <a:r>
              <a:rPr lang="zh-CN" altLang="en-US" dirty="0" smtClean="0">
                <a:solidFill>
                  <a:srgbClr val="FF0000"/>
                </a:solidFill>
                <a:latin typeface="黑体" pitchFamily="49" charset="-122"/>
                <a:ea typeface="黑体" pitchFamily="49" charset="-122"/>
              </a:rPr>
              <a:t>正确性</a:t>
            </a:r>
            <a:r>
              <a:rPr lang="zh-CN" altLang="en-US" dirty="0" smtClean="0">
                <a:latin typeface="黑体" pitchFamily="49" charset="-122"/>
                <a:ea typeface="黑体" pitchFamily="49" charset="-122"/>
              </a:rPr>
              <a:t>、分析系统的</a:t>
            </a:r>
            <a:r>
              <a:rPr lang="zh-CN" altLang="en-US" dirty="0" smtClean="0">
                <a:solidFill>
                  <a:srgbClr val="FF0000"/>
                </a:solidFill>
                <a:latin typeface="黑体" pitchFamily="49" charset="-122"/>
                <a:ea typeface="黑体" pitchFamily="49" charset="-122"/>
              </a:rPr>
              <a:t>性能</a:t>
            </a:r>
            <a:r>
              <a:rPr lang="zh-CN" altLang="en-US" dirty="0" smtClean="0">
                <a:latin typeface="黑体" pitchFamily="49" charset="-122"/>
                <a:ea typeface="黑体" pitchFamily="49" charset="-122"/>
              </a:rPr>
              <a:t>来说非常重要。为了能对系统有更全面的了解、能找到系统的</a:t>
            </a:r>
            <a:r>
              <a:rPr lang="zh-CN" altLang="en-US" dirty="0" smtClean="0">
                <a:solidFill>
                  <a:srgbClr val="FF0000"/>
                </a:solidFill>
                <a:latin typeface="黑体" pitchFamily="49" charset="-122"/>
                <a:ea typeface="黑体" pitchFamily="49" charset="-122"/>
              </a:rPr>
              <a:t>瓶颈</a:t>
            </a:r>
            <a:r>
              <a:rPr lang="zh-CN" altLang="en-US" dirty="0" smtClean="0">
                <a:latin typeface="黑体" pitchFamily="49" charset="-122"/>
                <a:ea typeface="黑体" pitchFamily="49" charset="-122"/>
              </a:rPr>
              <a:t>所在、能对系统性能做更好的改进。</a:t>
            </a:r>
            <a:endParaRPr lang="en-US" altLang="zh-CN"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zh-CN" altLang="en-US"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dirty="0" smtClean="0">
              <a:latin typeface="黑体" pitchFamily="49" charset="-122"/>
              <a:ea typeface="黑体" pitchFamily="49" charset="-122"/>
            </a:endParaRPr>
          </a:p>
        </p:txBody>
      </p:sp>
    </p:spTree>
    <p:extLst>
      <p:ext uri="{BB962C8B-B14F-4D97-AF65-F5344CB8AC3E}">
        <p14:creationId xmlns:p14="http://schemas.microsoft.com/office/powerpoint/2010/main" val="4060706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大数据</a:t>
            </a:r>
            <a:r>
              <a:rPr lang="en-US" altLang="zh-CN" sz="3200" b="1" dirty="0" smtClean="0">
                <a:solidFill>
                  <a:srgbClr val="0070C0"/>
                </a:solidFill>
                <a:latin typeface="Verdana" pitchFamily="34" charset="0"/>
                <a:ea typeface="微软雅黑" pitchFamily="34" charset="-122"/>
                <a:cs typeface="Verdana" pitchFamily="34" charset="0"/>
              </a:rPr>
              <a:t>@2020</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142844" y="714362"/>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3200" dirty="0" smtClean="0">
                <a:latin typeface="+mn-lt"/>
                <a:ea typeface="黑体" pitchFamily="49" charset="-122"/>
              </a:rPr>
              <a:t>全球数据量将达到</a:t>
            </a:r>
            <a:r>
              <a:rPr lang="en-US" altLang="zh-CN" sz="3200" dirty="0" smtClean="0">
                <a:latin typeface="+mn-lt"/>
                <a:ea typeface="黑体" pitchFamily="49" charset="-122"/>
              </a:rPr>
              <a:t>35ZB</a:t>
            </a:r>
          </a:p>
          <a:p>
            <a:pPr marL="342900" lvl="0" indent="-342900">
              <a:lnSpc>
                <a:spcPct val="90000"/>
              </a:lnSpc>
              <a:spcBef>
                <a:spcPct val="20000"/>
              </a:spcBef>
              <a:buFont typeface="Arial" charset="0"/>
              <a:buChar char="•"/>
              <a:defRPr/>
            </a:pPr>
            <a:r>
              <a:rPr lang="zh-CN" altLang="en-US" sz="3200" dirty="0" smtClean="0">
                <a:latin typeface="+mn-lt"/>
                <a:ea typeface="黑体" pitchFamily="49" charset="-122"/>
              </a:rPr>
              <a:t>中国产生的数据总量将是</a:t>
            </a:r>
            <a:r>
              <a:rPr lang="en-US" altLang="zh-CN" sz="3200" dirty="0" smtClean="0">
                <a:latin typeface="+mn-lt"/>
                <a:ea typeface="黑体" pitchFamily="49" charset="-122"/>
              </a:rPr>
              <a:t>2013</a:t>
            </a:r>
            <a:r>
              <a:rPr lang="zh-CN" altLang="en-US" sz="3200" dirty="0" smtClean="0">
                <a:latin typeface="+mn-lt"/>
                <a:ea typeface="黑体" pitchFamily="49" charset="-122"/>
              </a:rPr>
              <a:t>年的</a:t>
            </a:r>
            <a:r>
              <a:rPr lang="en-US" altLang="zh-CN" sz="3200" dirty="0" smtClean="0">
                <a:latin typeface="+mn-lt"/>
                <a:ea typeface="黑体" pitchFamily="49" charset="-122"/>
              </a:rPr>
              <a:t>10</a:t>
            </a:r>
            <a:r>
              <a:rPr lang="zh-CN" altLang="en-US" sz="3200" dirty="0" smtClean="0">
                <a:latin typeface="+mn-lt"/>
                <a:ea typeface="黑体" pitchFamily="49" charset="-122"/>
              </a:rPr>
              <a:t>倍，超过</a:t>
            </a:r>
            <a:r>
              <a:rPr lang="en-US" altLang="zh-CN" sz="3200" dirty="0" smtClean="0">
                <a:latin typeface="+mn-lt"/>
                <a:ea typeface="黑体" pitchFamily="49" charset="-122"/>
              </a:rPr>
              <a:t>8.5ZB</a:t>
            </a:r>
            <a:r>
              <a:rPr lang="zh-CN" altLang="en-US" sz="3200" dirty="0" smtClean="0">
                <a:latin typeface="+mn-lt"/>
                <a:ea typeface="黑体" pitchFamily="49" charset="-122"/>
              </a:rPr>
              <a:t>。</a:t>
            </a:r>
          </a:p>
          <a:p>
            <a:pPr marL="342900" lvl="0" indent="-342900">
              <a:lnSpc>
                <a:spcPct val="90000"/>
              </a:lnSpc>
              <a:spcBef>
                <a:spcPct val="20000"/>
              </a:spcBef>
              <a:buFont typeface="Arial" charset="0"/>
              <a:buChar char="•"/>
              <a:defRPr/>
            </a:pPr>
            <a:endParaRPr lang="en-US" altLang="zh-CN" sz="3200" dirty="0" smtClean="0">
              <a:latin typeface="+mn-lt"/>
              <a:ea typeface="黑体" pitchFamily="49" charset="-122"/>
            </a:endParaRPr>
          </a:p>
        </p:txBody>
      </p:sp>
      <p:grpSp>
        <p:nvGrpSpPr>
          <p:cNvPr id="6" name="Group 3"/>
          <p:cNvGrpSpPr>
            <a:grpSpLocks/>
          </p:cNvGrpSpPr>
          <p:nvPr/>
        </p:nvGrpSpPr>
        <p:grpSpPr bwMode="auto">
          <a:xfrm>
            <a:off x="468313" y="1628775"/>
            <a:ext cx="3455987" cy="2809875"/>
            <a:chOff x="0" y="0"/>
            <a:chExt cx="3456384" cy="2808312"/>
          </a:xfrm>
        </p:grpSpPr>
        <p:sp>
          <p:nvSpPr>
            <p:cNvPr id="7" name="未知"/>
            <p:cNvSpPr>
              <a:spLocks/>
            </p:cNvSpPr>
            <p:nvPr/>
          </p:nvSpPr>
          <p:spPr bwMode="auto">
            <a:xfrm>
              <a:off x="0" y="324035"/>
              <a:ext cx="3456384" cy="2160239"/>
            </a:xfrm>
            <a:custGeom>
              <a:avLst/>
              <a:gdLst>
                <a:gd name="T0" fmla="*/ 0 w 3456384"/>
                <a:gd name="T1" fmla="*/ 2160239 h 2160239"/>
                <a:gd name="T2" fmla="*/ 1746194 w 3456384"/>
                <a:gd name="T3" fmla="*/ 495054 h 2160239"/>
                <a:gd name="T4" fmla="*/ 2885898 w 3456384"/>
                <a:gd name="T5" fmla="*/ 0 h 2160239"/>
                <a:gd name="T6" fmla="*/ 3456384 w 3456384"/>
                <a:gd name="T7" fmla="*/ 432047 h 2160239"/>
                <a:gd name="T8" fmla="*/ 3007598 w 3456384"/>
                <a:gd name="T9" fmla="*/ 1080128 h 2160239"/>
                <a:gd name="T10" fmla="*/ 2977174 w 3456384"/>
                <a:gd name="T11" fmla="*/ 810089 h 2160239"/>
                <a:gd name="T12" fmla="*/ 432048 w 3456384"/>
                <a:gd name="T13" fmla="*/ 1575183 h 2160239"/>
                <a:gd name="T14" fmla="*/ 432048 w 3456384"/>
                <a:gd name="T15" fmla="*/ 1575183 h 2160239"/>
                <a:gd name="T16" fmla="*/ 0 60000 65536"/>
                <a:gd name="T17" fmla="*/ 0 60000 65536"/>
                <a:gd name="T18" fmla="*/ 0 60000 65536"/>
                <a:gd name="T19" fmla="*/ 0 60000 65536"/>
                <a:gd name="T20" fmla="*/ 0 60000 65536"/>
                <a:gd name="T21" fmla="*/ 0 60000 65536"/>
                <a:gd name="T22" fmla="*/ 0 60000 65536"/>
                <a:gd name="T23" fmla="*/ 0 60000 65536"/>
                <a:gd name="T24" fmla="*/ 0 w 3456384"/>
                <a:gd name="T25" fmla="*/ 0 h 2160239"/>
                <a:gd name="T26" fmla="*/ 3456384 w 3456384"/>
                <a:gd name="T27" fmla="*/ 2160239 h 21602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56384" h="2160239">
                  <a:moveTo>
                    <a:pt x="0" y="2160239"/>
                  </a:moveTo>
                  <a:cubicBezTo>
                    <a:pt x="384043" y="1200132"/>
                    <a:pt x="966107" y="645071"/>
                    <a:pt x="1746194" y="495054"/>
                  </a:cubicBezTo>
                  <a:cubicBezTo>
                    <a:pt x="2526281" y="345037"/>
                    <a:pt x="2906182" y="180019"/>
                    <a:pt x="2885899" y="0"/>
                  </a:cubicBezTo>
                  <a:lnTo>
                    <a:pt x="3456384" y="432047"/>
                  </a:lnTo>
                  <a:lnTo>
                    <a:pt x="3007599" y="1080119"/>
                  </a:lnTo>
                  <a:lnTo>
                    <a:pt x="2977174" y="810089"/>
                  </a:lnTo>
                  <a:cubicBezTo>
                    <a:pt x="1568455" y="930102"/>
                    <a:pt x="720080" y="1185131"/>
                    <a:pt x="432048" y="1575174"/>
                  </a:cubicBezTo>
                  <a:cubicBezTo>
                    <a:pt x="144016" y="1965217"/>
                    <a:pt x="0" y="2160239"/>
                    <a:pt x="0" y="2160239"/>
                  </a:cubicBezTo>
                  <a:close/>
                </a:path>
              </a:pathLst>
            </a:custGeom>
            <a:solidFill>
              <a:srgbClr val="CFD8E7"/>
            </a:solidFill>
            <a:ln w="9525">
              <a:noFill/>
              <a:round/>
              <a:headEnd/>
              <a:tailEnd/>
            </a:ln>
          </p:spPr>
          <p:txBody>
            <a:bodyPr/>
            <a:lstStyle/>
            <a:p>
              <a:pPr algn="ctr"/>
              <a:endParaRPr lang="zh-CN" altLang="en-US"/>
            </a:p>
          </p:txBody>
        </p:sp>
        <p:sp>
          <p:nvSpPr>
            <p:cNvPr id="8" name="Oval 5"/>
            <p:cNvSpPr>
              <a:spLocks noChangeArrowheads="1"/>
            </p:cNvSpPr>
            <p:nvPr/>
          </p:nvSpPr>
          <p:spPr bwMode="auto">
            <a:xfrm>
              <a:off x="340453" y="1930390"/>
              <a:ext cx="79496" cy="79496"/>
            </a:xfrm>
            <a:prstGeom prst="ellipse">
              <a:avLst/>
            </a:prstGeom>
            <a:solidFill>
              <a:srgbClr val="4F81BD"/>
            </a:solidFill>
            <a:ln w="25400">
              <a:solidFill>
                <a:srgbClr val="FFFFFF"/>
              </a:solidFill>
              <a:round/>
              <a:headEnd/>
              <a:tailEnd/>
            </a:ln>
          </p:spPr>
          <p:txBody>
            <a:bodyPr/>
            <a:lstStyle/>
            <a:p>
              <a:pPr algn="ctr"/>
              <a:endParaRPr lang="zh-CN" altLang="en-US"/>
            </a:p>
          </p:txBody>
        </p:sp>
        <p:sp>
          <p:nvSpPr>
            <p:cNvPr id="9" name="Rectangle 6"/>
            <p:cNvSpPr>
              <a:spLocks noChangeArrowheads="1"/>
            </p:cNvSpPr>
            <p:nvPr/>
          </p:nvSpPr>
          <p:spPr bwMode="auto">
            <a:xfrm>
              <a:off x="380202" y="1970138"/>
              <a:ext cx="452786" cy="514137"/>
            </a:xfrm>
            <a:prstGeom prst="rect">
              <a:avLst/>
            </a:prstGeom>
            <a:noFill/>
            <a:ln w="9525">
              <a:noFill/>
              <a:miter lim="800000"/>
              <a:headEnd/>
              <a:tailEnd/>
            </a:ln>
          </p:spPr>
          <p:txBody>
            <a:bodyPr/>
            <a:lstStyle/>
            <a:p>
              <a:pPr algn="ctr"/>
              <a:endParaRPr lang="zh-CN" altLang="en-US"/>
            </a:p>
          </p:txBody>
        </p:sp>
        <p:sp>
          <p:nvSpPr>
            <p:cNvPr id="10" name="Rectangle 7"/>
            <p:cNvSpPr>
              <a:spLocks noChangeArrowheads="1"/>
            </p:cNvSpPr>
            <p:nvPr/>
          </p:nvSpPr>
          <p:spPr bwMode="auto">
            <a:xfrm>
              <a:off x="380202" y="1970138"/>
              <a:ext cx="452786" cy="514137"/>
            </a:xfrm>
            <a:prstGeom prst="rect">
              <a:avLst/>
            </a:prstGeom>
            <a:noFill/>
            <a:ln w="9525">
              <a:noFill/>
              <a:miter lim="800000"/>
              <a:headEnd/>
              <a:tailEnd/>
            </a:ln>
          </p:spPr>
          <p:txBody>
            <a:bodyPr lIns="42124" tIns="0" rIns="0" bIns="0"/>
            <a:lstStyle/>
            <a:p>
              <a:pPr algn="ctr">
                <a:lnSpc>
                  <a:spcPct val="90000"/>
                </a:lnSpc>
                <a:spcAft>
                  <a:spcPct val="35000"/>
                </a:spcAft>
              </a:pPr>
              <a:r>
                <a:rPr lang="en-US" altLang="zh-CN" b="1">
                  <a:solidFill>
                    <a:srgbClr val="000000"/>
                  </a:solidFill>
                  <a:latin typeface="Calibri" pitchFamily="34" charset="0"/>
                  <a:sym typeface="Calibri" pitchFamily="34" charset="0"/>
                </a:rPr>
                <a:t>GB</a:t>
              </a:r>
              <a:endParaRPr lang="zh-CN" altLang="en-US" b="1">
                <a:solidFill>
                  <a:srgbClr val="000000"/>
                </a:solidFill>
                <a:latin typeface="宋体" pitchFamily="2" charset="-122"/>
                <a:sym typeface="宋体" pitchFamily="2" charset="-122"/>
              </a:endParaRPr>
            </a:p>
          </p:txBody>
        </p:sp>
        <p:sp>
          <p:nvSpPr>
            <p:cNvPr id="11" name="Oval 8"/>
            <p:cNvSpPr>
              <a:spLocks noChangeArrowheads="1"/>
            </p:cNvSpPr>
            <p:nvPr/>
          </p:nvSpPr>
          <p:spPr bwMode="auto">
            <a:xfrm>
              <a:off x="770773" y="1516920"/>
              <a:ext cx="124429" cy="124429"/>
            </a:xfrm>
            <a:prstGeom prst="ellipse">
              <a:avLst/>
            </a:prstGeom>
            <a:solidFill>
              <a:srgbClr val="4F81BD"/>
            </a:solidFill>
            <a:ln w="25400">
              <a:solidFill>
                <a:srgbClr val="FFFFFF"/>
              </a:solidFill>
              <a:round/>
              <a:headEnd/>
              <a:tailEnd/>
            </a:ln>
          </p:spPr>
          <p:txBody>
            <a:bodyPr/>
            <a:lstStyle/>
            <a:p>
              <a:pPr algn="ctr"/>
              <a:endParaRPr lang="zh-CN" altLang="en-US"/>
            </a:p>
          </p:txBody>
        </p:sp>
        <p:sp>
          <p:nvSpPr>
            <p:cNvPr id="12" name="Rectangle 9"/>
            <p:cNvSpPr>
              <a:spLocks noChangeArrowheads="1"/>
            </p:cNvSpPr>
            <p:nvPr/>
          </p:nvSpPr>
          <p:spPr bwMode="auto">
            <a:xfrm>
              <a:off x="832988" y="1579135"/>
              <a:ext cx="573759" cy="905140"/>
            </a:xfrm>
            <a:prstGeom prst="rect">
              <a:avLst/>
            </a:prstGeom>
            <a:noFill/>
            <a:ln w="9525">
              <a:noFill/>
              <a:miter lim="800000"/>
              <a:headEnd/>
              <a:tailEnd/>
            </a:ln>
          </p:spPr>
          <p:txBody>
            <a:bodyPr/>
            <a:lstStyle/>
            <a:p>
              <a:pPr algn="ctr"/>
              <a:endParaRPr lang="zh-CN" altLang="en-US"/>
            </a:p>
          </p:txBody>
        </p:sp>
        <p:sp>
          <p:nvSpPr>
            <p:cNvPr id="13" name="Rectangle 10"/>
            <p:cNvSpPr>
              <a:spLocks noChangeArrowheads="1"/>
            </p:cNvSpPr>
            <p:nvPr/>
          </p:nvSpPr>
          <p:spPr bwMode="auto">
            <a:xfrm>
              <a:off x="832988" y="1579135"/>
              <a:ext cx="573759" cy="905140"/>
            </a:xfrm>
            <a:prstGeom prst="rect">
              <a:avLst/>
            </a:prstGeom>
            <a:noFill/>
            <a:ln w="9525">
              <a:noFill/>
              <a:miter lim="800000"/>
              <a:headEnd/>
              <a:tailEnd/>
            </a:ln>
          </p:spPr>
          <p:txBody>
            <a:bodyPr lIns="65933" tIns="0" rIns="0" bIns="0"/>
            <a:lstStyle/>
            <a:p>
              <a:pPr algn="ctr">
                <a:lnSpc>
                  <a:spcPct val="90000"/>
                </a:lnSpc>
                <a:spcAft>
                  <a:spcPct val="35000"/>
                </a:spcAft>
              </a:pPr>
              <a:r>
                <a:rPr lang="en-US" altLang="zh-CN" b="1">
                  <a:solidFill>
                    <a:srgbClr val="000000"/>
                  </a:solidFill>
                  <a:latin typeface="Calibri" pitchFamily="34" charset="0"/>
                  <a:sym typeface="Calibri" pitchFamily="34" charset="0"/>
                </a:rPr>
                <a:t>TB</a:t>
              </a:r>
              <a:endParaRPr lang="zh-CN" altLang="en-US" b="1">
                <a:solidFill>
                  <a:srgbClr val="000000"/>
                </a:solidFill>
                <a:latin typeface="宋体" pitchFamily="2" charset="-122"/>
                <a:sym typeface="宋体" pitchFamily="2" charset="-122"/>
              </a:endParaRPr>
            </a:p>
          </p:txBody>
        </p:sp>
        <p:sp>
          <p:nvSpPr>
            <p:cNvPr id="14" name="Oval 11"/>
            <p:cNvSpPr>
              <a:spLocks noChangeArrowheads="1"/>
            </p:cNvSpPr>
            <p:nvPr/>
          </p:nvSpPr>
          <p:spPr bwMode="auto">
            <a:xfrm>
              <a:off x="1323795" y="1187267"/>
              <a:ext cx="165906" cy="165906"/>
            </a:xfrm>
            <a:prstGeom prst="ellipse">
              <a:avLst/>
            </a:prstGeom>
            <a:solidFill>
              <a:srgbClr val="4F81BD"/>
            </a:solidFill>
            <a:ln w="25400">
              <a:solidFill>
                <a:srgbClr val="FFFFFF"/>
              </a:solidFill>
              <a:round/>
              <a:headEnd/>
              <a:tailEnd/>
            </a:ln>
          </p:spPr>
          <p:txBody>
            <a:bodyPr/>
            <a:lstStyle/>
            <a:p>
              <a:pPr algn="ctr"/>
              <a:endParaRPr lang="zh-CN" altLang="en-US"/>
            </a:p>
          </p:txBody>
        </p:sp>
        <p:sp>
          <p:nvSpPr>
            <p:cNvPr id="15" name="Rectangle 12"/>
            <p:cNvSpPr>
              <a:spLocks noChangeArrowheads="1"/>
            </p:cNvSpPr>
            <p:nvPr/>
          </p:nvSpPr>
          <p:spPr bwMode="auto">
            <a:xfrm>
              <a:off x="1406748" y="1270221"/>
              <a:ext cx="667082" cy="1214054"/>
            </a:xfrm>
            <a:prstGeom prst="rect">
              <a:avLst/>
            </a:prstGeom>
            <a:noFill/>
            <a:ln w="9525">
              <a:noFill/>
              <a:miter lim="800000"/>
              <a:headEnd/>
              <a:tailEnd/>
            </a:ln>
          </p:spPr>
          <p:txBody>
            <a:bodyPr/>
            <a:lstStyle/>
            <a:p>
              <a:pPr algn="ctr"/>
              <a:endParaRPr lang="zh-CN" altLang="en-US"/>
            </a:p>
          </p:txBody>
        </p:sp>
        <p:sp>
          <p:nvSpPr>
            <p:cNvPr id="16" name="Rectangle 13"/>
            <p:cNvSpPr>
              <a:spLocks noChangeArrowheads="1"/>
            </p:cNvSpPr>
            <p:nvPr/>
          </p:nvSpPr>
          <p:spPr bwMode="auto">
            <a:xfrm>
              <a:off x="1406748" y="1270221"/>
              <a:ext cx="667082" cy="1214054"/>
            </a:xfrm>
            <a:prstGeom prst="rect">
              <a:avLst/>
            </a:prstGeom>
            <a:noFill/>
            <a:ln w="9525">
              <a:noFill/>
              <a:miter lim="800000"/>
              <a:headEnd/>
              <a:tailEnd/>
            </a:ln>
          </p:spPr>
          <p:txBody>
            <a:bodyPr lIns="87910" tIns="0" rIns="0" bIns="0"/>
            <a:lstStyle/>
            <a:p>
              <a:pPr algn="ctr">
                <a:lnSpc>
                  <a:spcPct val="90000"/>
                </a:lnSpc>
                <a:spcAft>
                  <a:spcPct val="35000"/>
                </a:spcAft>
              </a:pPr>
              <a:r>
                <a:rPr lang="en-US" altLang="zh-CN" sz="2800" b="1" dirty="0">
                  <a:solidFill>
                    <a:srgbClr val="000000"/>
                  </a:solidFill>
                  <a:latin typeface="Calibri" pitchFamily="34" charset="0"/>
                  <a:sym typeface="Calibri" pitchFamily="34" charset="0"/>
                </a:rPr>
                <a:t>PB</a:t>
              </a:r>
              <a:endParaRPr lang="zh-CN" altLang="en-US" sz="2800" b="1" dirty="0">
                <a:solidFill>
                  <a:srgbClr val="000000"/>
                </a:solidFill>
                <a:latin typeface="宋体" pitchFamily="2" charset="-122"/>
                <a:sym typeface="宋体" pitchFamily="2" charset="-122"/>
              </a:endParaRPr>
            </a:p>
          </p:txBody>
        </p:sp>
        <p:sp>
          <p:nvSpPr>
            <p:cNvPr id="17" name="Oval 14"/>
            <p:cNvSpPr>
              <a:spLocks noChangeArrowheads="1"/>
            </p:cNvSpPr>
            <p:nvPr/>
          </p:nvSpPr>
          <p:spPr bwMode="auto">
            <a:xfrm>
              <a:off x="1966682" y="929767"/>
              <a:ext cx="214295" cy="214295"/>
            </a:xfrm>
            <a:prstGeom prst="ellipse">
              <a:avLst/>
            </a:prstGeom>
            <a:solidFill>
              <a:srgbClr val="4F81BD"/>
            </a:solidFill>
            <a:ln w="25400">
              <a:solidFill>
                <a:srgbClr val="FFFFFF"/>
              </a:solidFill>
              <a:round/>
              <a:headEnd/>
              <a:tailEnd/>
            </a:ln>
          </p:spPr>
          <p:txBody>
            <a:bodyPr/>
            <a:lstStyle/>
            <a:p>
              <a:pPr algn="ctr"/>
              <a:endParaRPr lang="zh-CN" altLang="en-US"/>
            </a:p>
          </p:txBody>
        </p:sp>
        <p:sp>
          <p:nvSpPr>
            <p:cNvPr id="18" name="Rectangle 15"/>
            <p:cNvSpPr>
              <a:spLocks noChangeArrowheads="1"/>
            </p:cNvSpPr>
            <p:nvPr/>
          </p:nvSpPr>
          <p:spPr bwMode="auto">
            <a:xfrm>
              <a:off x="2073830" y="1036915"/>
              <a:ext cx="691276" cy="1447360"/>
            </a:xfrm>
            <a:prstGeom prst="rect">
              <a:avLst/>
            </a:prstGeom>
            <a:noFill/>
            <a:ln w="9525">
              <a:noFill/>
              <a:miter lim="800000"/>
              <a:headEnd/>
              <a:tailEnd/>
            </a:ln>
          </p:spPr>
          <p:txBody>
            <a:bodyPr/>
            <a:lstStyle/>
            <a:p>
              <a:pPr algn="ctr"/>
              <a:endParaRPr lang="zh-CN" altLang="en-US"/>
            </a:p>
          </p:txBody>
        </p:sp>
        <p:sp>
          <p:nvSpPr>
            <p:cNvPr id="20" name="Rectangle 16"/>
            <p:cNvSpPr>
              <a:spLocks noChangeArrowheads="1"/>
            </p:cNvSpPr>
            <p:nvPr/>
          </p:nvSpPr>
          <p:spPr bwMode="auto">
            <a:xfrm>
              <a:off x="2073830" y="1036915"/>
              <a:ext cx="691276" cy="1447360"/>
            </a:xfrm>
            <a:prstGeom prst="rect">
              <a:avLst/>
            </a:prstGeom>
            <a:noFill/>
            <a:ln w="9525">
              <a:noFill/>
              <a:miter lim="800000"/>
              <a:headEnd/>
              <a:tailEnd/>
            </a:ln>
          </p:spPr>
          <p:txBody>
            <a:bodyPr lIns="113551" tIns="0" rIns="0" bIns="0"/>
            <a:lstStyle/>
            <a:p>
              <a:pPr algn="ctr">
                <a:lnSpc>
                  <a:spcPct val="90000"/>
                </a:lnSpc>
                <a:spcAft>
                  <a:spcPct val="35000"/>
                </a:spcAft>
              </a:pPr>
              <a:r>
                <a:rPr lang="en-US" altLang="zh-CN" sz="3200" b="1">
                  <a:solidFill>
                    <a:srgbClr val="000000"/>
                  </a:solidFill>
                  <a:latin typeface="Calibri" pitchFamily="34" charset="0"/>
                  <a:sym typeface="Calibri" pitchFamily="34" charset="0"/>
                </a:rPr>
                <a:t>EB</a:t>
              </a:r>
              <a:endParaRPr lang="zh-CN" altLang="en-US" sz="3200" b="1">
                <a:solidFill>
                  <a:srgbClr val="000000"/>
                </a:solidFill>
                <a:latin typeface="宋体" pitchFamily="2" charset="-122"/>
                <a:sym typeface="宋体" pitchFamily="2" charset="-122"/>
              </a:endParaRPr>
            </a:p>
          </p:txBody>
        </p:sp>
        <p:sp>
          <p:nvSpPr>
            <p:cNvPr id="21" name="Oval 17"/>
            <p:cNvSpPr>
              <a:spLocks noChangeArrowheads="1"/>
            </p:cNvSpPr>
            <p:nvPr/>
          </p:nvSpPr>
          <p:spPr bwMode="auto">
            <a:xfrm>
              <a:off x="2628580" y="757812"/>
              <a:ext cx="273054" cy="273054"/>
            </a:xfrm>
            <a:prstGeom prst="ellipse">
              <a:avLst/>
            </a:prstGeom>
            <a:solidFill>
              <a:srgbClr val="D99593"/>
            </a:solidFill>
            <a:ln w="25400">
              <a:solidFill>
                <a:srgbClr val="FFFFFF"/>
              </a:solidFill>
              <a:round/>
              <a:headEnd/>
              <a:tailEnd/>
            </a:ln>
          </p:spPr>
          <p:txBody>
            <a:bodyPr/>
            <a:lstStyle/>
            <a:p>
              <a:pPr algn="ctr"/>
              <a:endParaRPr lang="zh-CN" altLang="en-US"/>
            </a:p>
          </p:txBody>
        </p:sp>
        <p:sp>
          <p:nvSpPr>
            <p:cNvPr id="22" name="Rectangle 18"/>
            <p:cNvSpPr>
              <a:spLocks noChangeArrowheads="1"/>
            </p:cNvSpPr>
            <p:nvPr/>
          </p:nvSpPr>
          <p:spPr bwMode="auto">
            <a:xfrm>
              <a:off x="2634573" y="936106"/>
              <a:ext cx="691276" cy="1589936"/>
            </a:xfrm>
            <a:prstGeom prst="rect">
              <a:avLst/>
            </a:prstGeom>
            <a:noFill/>
            <a:ln w="9525">
              <a:noFill/>
              <a:miter lim="800000"/>
              <a:headEnd/>
              <a:tailEnd/>
            </a:ln>
          </p:spPr>
          <p:txBody>
            <a:bodyPr/>
            <a:lstStyle/>
            <a:p>
              <a:pPr algn="ctr"/>
              <a:endParaRPr lang="zh-CN" altLang="en-US"/>
            </a:p>
          </p:txBody>
        </p:sp>
        <p:sp>
          <p:nvSpPr>
            <p:cNvPr id="23" name="Rectangle 19"/>
            <p:cNvSpPr>
              <a:spLocks noChangeArrowheads="1"/>
            </p:cNvSpPr>
            <p:nvPr/>
          </p:nvSpPr>
          <p:spPr bwMode="auto">
            <a:xfrm>
              <a:off x="2634573" y="936106"/>
              <a:ext cx="691276" cy="1589936"/>
            </a:xfrm>
            <a:prstGeom prst="rect">
              <a:avLst/>
            </a:prstGeom>
            <a:noFill/>
            <a:ln w="9525">
              <a:noFill/>
              <a:miter lim="800000"/>
              <a:headEnd/>
              <a:tailEnd/>
            </a:ln>
          </p:spPr>
          <p:txBody>
            <a:bodyPr lIns="144686" tIns="0" rIns="0" bIns="0"/>
            <a:lstStyle/>
            <a:p>
              <a:pPr algn="ctr">
                <a:lnSpc>
                  <a:spcPct val="90000"/>
                </a:lnSpc>
                <a:spcAft>
                  <a:spcPct val="35000"/>
                </a:spcAft>
              </a:pPr>
              <a:r>
                <a:rPr lang="en-US" altLang="zh-CN" sz="4000" b="1">
                  <a:solidFill>
                    <a:srgbClr val="000000"/>
                  </a:solidFill>
                  <a:latin typeface="Calibri" pitchFamily="34" charset="0"/>
                  <a:sym typeface="Calibri" pitchFamily="34" charset="0"/>
                </a:rPr>
                <a:t>ZB</a:t>
              </a:r>
              <a:endParaRPr lang="zh-CN" altLang="en-US" sz="4000" b="1">
                <a:solidFill>
                  <a:srgbClr val="000000"/>
                </a:solidFill>
                <a:latin typeface="宋体" pitchFamily="2" charset="-122"/>
                <a:sym typeface="宋体" pitchFamily="2" charset="-122"/>
              </a:endParaRPr>
            </a:p>
          </p:txBody>
        </p:sp>
      </p:gr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基准测试</a:t>
            </a:r>
          </a:p>
        </p:txBody>
      </p:sp>
      <p:sp>
        <p:nvSpPr>
          <p:cNvPr id="6" name="内容占位符 2"/>
          <p:cNvSpPr>
            <a:spLocks noGrp="1"/>
          </p:cNvSpPr>
          <p:nvPr>
            <p:ph idx="1"/>
          </p:nvPr>
        </p:nvSpPr>
        <p:spPr>
          <a:xfrm>
            <a:off x="214282" y="671532"/>
            <a:ext cx="8929718" cy="4257672"/>
          </a:xfrm>
        </p:spPr>
        <p:txBody>
          <a:bodyPr/>
          <a:lstStyle/>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dirty="0" err="1" smtClean="0">
                <a:latin typeface="黑体" pitchFamily="49" charset="-122"/>
                <a:ea typeface="黑体" pitchFamily="49" charset="-122"/>
              </a:rPr>
              <a:t>Hadoop</a:t>
            </a:r>
            <a:r>
              <a:rPr lang="zh-CN" altLang="en-US" dirty="0" smtClean="0">
                <a:latin typeface="黑体" pitchFamily="49" charset="-122"/>
                <a:ea typeface="黑体" pitchFamily="49" charset="-122"/>
              </a:rPr>
              <a:t>自带了几个基准测试，打包在几个</a:t>
            </a:r>
            <a:r>
              <a:rPr lang="en-US" altLang="zh-CN" dirty="0" smtClean="0">
                <a:latin typeface="黑体" pitchFamily="49" charset="-122"/>
                <a:ea typeface="黑体" pitchFamily="49" charset="-122"/>
              </a:rPr>
              <a:t>jar</a:t>
            </a:r>
            <a:r>
              <a:rPr lang="zh-CN" altLang="en-US" dirty="0" smtClean="0">
                <a:latin typeface="黑体" pitchFamily="49" charset="-122"/>
                <a:ea typeface="黑体" pitchFamily="49" charset="-122"/>
              </a:rPr>
              <a:t>包中，如</a:t>
            </a:r>
            <a:r>
              <a:rPr lang="en-US" altLang="zh-CN" dirty="0" err="1" smtClean="0">
                <a:latin typeface="黑体" pitchFamily="49" charset="-122"/>
                <a:ea typeface="黑体" pitchFamily="49" charset="-122"/>
              </a:rPr>
              <a:t>hadoop</a:t>
            </a:r>
            <a:r>
              <a:rPr lang="en-US" altLang="zh-CN" dirty="0" smtClean="0">
                <a:latin typeface="黑体" pitchFamily="49" charset="-122"/>
                <a:ea typeface="黑体" pitchFamily="49" charset="-122"/>
              </a:rPr>
              <a:t>-*test*.jar</a:t>
            </a:r>
            <a:r>
              <a:rPr lang="zh-CN" altLang="en-US" dirty="0" smtClean="0">
                <a:latin typeface="黑体" pitchFamily="49" charset="-122"/>
                <a:ea typeface="黑体" pitchFamily="49" charset="-122"/>
              </a:rPr>
              <a:t>和</a:t>
            </a:r>
            <a:r>
              <a:rPr lang="en-US" altLang="zh-CN" dirty="0" err="1" smtClean="0">
                <a:latin typeface="黑体" pitchFamily="49" charset="-122"/>
                <a:ea typeface="黑体" pitchFamily="49" charset="-122"/>
              </a:rPr>
              <a:t>hadoop</a:t>
            </a:r>
            <a:r>
              <a:rPr lang="en-US" altLang="zh-CN" dirty="0" smtClean="0">
                <a:latin typeface="黑体" pitchFamily="49" charset="-122"/>
                <a:ea typeface="黑体" pitchFamily="49" charset="-122"/>
              </a:rPr>
              <a:t>-*examples*.jar</a:t>
            </a:r>
            <a:r>
              <a:rPr lang="zh-CN" altLang="en-US" dirty="0" smtClean="0">
                <a:latin typeface="黑体" pitchFamily="49" charset="-122"/>
                <a:ea typeface="黑体" pitchFamily="49" charset="-122"/>
              </a:rPr>
              <a:t>，在</a:t>
            </a:r>
            <a:r>
              <a:rPr lang="en-US" altLang="zh-CN" dirty="0" err="1" smtClean="0">
                <a:latin typeface="黑体" pitchFamily="49" charset="-122"/>
                <a:ea typeface="黑体" pitchFamily="49" charset="-122"/>
              </a:rPr>
              <a:t>Hadoop</a:t>
            </a:r>
            <a:r>
              <a:rPr lang="zh-CN" altLang="en-US" dirty="0" smtClean="0">
                <a:latin typeface="黑体" pitchFamily="49" charset="-122"/>
                <a:ea typeface="黑体" pitchFamily="49" charset="-122"/>
              </a:rPr>
              <a:t>环境中可以很方便地运行测试。</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zh-CN" altLang="en-US"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dirty="0" smtClean="0">
              <a:latin typeface="黑体" pitchFamily="49" charset="-122"/>
              <a:ea typeface="黑体" pitchFamily="49" charset="-122"/>
            </a:endParaRPr>
          </a:p>
          <a:p>
            <a:pPr marL="428625" indent="-323850" eaLnBrk="1" hangingPunct="1">
              <a:buClr>
                <a:srgbClr val="FF0000"/>
              </a:buClr>
              <a:buSzPct val="45000"/>
              <a:buNone/>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zh-CN" altLang="en-US"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dirty="0" smtClean="0">
              <a:latin typeface="黑体" pitchFamily="49" charset="-122"/>
              <a:ea typeface="黑体" pitchFamily="49" charset="-122"/>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0100" y="2811426"/>
            <a:ext cx="7162800" cy="233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07069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214282" y="671532"/>
            <a:ext cx="8929718" cy="4257672"/>
          </a:xfrm>
        </p:spPr>
        <p:txBody>
          <a:bodyPr/>
          <a:lstStyle/>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dirty="0" smtClean="0">
                <a:latin typeface="黑体" pitchFamily="49" charset="-122"/>
                <a:ea typeface="黑体" pitchFamily="49" charset="-122"/>
              </a:rPr>
              <a:t>HDFS</a:t>
            </a:r>
            <a:r>
              <a:rPr lang="zh-CN" altLang="en-US" dirty="0" smtClean="0">
                <a:latin typeface="黑体" pitchFamily="49" charset="-122"/>
                <a:ea typeface="黑体" pitchFamily="49" charset="-122"/>
              </a:rPr>
              <a:t>硬盘故障：新系统最常见的故障。可以通过运行高强度的</a:t>
            </a:r>
            <a:r>
              <a:rPr lang="en-US" altLang="zh-CN" dirty="0" smtClean="0">
                <a:latin typeface="黑体" pitchFamily="49" charset="-122"/>
                <a:ea typeface="黑体" pitchFamily="49" charset="-122"/>
              </a:rPr>
              <a:t>IO</a:t>
            </a:r>
            <a:r>
              <a:rPr lang="zh-CN" altLang="en-US" dirty="0" smtClean="0">
                <a:latin typeface="黑体" pitchFamily="49" charset="-122"/>
                <a:ea typeface="黑体" pitchFamily="49" charset="-122"/>
              </a:rPr>
              <a:t>基准测试程序集中测试。</a:t>
            </a:r>
            <a:r>
              <a:rPr lang="en-US" altLang="zh-CN" dirty="0" err="1" smtClean="0">
                <a:latin typeface="黑体" pitchFamily="49" charset="-122"/>
                <a:ea typeface="黑体" pitchFamily="49" charset="-122"/>
              </a:rPr>
              <a:t>TestDFSIO</a:t>
            </a:r>
            <a:endParaRPr lang="en-US" altLang="zh-CN"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dirty="0" smtClean="0">
                <a:latin typeface="黑体" pitchFamily="49" charset="-122"/>
                <a:ea typeface="黑体" pitchFamily="49" charset="-122"/>
              </a:rPr>
              <a:t>MR</a:t>
            </a:r>
            <a:r>
              <a:rPr lang="zh-CN" altLang="en-US" dirty="0" smtClean="0">
                <a:latin typeface="黑体" pitchFamily="49" charset="-122"/>
                <a:ea typeface="黑体" pitchFamily="49" charset="-122"/>
              </a:rPr>
              <a:t>计算正确性：</a:t>
            </a:r>
            <a:r>
              <a:rPr lang="en-US" altLang="zh-CN" dirty="0" smtClean="0">
                <a:latin typeface="黑体" pitchFamily="49" charset="-122"/>
                <a:ea typeface="黑体" pitchFamily="49" charset="-122"/>
              </a:rPr>
              <a:t>Sort</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dirty="0" err="1" smtClean="0">
                <a:latin typeface="黑体" pitchFamily="49" charset="-122"/>
                <a:ea typeface="黑体" pitchFamily="49" charset="-122"/>
              </a:rPr>
              <a:t>Hadoop</a:t>
            </a:r>
            <a:r>
              <a:rPr lang="zh-CN" altLang="en-US" dirty="0" smtClean="0">
                <a:latin typeface="黑体" pitchFamily="49" charset="-122"/>
                <a:ea typeface="黑体" pitchFamily="49" charset="-122"/>
              </a:rPr>
              <a:t>数据处理能力：</a:t>
            </a:r>
            <a:r>
              <a:rPr lang="en-US" altLang="zh-CN" dirty="0" err="1" smtClean="0">
                <a:latin typeface="黑体" pitchFamily="49" charset="-122"/>
                <a:ea typeface="黑体" pitchFamily="49" charset="-122"/>
              </a:rPr>
              <a:t>Terasort</a:t>
            </a:r>
            <a:endParaRPr lang="en-US" altLang="zh-CN" dirty="0" smtClean="0">
              <a:latin typeface="黑体" pitchFamily="49" charset="-122"/>
              <a:ea typeface="黑体" pitchFamily="49" charset="-122"/>
            </a:endParaRPr>
          </a:p>
        </p:txBody>
      </p:sp>
      <p:sp>
        <p:nvSpPr>
          <p:cNvPr id="5"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基准测试</a:t>
            </a:r>
          </a:p>
        </p:txBody>
      </p:sp>
    </p:spTree>
    <p:extLst>
      <p:ext uri="{BB962C8B-B14F-4D97-AF65-F5344CB8AC3E}">
        <p14:creationId xmlns:p14="http://schemas.microsoft.com/office/powerpoint/2010/main" val="4060706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TestDFSIO</a:t>
            </a:r>
            <a:r>
              <a:rPr lang="zh-CN" altLang="en-US" sz="3200" b="1" dirty="0" smtClean="0">
                <a:solidFill>
                  <a:srgbClr val="0070C0"/>
                </a:solidFill>
                <a:latin typeface="Verdana" pitchFamily="34" charset="0"/>
                <a:ea typeface="微软雅黑" pitchFamily="34" charset="-122"/>
                <a:cs typeface="Verdana" pitchFamily="34" charset="0"/>
              </a:rPr>
              <a:t>基准测试</a:t>
            </a:r>
            <a:r>
              <a:rPr lang="en-US" altLang="zh-CN" sz="3200" b="1" dirty="0" smtClean="0">
                <a:solidFill>
                  <a:srgbClr val="0070C0"/>
                </a:solidFill>
                <a:latin typeface="Verdana" pitchFamily="34" charset="0"/>
                <a:ea typeface="微软雅黑" pitchFamily="34" charset="-122"/>
                <a:cs typeface="Verdana" pitchFamily="34" charset="0"/>
              </a:rPr>
              <a:t>HDFS</a:t>
            </a:r>
            <a:r>
              <a:rPr lang="zh-CN" altLang="en-US" sz="3200" b="1" dirty="0" smtClean="0">
                <a:solidFill>
                  <a:srgbClr val="0070C0"/>
                </a:solidFill>
                <a:latin typeface="Verdana" pitchFamily="34" charset="0"/>
                <a:ea typeface="微软雅黑" pitchFamily="34" charset="-122"/>
                <a:cs typeface="Verdana" pitchFamily="34" charset="0"/>
              </a:rPr>
              <a:t>故障</a:t>
            </a:r>
            <a:r>
              <a:rPr lang="en-US" altLang="zh-CN" sz="3200" b="1" dirty="0" smtClean="0">
                <a:solidFill>
                  <a:srgbClr val="0070C0"/>
                </a:solidFill>
                <a:latin typeface="Verdana" pitchFamily="34" charset="0"/>
                <a:ea typeface="微软雅黑" pitchFamily="34" charset="-122"/>
                <a:cs typeface="Verdana" pitchFamily="34" charset="0"/>
              </a:rPr>
              <a:t> </a:t>
            </a:r>
            <a:endParaRPr lang="zh-CN" altLang="en-US" sz="3200" b="1" dirty="0" smtClean="0">
              <a:solidFill>
                <a:srgbClr val="0070C0"/>
              </a:solidFill>
              <a:latin typeface="Verdana" pitchFamily="34" charset="0"/>
              <a:ea typeface="微软雅黑" pitchFamily="34" charset="-122"/>
              <a:cs typeface="Verdana" pitchFamily="34" charset="0"/>
            </a:endParaRPr>
          </a:p>
        </p:txBody>
      </p:sp>
      <p:sp>
        <p:nvSpPr>
          <p:cNvPr id="6" name="内容占位符 2"/>
          <p:cNvSpPr>
            <a:spLocks noGrp="1"/>
          </p:cNvSpPr>
          <p:nvPr>
            <p:ph idx="1"/>
          </p:nvPr>
        </p:nvSpPr>
        <p:spPr>
          <a:xfrm>
            <a:off x="214282" y="671532"/>
            <a:ext cx="8929718" cy="4257672"/>
          </a:xfrm>
        </p:spPr>
        <p:txBody>
          <a:bodyPr/>
          <a:lstStyle/>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zh-CN" altLang="en-US" sz="2000" dirty="0" smtClean="0">
                <a:latin typeface="黑体" pitchFamily="49" charset="-122"/>
                <a:ea typeface="黑体" pitchFamily="49" charset="-122"/>
              </a:rPr>
              <a:t>测试顺序应该是先写测试后读测试</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zh-CN" altLang="en-US" sz="2000" dirty="0" smtClean="0">
                <a:latin typeface="黑体" pitchFamily="49" charset="-122"/>
                <a:ea typeface="黑体" pitchFamily="49" charset="-122"/>
              </a:rPr>
              <a:t>写测试：</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zh-CN" altLang="en-US" sz="2000" dirty="0" smtClean="0">
                <a:latin typeface="黑体" pitchFamily="49" charset="-122"/>
                <a:ea typeface="黑体" pitchFamily="49" charset="-122"/>
              </a:rPr>
              <a:t>使用</a:t>
            </a:r>
            <a:r>
              <a:rPr lang="en-US" altLang="zh-CN" sz="2000" dirty="0" smtClean="0">
                <a:latin typeface="黑体" pitchFamily="49" charset="-122"/>
                <a:ea typeface="黑体" pitchFamily="49" charset="-122"/>
              </a:rPr>
              <a:t>10</a:t>
            </a:r>
            <a:r>
              <a:rPr lang="zh-CN" altLang="en-US" sz="2000" dirty="0" smtClean="0">
                <a:latin typeface="黑体" pitchFamily="49" charset="-122"/>
                <a:ea typeface="黑体" pitchFamily="49" charset="-122"/>
              </a:rPr>
              <a:t>个</a:t>
            </a:r>
            <a:r>
              <a:rPr lang="en-US" altLang="zh-CN" sz="2000" dirty="0" smtClean="0">
                <a:latin typeface="黑体" pitchFamily="49" charset="-122"/>
                <a:ea typeface="黑体" pitchFamily="49" charset="-122"/>
              </a:rPr>
              <a:t>map</a:t>
            </a:r>
            <a:r>
              <a:rPr lang="zh-CN" altLang="en-US" sz="2000" dirty="0" smtClean="0">
                <a:latin typeface="黑体" pitchFamily="49" charset="-122"/>
                <a:ea typeface="黑体" pitchFamily="49" charset="-122"/>
              </a:rPr>
              <a:t>任务写</a:t>
            </a:r>
            <a:r>
              <a:rPr lang="en-US" altLang="zh-CN" sz="2000" dirty="0" smtClean="0">
                <a:latin typeface="黑体" pitchFamily="49" charset="-122"/>
                <a:ea typeface="黑体" pitchFamily="49" charset="-122"/>
              </a:rPr>
              <a:t>10</a:t>
            </a:r>
            <a:r>
              <a:rPr lang="zh-CN" altLang="en-US" sz="2000" dirty="0" smtClean="0">
                <a:latin typeface="黑体" pitchFamily="49" charset="-122"/>
                <a:ea typeface="黑体" pitchFamily="49" charset="-122"/>
              </a:rPr>
              <a:t>个文件，每个</a:t>
            </a:r>
            <a:r>
              <a:rPr lang="en-US" altLang="zh-CN" sz="2000" dirty="0" smtClean="0">
                <a:latin typeface="黑体" pitchFamily="49" charset="-122"/>
                <a:ea typeface="黑体" pitchFamily="49" charset="-122"/>
              </a:rPr>
              <a:t>500m</a:t>
            </a:r>
            <a:r>
              <a:rPr lang="zh-CN" altLang="en-US" sz="2000" dirty="0" smtClean="0">
                <a:latin typeface="黑体" pitchFamily="49" charset="-122"/>
                <a:ea typeface="黑体" pitchFamily="49" charset="-122"/>
              </a:rPr>
              <a:t>。</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 jar $HADOOP_HOME/</a:t>
            </a: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-test-*.jar </a:t>
            </a:r>
            <a:r>
              <a:rPr lang="en-US" altLang="zh-CN" sz="2000" dirty="0" err="1" smtClean="0">
                <a:latin typeface="黑体" pitchFamily="49" charset="-122"/>
                <a:ea typeface="黑体" pitchFamily="49" charset="-122"/>
              </a:rPr>
              <a:t>TestDFSIO</a:t>
            </a:r>
            <a:r>
              <a:rPr lang="en-US" altLang="zh-CN" sz="2000" dirty="0" smtClean="0">
                <a:latin typeface="黑体" pitchFamily="49" charset="-122"/>
                <a:ea typeface="黑体" pitchFamily="49" charset="-122"/>
              </a:rPr>
              <a:t> -write -</a:t>
            </a:r>
            <a:r>
              <a:rPr lang="en-US" altLang="zh-CN" sz="2000" dirty="0" err="1" smtClean="0">
                <a:latin typeface="黑体" pitchFamily="49" charset="-122"/>
                <a:ea typeface="黑体" pitchFamily="49" charset="-122"/>
              </a:rPr>
              <a:t>nrFiles</a:t>
            </a:r>
            <a:r>
              <a:rPr lang="en-US" altLang="zh-CN" sz="2000" dirty="0" smtClean="0">
                <a:latin typeface="黑体" pitchFamily="49" charset="-122"/>
                <a:ea typeface="黑体" pitchFamily="49" charset="-122"/>
              </a:rPr>
              <a:t> 10  -</a:t>
            </a:r>
            <a:r>
              <a:rPr lang="en-US" altLang="zh-CN" sz="2000" dirty="0" err="1" smtClean="0">
                <a:latin typeface="黑体" pitchFamily="49" charset="-122"/>
                <a:ea typeface="黑体" pitchFamily="49" charset="-122"/>
              </a:rPr>
              <a:t>fileSize</a:t>
            </a:r>
            <a:r>
              <a:rPr lang="en-US" altLang="zh-CN" sz="2000" dirty="0" smtClean="0">
                <a:latin typeface="黑体" pitchFamily="49" charset="-122"/>
                <a:ea typeface="黑体" pitchFamily="49" charset="-122"/>
              </a:rPr>
              <a:t> 1000 -</a:t>
            </a:r>
            <a:r>
              <a:rPr lang="en-US" altLang="zh-CN" sz="2000" dirty="0" err="1" smtClean="0">
                <a:latin typeface="黑体" pitchFamily="49" charset="-122"/>
                <a:ea typeface="黑体" pitchFamily="49" charset="-122"/>
              </a:rPr>
              <a:t>resFile</a:t>
            </a:r>
            <a:r>
              <a:rPr lang="en-US" altLang="zh-CN" sz="2000" dirty="0" smtClean="0">
                <a:latin typeface="黑体" pitchFamily="49" charset="-122"/>
                <a:ea typeface="黑体" pitchFamily="49" charset="-122"/>
              </a:rPr>
              <a:t> /</a:t>
            </a:r>
            <a:r>
              <a:rPr lang="en-US" altLang="zh-CN" sz="2000" dirty="0" err="1" smtClean="0">
                <a:latin typeface="黑体" pitchFamily="49" charset="-122"/>
                <a:ea typeface="黑体" pitchFamily="49" charset="-122"/>
              </a:rPr>
              <a:t>tmp</a:t>
            </a:r>
            <a:r>
              <a:rPr lang="en-US" altLang="zh-CN" sz="2000" dirty="0" smtClean="0">
                <a:latin typeface="黑体" pitchFamily="49" charset="-122"/>
                <a:ea typeface="黑体" pitchFamily="49" charset="-122"/>
              </a:rPr>
              <a:t>/TestDFSIOresults_write.txt</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zh-CN" altLang="en-US" sz="2000" dirty="0" smtClean="0">
                <a:latin typeface="黑体" pitchFamily="49" charset="-122"/>
                <a:ea typeface="黑体" pitchFamily="49" charset="-122"/>
              </a:rPr>
              <a:t>在运行的最后，结果被写入控制台并记录到</a:t>
            </a:r>
            <a:r>
              <a:rPr lang="en-US" altLang="zh-CN" sz="2000" dirty="0" smtClean="0">
                <a:latin typeface="黑体" pitchFamily="49" charset="-122"/>
                <a:ea typeface="黑体" pitchFamily="49" charset="-122"/>
              </a:rPr>
              <a:t>TestDFSIOresults_write.txt </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zh-CN" altLang="en-US" sz="2000" dirty="0" smtClean="0">
                <a:latin typeface="黑体" pitchFamily="49" charset="-122"/>
                <a:ea typeface="黑体" pitchFamily="49" charset="-122"/>
              </a:rPr>
              <a:t>读测试</a:t>
            </a:r>
            <a:r>
              <a:rPr lang="en-US" altLang="zh-CN" sz="2000" dirty="0" smtClean="0">
                <a:latin typeface="黑体" pitchFamily="49" charset="-122"/>
                <a:ea typeface="黑体" pitchFamily="49" charset="-122"/>
              </a:rPr>
              <a:t>:</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 jar $HADOOP_HOME/</a:t>
            </a: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-test-*.jar </a:t>
            </a:r>
            <a:r>
              <a:rPr lang="en-US" altLang="zh-CN" sz="2000" dirty="0" err="1" smtClean="0">
                <a:latin typeface="黑体" pitchFamily="49" charset="-122"/>
                <a:ea typeface="黑体" pitchFamily="49" charset="-122"/>
              </a:rPr>
              <a:t>TestDFSIO</a:t>
            </a:r>
            <a:r>
              <a:rPr lang="en-US" altLang="zh-CN" sz="2000" dirty="0" smtClean="0">
                <a:latin typeface="黑体" pitchFamily="49" charset="-122"/>
                <a:ea typeface="黑体" pitchFamily="49" charset="-122"/>
              </a:rPr>
              <a:t> -read-</a:t>
            </a:r>
            <a:r>
              <a:rPr lang="en-US" altLang="zh-CN" sz="2000" dirty="0" err="1" smtClean="0">
                <a:latin typeface="黑体" pitchFamily="49" charset="-122"/>
                <a:ea typeface="黑体" pitchFamily="49" charset="-122"/>
              </a:rPr>
              <a:t>nrFiles</a:t>
            </a:r>
            <a:r>
              <a:rPr lang="en-US" altLang="zh-CN" sz="2000" dirty="0" smtClean="0">
                <a:latin typeface="黑体" pitchFamily="49" charset="-122"/>
                <a:ea typeface="黑体" pitchFamily="49" charset="-122"/>
              </a:rPr>
              <a:t> 10  -</a:t>
            </a:r>
            <a:r>
              <a:rPr lang="en-US" altLang="zh-CN" sz="2000" dirty="0" err="1" smtClean="0">
                <a:latin typeface="黑体" pitchFamily="49" charset="-122"/>
                <a:ea typeface="黑体" pitchFamily="49" charset="-122"/>
              </a:rPr>
              <a:t>fileSize</a:t>
            </a:r>
            <a:r>
              <a:rPr lang="en-US" altLang="zh-CN" sz="2000" dirty="0" smtClean="0">
                <a:latin typeface="黑体" pitchFamily="49" charset="-122"/>
                <a:ea typeface="黑体" pitchFamily="49" charset="-122"/>
              </a:rPr>
              <a:t> 1000   -</a:t>
            </a:r>
            <a:r>
              <a:rPr lang="en-US" altLang="zh-CN" sz="2000" dirty="0" err="1" smtClean="0">
                <a:latin typeface="黑体" pitchFamily="49" charset="-122"/>
                <a:ea typeface="黑体" pitchFamily="49" charset="-122"/>
              </a:rPr>
              <a:t>resFile</a:t>
            </a:r>
            <a:r>
              <a:rPr lang="en-US" altLang="zh-CN" sz="2000" dirty="0" smtClean="0">
                <a:latin typeface="黑体" pitchFamily="49" charset="-122"/>
                <a:ea typeface="黑体" pitchFamily="49" charset="-122"/>
              </a:rPr>
              <a:t> /</a:t>
            </a:r>
            <a:r>
              <a:rPr lang="en-US" altLang="zh-CN" sz="2000" dirty="0" err="1" smtClean="0">
                <a:latin typeface="黑体" pitchFamily="49" charset="-122"/>
                <a:ea typeface="黑体" pitchFamily="49" charset="-122"/>
              </a:rPr>
              <a:t>tmp</a:t>
            </a:r>
            <a:r>
              <a:rPr lang="en-US" altLang="zh-CN" sz="2000" dirty="0" smtClean="0">
                <a:latin typeface="黑体" pitchFamily="49" charset="-122"/>
                <a:ea typeface="黑体" pitchFamily="49" charset="-122"/>
              </a:rPr>
              <a:t>/TestDFSIOresults_read.txt</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zh-CN" altLang="en-US" sz="2000" dirty="0" smtClean="0">
                <a:latin typeface="黑体" pitchFamily="49" charset="-122"/>
                <a:ea typeface="黑体" pitchFamily="49" charset="-122"/>
              </a:rPr>
              <a:t>清除测试数据</a:t>
            </a:r>
            <a:r>
              <a:rPr lang="en-US" altLang="zh-CN" sz="2000" dirty="0" smtClean="0">
                <a:latin typeface="黑体" pitchFamily="49" charset="-122"/>
                <a:ea typeface="黑体" pitchFamily="49" charset="-122"/>
              </a:rPr>
              <a:t>:</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 jar $HADOOP_HOME/</a:t>
            </a: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-test-*.jar </a:t>
            </a:r>
            <a:r>
              <a:rPr lang="en-US" altLang="zh-CN" sz="2000" dirty="0" err="1" smtClean="0">
                <a:latin typeface="黑体" pitchFamily="49" charset="-122"/>
                <a:ea typeface="黑体" pitchFamily="49" charset="-122"/>
              </a:rPr>
              <a:t>TestDFSIO</a:t>
            </a:r>
            <a:r>
              <a:rPr lang="en-US" altLang="zh-CN" sz="2000" dirty="0" smtClean="0">
                <a:latin typeface="黑体" pitchFamily="49" charset="-122"/>
                <a:ea typeface="黑体" pitchFamily="49" charset="-122"/>
              </a:rPr>
              <a:t> -clean</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000"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zh-CN" altLang="en-US" sz="2000"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000" dirty="0" smtClean="0">
              <a:latin typeface="黑体" pitchFamily="49" charset="-122"/>
              <a:ea typeface="黑体" pitchFamily="49" charset="-122"/>
            </a:endParaRPr>
          </a:p>
        </p:txBody>
      </p:sp>
    </p:spTree>
    <p:extLst>
      <p:ext uri="{BB962C8B-B14F-4D97-AF65-F5344CB8AC3E}">
        <p14:creationId xmlns:p14="http://schemas.microsoft.com/office/powerpoint/2010/main" val="40607069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Sort</a:t>
            </a:r>
            <a:r>
              <a:rPr lang="zh-CN" altLang="en-US" sz="3200" b="1" dirty="0" smtClean="0">
                <a:solidFill>
                  <a:srgbClr val="0070C0"/>
                </a:solidFill>
                <a:latin typeface="Verdana" pitchFamily="34" charset="0"/>
                <a:ea typeface="微软雅黑" pitchFamily="34" charset="-122"/>
                <a:cs typeface="Verdana" pitchFamily="34" charset="0"/>
              </a:rPr>
              <a:t>基准测试</a:t>
            </a:r>
            <a:r>
              <a:rPr lang="en-US" altLang="zh-CN" sz="3200" b="1" dirty="0" smtClean="0">
                <a:solidFill>
                  <a:srgbClr val="0070C0"/>
                </a:solidFill>
                <a:latin typeface="Verdana" pitchFamily="34" charset="0"/>
                <a:ea typeface="微软雅黑" pitchFamily="34" charset="-122"/>
                <a:cs typeface="Verdana" pitchFamily="34" charset="0"/>
              </a:rPr>
              <a:t>MR</a:t>
            </a:r>
            <a:r>
              <a:rPr lang="zh-CN" altLang="en-US" sz="3200" b="1" dirty="0" smtClean="0">
                <a:solidFill>
                  <a:srgbClr val="0070C0"/>
                </a:solidFill>
                <a:latin typeface="Verdana" pitchFamily="34" charset="0"/>
                <a:ea typeface="微软雅黑" pitchFamily="34" charset="-122"/>
                <a:cs typeface="Verdana" pitchFamily="34" charset="0"/>
              </a:rPr>
              <a:t>计算正确性</a:t>
            </a:r>
            <a:r>
              <a:rPr lang="en-US" altLang="zh-CN" sz="3200" b="1" dirty="0" smtClean="0">
                <a:solidFill>
                  <a:srgbClr val="0070C0"/>
                </a:solidFill>
                <a:latin typeface="Verdana" pitchFamily="34" charset="0"/>
                <a:ea typeface="微软雅黑" pitchFamily="34" charset="-122"/>
                <a:cs typeface="Verdana" pitchFamily="34" charset="0"/>
              </a:rPr>
              <a:t> </a:t>
            </a:r>
            <a:endParaRPr lang="zh-CN" altLang="en-US" sz="3200" b="1" dirty="0" smtClean="0">
              <a:solidFill>
                <a:srgbClr val="0070C0"/>
              </a:solidFill>
              <a:latin typeface="Verdana" pitchFamily="34" charset="0"/>
              <a:ea typeface="微软雅黑" pitchFamily="34" charset="-122"/>
              <a:cs typeface="Verdana" pitchFamily="34" charset="0"/>
            </a:endParaRPr>
          </a:p>
        </p:txBody>
      </p:sp>
      <p:sp>
        <p:nvSpPr>
          <p:cNvPr id="6" name="内容占位符 2"/>
          <p:cNvSpPr>
            <a:spLocks noGrp="1"/>
          </p:cNvSpPr>
          <p:nvPr>
            <p:ph idx="1"/>
          </p:nvPr>
        </p:nvSpPr>
        <p:spPr>
          <a:xfrm>
            <a:off x="214282" y="671532"/>
            <a:ext cx="8929718" cy="4257672"/>
          </a:xfrm>
        </p:spPr>
        <p:txBody>
          <a:bodyPr/>
          <a:lstStyle/>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000" dirty="0" err="1" smtClean="0">
                <a:latin typeface="黑体" pitchFamily="49" charset="-122"/>
                <a:ea typeface="黑体" pitchFamily="49" charset="-122"/>
              </a:rPr>
              <a:t>Hadoop</a:t>
            </a:r>
            <a:r>
              <a:rPr lang="zh-CN" altLang="en-US" sz="2000" dirty="0" smtClean="0">
                <a:latin typeface="黑体" pitchFamily="49" charset="-122"/>
                <a:ea typeface="黑体" pitchFamily="49" charset="-122"/>
              </a:rPr>
              <a:t>自带测试整个</a:t>
            </a:r>
            <a:r>
              <a:rPr lang="en-US" altLang="zh-CN" sz="2000" dirty="0" err="1" smtClean="0">
                <a:latin typeface="黑体" pitchFamily="49" charset="-122"/>
                <a:ea typeface="黑体" pitchFamily="49" charset="-122"/>
              </a:rPr>
              <a:t>MapReduce</a:t>
            </a:r>
            <a:r>
              <a:rPr lang="zh-CN" altLang="en-US" sz="2000" dirty="0" smtClean="0">
                <a:latin typeface="黑体" pitchFamily="49" charset="-122"/>
                <a:ea typeface="黑体" pitchFamily="49" charset="-122"/>
              </a:rPr>
              <a:t>系统的排序程序，整个输入数据集都会通过洗牌传输至</a:t>
            </a:r>
            <a:r>
              <a:rPr lang="en-US" altLang="zh-CN" sz="2000" dirty="0" smtClean="0">
                <a:latin typeface="黑体" pitchFamily="49" charset="-122"/>
                <a:ea typeface="黑体" pitchFamily="49" charset="-122"/>
              </a:rPr>
              <a:t>reducer</a:t>
            </a:r>
            <a:r>
              <a:rPr lang="zh-CN" altLang="en-US" sz="2000" dirty="0" smtClean="0">
                <a:latin typeface="黑体" pitchFamily="49" charset="-122"/>
                <a:ea typeface="黑体" pitchFamily="49" charset="-122"/>
              </a:rPr>
              <a:t>。一共三个步骤：生成一些随机的数据，执行排序，然后验证结果。使用</a:t>
            </a:r>
            <a:r>
              <a:rPr lang="en-US" altLang="zh-CN" sz="2000" dirty="0" err="1" smtClean="0">
                <a:latin typeface="黑体" pitchFamily="49" charset="-122"/>
                <a:ea typeface="黑体" pitchFamily="49" charset="-122"/>
              </a:rPr>
              <a:t>RandomWriter</a:t>
            </a:r>
            <a:r>
              <a:rPr lang="zh-CN" altLang="en-US" sz="2000" dirty="0" smtClean="0">
                <a:latin typeface="黑体" pitchFamily="49" charset="-122"/>
                <a:ea typeface="黑体" pitchFamily="49" charset="-122"/>
              </a:rPr>
              <a:t>生成一些随机的数据。它以每个节点</a:t>
            </a:r>
            <a:r>
              <a:rPr lang="en-US" altLang="zh-CN" sz="2000" dirty="0" smtClean="0">
                <a:latin typeface="黑体" pitchFamily="49" charset="-122"/>
                <a:ea typeface="黑体" pitchFamily="49" charset="-122"/>
              </a:rPr>
              <a:t>10</a:t>
            </a:r>
            <a:r>
              <a:rPr lang="zh-CN" altLang="en-US" sz="2000" dirty="0" smtClean="0">
                <a:latin typeface="黑体" pitchFamily="49" charset="-122"/>
                <a:ea typeface="黑体" pitchFamily="49" charset="-122"/>
              </a:rPr>
              <a:t>个</a:t>
            </a:r>
            <a:r>
              <a:rPr lang="en-US" altLang="zh-CN" sz="2000" dirty="0" smtClean="0">
                <a:latin typeface="黑体" pitchFamily="49" charset="-122"/>
                <a:ea typeface="黑体" pitchFamily="49" charset="-122"/>
              </a:rPr>
              <a:t>map</a:t>
            </a:r>
            <a:r>
              <a:rPr lang="zh-CN" altLang="en-US" sz="2000" dirty="0" smtClean="0">
                <a:latin typeface="黑体" pitchFamily="49" charset="-122"/>
                <a:ea typeface="黑体" pitchFamily="49" charset="-122"/>
              </a:rPr>
              <a:t>的方式运行一个</a:t>
            </a:r>
            <a:r>
              <a:rPr lang="en-US" altLang="zh-CN" sz="2000" dirty="0" err="1" smtClean="0">
                <a:latin typeface="黑体" pitchFamily="49" charset="-122"/>
                <a:ea typeface="黑体" pitchFamily="49" charset="-122"/>
              </a:rPr>
              <a:t>MapReduce</a:t>
            </a:r>
            <a:r>
              <a:rPr lang="zh-CN" altLang="en-US" sz="2000" dirty="0" smtClean="0">
                <a:latin typeface="黑体" pitchFamily="49" charset="-122"/>
                <a:ea typeface="黑体" pitchFamily="49" charset="-122"/>
              </a:rPr>
              <a:t>作业，并且每一个</a:t>
            </a:r>
            <a:r>
              <a:rPr lang="en-US" altLang="zh-CN" sz="2000" dirty="0" smtClean="0">
                <a:latin typeface="黑体" pitchFamily="49" charset="-122"/>
                <a:ea typeface="黑体" pitchFamily="49" charset="-122"/>
              </a:rPr>
              <a:t>map</a:t>
            </a:r>
            <a:r>
              <a:rPr lang="zh-CN" altLang="en-US" sz="2000" dirty="0" smtClean="0">
                <a:latin typeface="黑体" pitchFamily="49" charset="-122"/>
                <a:ea typeface="黑体" pitchFamily="49" charset="-122"/>
              </a:rPr>
              <a:t>生成近似</a:t>
            </a:r>
            <a:r>
              <a:rPr lang="en-US" altLang="zh-CN" sz="2000" dirty="0" smtClean="0">
                <a:latin typeface="黑体" pitchFamily="49" charset="-122"/>
                <a:ea typeface="黑体" pitchFamily="49" charset="-122"/>
              </a:rPr>
              <a:t>10GB</a:t>
            </a:r>
            <a:r>
              <a:rPr lang="zh-CN" altLang="en-US" sz="2000" dirty="0" smtClean="0">
                <a:latin typeface="黑体" pitchFamily="49" charset="-122"/>
                <a:ea typeface="黑体" pitchFamily="49" charset="-122"/>
              </a:rPr>
              <a:t>的随机二进制数据，带有不同长度的键和值。</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 jar $HADOOP_HOME/hadoop-examples*.jar </a:t>
            </a:r>
            <a:r>
              <a:rPr lang="en-US" altLang="zh-CN" sz="2000" dirty="0" err="1" smtClean="0">
                <a:latin typeface="黑体" pitchFamily="49" charset="-122"/>
                <a:ea typeface="黑体" pitchFamily="49" charset="-122"/>
              </a:rPr>
              <a:t>randomwriter</a:t>
            </a:r>
            <a:r>
              <a:rPr lang="en-US" altLang="zh-CN" sz="2000" dirty="0" smtClean="0">
                <a:latin typeface="黑体" pitchFamily="49" charset="-122"/>
                <a:ea typeface="黑体" pitchFamily="49" charset="-122"/>
              </a:rPr>
              <a:t> random-data</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zh-CN" altLang="en-US" sz="2000"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000"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000"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000"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000"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zh-CN" altLang="en-US" sz="2000"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000" dirty="0" smtClean="0">
              <a:latin typeface="黑体" pitchFamily="49" charset="-122"/>
              <a:ea typeface="黑体" pitchFamily="49" charset="-122"/>
            </a:endParaRPr>
          </a:p>
        </p:txBody>
      </p:sp>
    </p:spTree>
    <p:extLst>
      <p:ext uri="{BB962C8B-B14F-4D97-AF65-F5344CB8AC3E}">
        <p14:creationId xmlns:p14="http://schemas.microsoft.com/office/powerpoint/2010/main" val="40607069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Terasort</a:t>
            </a:r>
            <a:r>
              <a:rPr lang="zh-CN" altLang="en-US" sz="3200" b="1" dirty="0" smtClean="0">
                <a:solidFill>
                  <a:srgbClr val="0070C0"/>
                </a:solidFill>
                <a:latin typeface="Verdana" pitchFamily="34" charset="0"/>
                <a:ea typeface="微软雅黑" pitchFamily="34" charset="-122"/>
                <a:cs typeface="Verdana" pitchFamily="34" charset="0"/>
              </a:rPr>
              <a:t>基准测试</a:t>
            </a:r>
            <a:r>
              <a:rPr lang="en-US" altLang="zh-CN" sz="3200" b="1" dirty="0" err="1"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数据处理能力</a:t>
            </a:r>
          </a:p>
        </p:txBody>
      </p:sp>
      <p:sp>
        <p:nvSpPr>
          <p:cNvPr id="6" name="内容占位符 2"/>
          <p:cNvSpPr>
            <a:spLocks noGrp="1"/>
          </p:cNvSpPr>
          <p:nvPr>
            <p:ph idx="1"/>
          </p:nvPr>
        </p:nvSpPr>
        <p:spPr>
          <a:xfrm>
            <a:off x="214282" y="571486"/>
            <a:ext cx="8929718" cy="4257672"/>
          </a:xfrm>
        </p:spPr>
        <p:txBody>
          <a:bodyPr/>
          <a:lstStyle/>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 jar $HADOOP_HOME/hadoop-examples*.jar </a:t>
            </a:r>
            <a:r>
              <a:rPr lang="en-US" altLang="zh-CN" sz="2000" dirty="0" err="1" smtClean="0">
                <a:latin typeface="黑体" pitchFamily="49" charset="-122"/>
                <a:ea typeface="黑体" pitchFamily="49" charset="-122"/>
              </a:rPr>
              <a:t>teragen</a:t>
            </a:r>
            <a:r>
              <a:rPr lang="en-US" altLang="zh-CN" sz="2000" dirty="0" smtClean="0">
                <a:latin typeface="黑体" pitchFamily="49" charset="-122"/>
                <a:ea typeface="黑体" pitchFamily="49" charset="-122"/>
              </a:rPr>
              <a:t> 1000000 </a:t>
            </a:r>
            <a:r>
              <a:rPr lang="en-US" altLang="zh-CN" sz="2000" dirty="0" err="1" smtClean="0">
                <a:latin typeface="黑体" pitchFamily="49" charset="-122"/>
                <a:ea typeface="黑体" pitchFamily="49" charset="-122"/>
              </a:rPr>
              <a:t>terasort</a:t>
            </a:r>
            <a:r>
              <a:rPr lang="en-US" altLang="zh-CN" sz="2000" dirty="0" smtClean="0">
                <a:latin typeface="黑体" pitchFamily="49" charset="-122"/>
                <a:ea typeface="黑体" pitchFamily="49" charset="-122"/>
              </a:rPr>
              <a:t>/1000000-input</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zh-CN" altLang="en-US" sz="2000" dirty="0" smtClean="0">
                <a:latin typeface="黑体" pitchFamily="49" charset="-122"/>
                <a:ea typeface="黑体" pitchFamily="49" charset="-122"/>
              </a:rPr>
              <a:t>查看数据</a:t>
            </a:r>
            <a:r>
              <a:rPr lang="en-US" altLang="zh-CN" sz="2000" dirty="0" smtClean="0">
                <a:latin typeface="黑体" pitchFamily="49" charset="-122"/>
                <a:ea typeface="黑体" pitchFamily="49" charset="-122"/>
              </a:rPr>
              <a:t>:</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 </a:t>
            </a:r>
            <a:r>
              <a:rPr lang="en-US" altLang="zh-CN" sz="2000" dirty="0" err="1" smtClean="0">
                <a:latin typeface="黑体" pitchFamily="49" charset="-122"/>
                <a:ea typeface="黑体" pitchFamily="49" charset="-122"/>
              </a:rPr>
              <a:t>fs</a:t>
            </a:r>
            <a:r>
              <a:rPr lang="en-US" altLang="zh-CN" sz="2000" dirty="0" smtClean="0">
                <a:latin typeface="黑体" pitchFamily="49" charset="-122"/>
                <a:ea typeface="黑体" pitchFamily="49" charset="-122"/>
              </a:rPr>
              <a:t> -</a:t>
            </a:r>
            <a:r>
              <a:rPr lang="en-US" altLang="zh-CN" sz="2000" dirty="0" err="1" smtClean="0">
                <a:latin typeface="黑体" pitchFamily="49" charset="-122"/>
                <a:ea typeface="黑体" pitchFamily="49" charset="-122"/>
              </a:rPr>
              <a:t>ls</a:t>
            </a:r>
            <a:r>
              <a:rPr lang="en-US" altLang="zh-CN" sz="2000" dirty="0" smtClean="0">
                <a:latin typeface="黑体" pitchFamily="49" charset="-122"/>
                <a:ea typeface="黑体" pitchFamily="49" charset="-122"/>
              </a:rPr>
              <a:t>  /</a:t>
            </a:r>
            <a:r>
              <a:rPr lang="en-US" altLang="zh-CN" sz="2000" dirty="0" err="1" smtClean="0">
                <a:latin typeface="黑体" pitchFamily="49" charset="-122"/>
                <a:ea typeface="黑体" pitchFamily="49" charset="-122"/>
              </a:rPr>
              <a:t>usr</a:t>
            </a:r>
            <a:r>
              <a:rPr lang="en-US" altLang="zh-CN" sz="2000" dirty="0" smtClean="0">
                <a:latin typeface="黑体" pitchFamily="49" charset="-122"/>
                <a:ea typeface="黑体" pitchFamily="49" charset="-122"/>
              </a:rPr>
              <a:t>/</a:t>
            </a: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a:t>
            </a:r>
            <a:r>
              <a:rPr lang="en-US" altLang="zh-CN" sz="2000" dirty="0" err="1" smtClean="0">
                <a:latin typeface="黑体" pitchFamily="49" charset="-122"/>
                <a:ea typeface="黑体" pitchFamily="49" charset="-122"/>
              </a:rPr>
              <a:t>terasort</a:t>
            </a:r>
            <a:r>
              <a:rPr lang="en-US" altLang="zh-CN" sz="2000" dirty="0" smtClean="0">
                <a:latin typeface="黑体" pitchFamily="49" charset="-122"/>
                <a:ea typeface="黑体" pitchFamily="49" charset="-122"/>
              </a:rPr>
              <a:t>/1000000-input </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 jar </a:t>
            </a: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a:t>
            </a:r>
            <a:r>
              <a:rPr lang="en-US" altLang="zh-CN" sz="2000" dirty="0" err="1" smtClean="0">
                <a:latin typeface="黑体" pitchFamily="49" charset="-122"/>
                <a:ea typeface="黑体" pitchFamily="49" charset="-122"/>
              </a:rPr>
              <a:t>examples.jar</a:t>
            </a:r>
            <a:r>
              <a:rPr lang="en-US" altLang="zh-CN" sz="2000" dirty="0" smtClean="0">
                <a:latin typeface="黑体" pitchFamily="49" charset="-122"/>
                <a:ea typeface="黑体" pitchFamily="49" charset="-122"/>
              </a:rPr>
              <a:t> </a:t>
            </a:r>
            <a:r>
              <a:rPr lang="en-US" altLang="zh-CN" sz="2000" dirty="0" err="1" smtClean="0">
                <a:latin typeface="黑体" pitchFamily="49" charset="-122"/>
                <a:ea typeface="黑体" pitchFamily="49" charset="-122"/>
              </a:rPr>
              <a:t>terasort</a:t>
            </a:r>
            <a:r>
              <a:rPr lang="en-US" altLang="zh-CN" sz="2000" dirty="0" smtClean="0">
                <a:latin typeface="黑体" pitchFamily="49" charset="-122"/>
                <a:ea typeface="黑体" pitchFamily="49" charset="-122"/>
              </a:rPr>
              <a:t> in-dir out-dir</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zh-CN" altLang="en-US" sz="2000" dirty="0" smtClean="0">
                <a:latin typeface="黑体" pitchFamily="49" charset="-122"/>
                <a:ea typeface="黑体" pitchFamily="49" charset="-122"/>
              </a:rPr>
              <a:t>排序</a:t>
            </a:r>
            <a:r>
              <a:rPr lang="en-US" altLang="zh-CN" sz="2000" dirty="0" smtClean="0">
                <a:latin typeface="黑体" pitchFamily="49" charset="-122"/>
                <a:ea typeface="黑体" pitchFamily="49" charset="-122"/>
              </a:rPr>
              <a:t>:</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 jar hadoop-examples-0.20.2-cdh3u1.jar </a:t>
            </a:r>
            <a:r>
              <a:rPr lang="en-US" altLang="zh-CN" sz="2000" dirty="0" err="1" smtClean="0">
                <a:latin typeface="黑体" pitchFamily="49" charset="-122"/>
                <a:ea typeface="黑体" pitchFamily="49" charset="-122"/>
              </a:rPr>
              <a:t>terasort</a:t>
            </a:r>
            <a:r>
              <a:rPr lang="en-US" altLang="zh-CN" sz="2000" dirty="0" smtClean="0">
                <a:latin typeface="黑体" pitchFamily="49" charset="-122"/>
                <a:ea typeface="黑体" pitchFamily="49" charset="-122"/>
              </a:rPr>
              <a:t> </a:t>
            </a:r>
            <a:r>
              <a:rPr lang="en-US" altLang="zh-CN" sz="2000" dirty="0" err="1" smtClean="0">
                <a:latin typeface="黑体" pitchFamily="49" charset="-122"/>
                <a:ea typeface="黑体" pitchFamily="49" charset="-122"/>
              </a:rPr>
              <a:t>terasort</a:t>
            </a:r>
            <a:r>
              <a:rPr lang="en-US" altLang="zh-CN" sz="2000" dirty="0" smtClean="0">
                <a:latin typeface="黑体" pitchFamily="49" charset="-122"/>
                <a:ea typeface="黑体" pitchFamily="49" charset="-122"/>
              </a:rPr>
              <a:t>/1000000-input  </a:t>
            </a:r>
            <a:r>
              <a:rPr lang="en-US" altLang="zh-CN" sz="2000" dirty="0" err="1" smtClean="0">
                <a:latin typeface="黑体" pitchFamily="49" charset="-122"/>
                <a:ea typeface="黑体" pitchFamily="49" charset="-122"/>
              </a:rPr>
              <a:t>terasort</a:t>
            </a:r>
            <a:r>
              <a:rPr lang="en-US" altLang="zh-CN" sz="2000" dirty="0" smtClean="0">
                <a:latin typeface="黑体" pitchFamily="49" charset="-122"/>
                <a:ea typeface="黑体" pitchFamily="49" charset="-122"/>
              </a:rPr>
              <a:t>/1000000-output </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zh-CN" altLang="en-US" sz="2000" dirty="0" smtClean="0">
                <a:latin typeface="黑体" pitchFamily="49" charset="-122"/>
                <a:ea typeface="黑体" pitchFamily="49" charset="-122"/>
              </a:rPr>
              <a:t>查看排序</a:t>
            </a:r>
            <a:r>
              <a:rPr lang="en-US" altLang="zh-CN" sz="2000" dirty="0" smtClean="0">
                <a:latin typeface="黑体" pitchFamily="49" charset="-122"/>
                <a:ea typeface="黑体" pitchFamily="49" charset="-122"/>
              </a:rPr>
              <a:t>:</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000" dirty="0" err="1" smtClean="0">
                <a:latin typeface="黑体" pitchFamily="49" charset="-122"/>
                <a:ea typeface="黑体" pitchFamily="49" charset="-122"/>
              </a:rPr>
              <a:t>hadoop</a:t>
            </a:r>
            <a:r>
              <a:rPr lang="en-US" altLang="zh-CN" sz="2000" dirty="0" smtClean="0">
                <a:latin typeface="黑体" pitchFamily="49" charset="-122"/>
                <a:ea typeface="黑体" pitchFamily="49" charset="-122"/>
              </a:rPr>
              <a:t> </a:t>
            </a:r>
            <a:r>
              <a:rPr lang="en-US" altLang="zh-CN" sz="2000" dirty="0" err="1" smtClean="0">
                <a:latin typeface="黑体" pitchFamily="49" charset="-122"/>
                <a:ea typeface="黑体" pitchFamily="49" charset="-122"/>
              </a:rPr>
              <a:t>fs</a:t>
            </a:r>
            <a:r>
              <a:rPr lang="en-US" altLang="zh-CN" sz="2000" dirty="0" smtClean="0">
                <a:latin typeface="黑体" pitchFamily="49" charset="-122"/>
                <a:ea typeface="黑体" pitchFamily="49" charset="-122"/>
              </a:rPr>
              <a:t> -</a:t>
            </a:r>
            <a:r>
              <a:rPr lang="en-US" altLang="zh-CN" sz="2000" dirty="0" err="1" smtClean="0">
                <a:latin typeface="黑体" pitchFamily="49" charset="-122"/>
                <a:ea typeface="黑体" pitchFamily="49" charset="-122"/>
              </a:rPr>
              <a:t>ls</a:t>
            </a:r>
            <a:r>
              <a:rPr lang="en-US" altLang="zh-CN" sz="2000" dirty="0" smtClean="0">
                <a:latin typeface="黑体" pitchFamily="49" charset="-122"/>
                <a:ea typeface="黑体" pitchFamily="49" charset="-122"/>
              </a:rPr>
              <a:t> </a:t>
            </a:r>
            <a:r>
              <a:rPr lang="en-US" altLang="zh-CN" sz="2000" dirty="0" err="1" smtClean="0">
                <a:latin typeface="黑体" pitchFamily="49" charset="-122"/>
                <a:ea typeface="黑体" pitchFamily="49" charset="-122"/>
              </a:rPr>
              <a:t>terasort</a:t>
            </a:r>
            <a:r>
              <a:rPr lang="en-US" altLang="zh-CN" sz="2000" dirty="0" smtClean="0">
                <a:latin typeface="黑体" pitchFamily="49" charset="-122"/>
                <a:ea typeface="黑体" pitchFamily="49" charset="-122"/>
              </a:rPr>
              <a:t>/1000000-output </a:t>
            </a: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r>
              <a:rPr lang="en-US" altLang="zh-CN" sz="2000" dirty="0" smtClean="0">
                <a:latin typeface="黑体" pitchFamily="49" charset="-122"/>
                <a:ea typeface="黑体" pitchFamily="49" charset="-122"/>
              </a:rPr>
              <a:t>1TB</a:t>
            </a:r>
            <a:r>
              <a:rPr lang="zh-CN" altLang="en-US" sz="2000" dirty="0" smtClean="0">
                <a:latin typeface="黑体" pitchFamily="49" charset="-122"/>
                <a:ea typeface="黑体" pitchFamily="49" charset="-122"/>
              </a:rPr>
              <a:t>排序通常用于衡量分布式数据处理框架的数据处理能力。</a:t>
            </a:r>
            <a:r>
              <a:rPr lang="en-US" altLang="zh-CN" sz="2000" dirty="0" err="1" smtClean="0">
                <a:latin typeface="黑体" pitchFamily="49" charset="-122"/>
                <a:ea typeface="黑体" pitchFamily="49" charset="-122"/>
              </a:rPr>
              <a:t>Terasort</a:t>
            </a:r>
            <a:r>
              <a:rPr lang="zh-CN" altLang="en-US" sz="2000" dirty="0" smtClean="0">
                <a:latin typeface="黑体" pitchFamily="49" charset="-122"/>
                <a:ea typeface="黑体" pitchFamily="49" charset="-122"/>
              </a:rPr>
              <a:t>是</a:t>
            </a:r>
            <a:r>
              <a:rPr lang="en-US" altLang="zh-CN" sz="2000" dirty="0" err="1" smtClean="0">
                <a:latin typeface="黑体" pitchFamily="49" charset="-122"/>
                <a:ea typeface="黑体" pitchFamily="49" charset="-122"/>
              </a:rPr>
              <a:t>Hadoop</a:t>
            </a:r>
            <a:r>
              <a:rPr lang="zh-CN" altLang="en-US" sz="2000" dirty="0" smtClean="0">
                <a:latin typeface="黑体" pitchFamily="49" charset="-122"/>
                <a:ea typeface="黑体" pitchFamily="49" charset="-122"/>
              </a:rPr>
              <a:t>中的的一个排序作业，在</a:t>
            </a:r>
            <a:r>
              <a:rPr lang="en-US" altLang="zh-CN" sz="2000" dirty="0" smtClean="0">
                <a:latin typeface="黑体" pitchFamily="49" charset="-122"/>
                <a:ea typeface="黑体" pitchFamily="49" charset="-122"/>
              </a:rPr>
              <a:t>2008</a:t>
            </a:r>
            <a:r>
              <a:rPr lang="zh-CN" altLang="en-US" sz="2000" dirty="0" smtClean="0">
                <a:latin typeface="黑体" pitchFamily="49" charset="-122"/>
                <a:ea typeface="黑体" pitchFamily="49" charset="-122"/>
              </a:rPr>
              <a:t>年，</a:t>
            </a:r>
            <a:r>
              <a:rPr lang="en-US" altLang="zh-CN" sz="2000" dirty="0" err="1" smtClean="0">
                <a:latin typeface="黑体" pitchFamily="49" charset="-122"/>
                <a:ea typeface="黑体" pitchFamily="49" charset="-122"/>
              </a:rPr>
              <a:t>Hadoop</a:t>
            </a:r>
            <a:r>
              <a:rPr lang="zh-CN" altLang="en-US" sz="2000" dirty="0" smtClean="0">
                <a:latin typeface="黑体" pitchFamily="49" charset="-122"/>
                <a:ea typeface="黑体" pitchFamily="49" charset="-122"/>
              </a:rPr>
              <a:t>在</a:t>
            </a:r>
            <a:r>
              <a:rPr lang="en-US" altLang="zh-CN" sz="2000" dirty="0" smtClean="0">
                <a:latin typeface="黑体" pitchFamily="49" charset="-122"/>
                <a:ea typeface="黑体" pitchFamily="49" charset="-122"/>
              </a:rPr>
              <a:t>1TB</a:t>
            </a:r>
            <a:r>
              <a:rPr lang="zh-CN" altLang="en-US" sz="2000" dirty="0" smtClean="0">
                <a:latin typeface="黑体" pitchFamily="49" charset="-122"/>
                <a:ea typeface="黑体" pitchFamily="49" charset="-122"/>
              </a:rPr>
              <a:t>排序基准评估中赢得第一名，耗时</a:t>
            </a:r>
            <a:r>
              <a:rPr lang="en-US" altLang="zh-CN" sz="2000" dirty="0" smtClean="0">
                <a:latin typeface="黑体" pitchFamily="49" charset="-122"/>
                <a:ea typeface="黑体" pitchFamily="49" charset="-122"/>
              </a:rPr>
              <a:t>209</a:t>
            </a:r>
            <a:r>
              <a:rPr lang="zh-CN" altLang="en-US" sz="2000" dirty="0" smtClean="0">
                <a:latin typeface="黑体" pitchFamily="49" charset="-122"/>
                <a:ea typeface="黑体" pitchFamily="49" charset="-122"/>
              </a:rPr>
              <a:t>秒。</a:t>
            </a:r>
            <a:endParaRPr lang="en-US" altLang="zh-CN" sz="2000"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000"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zh-CN" altLang="en-US" sz="2000" dirty="0" smtClean="0">
              <a:latin typeface="黑体" pitchFamily="49" charset="-122"/>
              <a:ea typeface="黑体" pitchFamily="49" charset="-122"/>
            </a:endParaRPr>
          </a:p>
          <a:p>
            <a:pPr marL="428625" indent="-323850" eaLnBrk="1" hangingPunct="1">
              <a:buClr>
                <a:srgbClr val="FF0000"/>
              </a:buClr>
              <a:buSzPct val="45000"/>
              <a:buFont typeface="Wingdings" pitchFamily="2" charset="2"/>
              <a:buChar char=""/>
              <a:tabLst>
                <a:tab pos="428625" algn="l"/>
                <a:tab pos="533400" algn="l"/>
                <a:tab pos="984250" algn="l"/>
                <a:tab pos="1431925" algn="l"/>
                <a:tab pos="1882775" algn="l"/>
                <a:tab pos="2330450" algn="l"/>
                <a:tab pos="2781300" algn="l"/>
                <a:tab pos="3228975" algn="l"/>
                <a:tab pos="3679825" algn="l"/>
                <a:tab pos="4127500" algn="l"/>
                <a:tab pos="4578350" algn="l"/>
                <a:tab pos="5026025" algn="l"/>
                <a:tab pos="5476875" algn="l"/>
                <a:tab pos="5924550" algn="l"/>
                <a:tab pos="6375400" algn="l"/>
                <a:tab pos="6823075" algn="l"/>
                <a:tab pos="7273925" algn="l"/>
                <a:tab pos="7721600" algn="l"/>
                <a:tab pos="8172450" algn="l"/>
                <a:tab pos="8620125" algn="l"/>
                <a:tab pos="9070975" algn="l"/>
              </a:tabLst>
            </a:pPr>
            <a:endParaRPr lang="en-US" altLang="zh-CN" sz="2000" dirty="0" smtClean="0">
              <a:latin typeface="黑体" pitchFamily="49" charset="-122"/>
              <a:ea typeface="黑体" pitchFamily="49" charset="-122"/>
            </a:endParaRPr>
          </a:p>
        </p:txBody>
      </p:sp>
    </p:spTree>
    <p:extLst>
      <p:ext uri="{BB962C8B-B14F-4D97-AF65-F5344CB8AC3E}">
        <p14:creationId xmlns:p14="http://schemas.microsoft.com/office/powerpoint/2010/main" val="40607069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9"/>
          <p:cNvSpPr txBox="1">
            <a:spLocks noChangeArrowheads="1"/>
          </p:cNvSpPr>
          <p:nvPr/>
        </p:nvSpPr>
        <p:spPr bwMode="auto">
          <a:xfrm>
            <a:off x="0" y="-17"/>
            <a:ext cx="9035654" cy="584773"/>
          </a:xfrm>
          <a:prstGeom prst="rect">
            <a:avLst/>
          </a:prstGeom>
          <a:noFill/>
          <a:ln w="9525" algn="ctr">
            <a:noFill/>
            <a:miter lim="800000"/>
            <a:headEnd/>
            <a:tailEnd/>
          </a:ln>
        </p:spPr>
        <p:txBody>
          <a:bodyPr wrap="square"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优化</a:t>
            </a:r>
          </a:p>
        </p:txBody>
      </p:sp>
      <p:sp>
        <p:nvSpPr>
          <p:cNvPr id="7" name="内容占位符 2"/>
          <p:cNvSpPr>
            <a:spLocks noGrp="1"/>
          </p:cNvSpPr>
          <p:nvPr>
            <p:ph idx="1"/>
          </p:nvPr>
        </p:nvSpPr>
        <p:spPr>
          <a:xfrm>
            <a:off x="457200" y="785800"/>
            <a:ext cx="8229600" cy="4000528"/>
          </a:xfrm>
        </p:spPr>
        <p:txBody>
          <a:bodyPr rtlCol="0">
            <a:normAutofit fontScale="62500" lnSpcReduction="20000"/>
          </a:bodyPr>
          <a:lstStyle/>
          <a:p>
            <a:pPr fontAlgn="auto">
              <a:spcAft>
                <a:spcPts val="0"/>
              </a:spcAft>
              <a:buNone/>
              <a:defRPr/>
            </a:pPr>
            <a:r>
              <a:rPr lang="en-US" altLang="zh-CN" dirty="0">
                <a:latin typeface="黑体" pitchFamily="49" charset="-122"/>
                <a:ea typeface="黑体" pitchFamily="49" charset="-122"/>
                <a:cs typeface="Lucida Sans"/>
              </a:rPr>
              <a:t>1</a:t>
            </a:r>
            <a:r>
              <a:rPr lang="en-US" altLang="zh-CN" dirty="0" smtClean="0">
                <a:latin typeface="黑体" pitchFamily="49" charset="-122"/>
                <a:ea typeface="黑体" pitchFamily="49" charset="-122"/>
                <a:cs typeface="Lucida Sans"/>
              </a:rPr>
              <a:t>.</a:t>
            </a:r>
            <a:r>
              <a:rPr lang="zh-CN" altLang="en-US" dirty="0" smtClean="0">
                <a:latin typeface="黑体" pitchFamily="49" charset="-122"/>
                <a:ea typeface="黑体" pitchFamily="49" charset="-122"/>
                <a:cs typeface="Lucida Sans"/>
              </a:rPr>
              <a:t>底层：</a:t>
            </a:r>
            <a:endParaRPr lang="en-US" altLang="zh-CN" dirty="0" smtClean="0">
              <a:latin typeface="黑体" pitchFamily="49" charset="-122"/>
              <a:ea typeface="黑体" pitchFamily="49" charset="-122"/>
              <a:cs typeface="Lucida Sans"/>
            </a:endParaRPr>
          </a:p>
          <a:p>
            <a:pPr marL="0" indent="0" fontAlgn="auto">
              <a:spcAft>
                <a:spcPts val="0"/>
              </a:spcAft>
              <a:buFont typeface="Wingdings 2"/>
              <a:buNone/>
              <a:defRPr/>
            </a:pPr>
            <a:r>
              <a:rPr lang="en-US" altLang="zh-CN" dirty="0" smtClean="0">
                <a:latin typeface="黑体" pitchFamily="49" charset="-122"/>
                <a:ea typeface="黑体" pitchFamily="49" charset="-122"/>
                <a:cs typeface="Lucida Sans"/>
              </a:rPr>
              <a:t>(1)</a:t>
            </a:r>
            <a:r>
              <a:rPr lang="zh-CN" altLang="en-US" dirty="0" smtClean="0">
                <a:latin typeface="黑体" pitchFamily="49" charset="-122"/>
                <a:ea typeface="黑体" pitchFamily="49" charset="-122"/>
                <a:cs typeface="Lucida Sans"/>
              </a:rPr>
              <a:t>解决</a:t>
            </a:r>
            <a:r>
              <a:rPr lang="zh-CN" altLang="en-US" dirty="0">
                <a:latin typeface="黑体" pitchFamily="49" charset="-122"/>
                <a:ea typeface="黑体" pitchFamily="49" charset="-122"/>
                <a:cs typeface="Lucida Sans"/>
              </a:rPr>
              <a:t>数据倾斜的问题</a:t>
            </a:r>
            <a:r>
              <a:rPr lang="zh-CN" altLang="en-US" dirty="0" smtClean="0">
                <a:latin typeface="黑体" pitchFamily="49" charset="-122"/>
                <a:ea typeface="黑体" pitchFamily="49" charset="-122"/>
                <a:cs typeface="Lucida Sans"/>
              </a:rPr>
              <a:t>。</a:t>
            </a:r>
            <a:r>
              <a:rPr lang="en-US" altLang="zh-CN" dirty="0" smtClean="0">
                <a:latin typeface="黑体" pitchFamily="49" charset="-122"/>
                <a:ea typeface="黑体" pitchFamily="49" charset="-122"/>
                <a:cs typeface="Lucida Sans"/>
              </a:rPr>
              <a:t>./start-blancer.sh</a:t>
            </a:r>
            <a:endParaRPr lang="en-US" altLang="zh-CN" dirty="0">
              <a:latin typeface="黑体" pitchFamily="49" charset="-122"/>
              <a:ea typeface="黑体" pitchFamily="49" charset="-122"/>
              <a:cs typeface="Lucida Sans"/>
            </a:endParaRPr>
          </a:p>
          <a:p>
            <a:pPr marL="0" indent="0" fontAlgn="auto">
              <a:spcAft>
                <a:spcPts val="0"/>
              </a:spcAft>
              <a:buFont typeface="Wingdings 2"/>
              <a:buNone/>
              <a:defRPr/>
            </a:pPr>
            <a:r>
              <a:rPr lang="en-US" altLang="zh-CN" dirty="0" smtClean="0">
                <a:latin typeface="黑体" pitchFamily="49" charset="-122"/>
                <a:ea typeface="黑体" pitchFamily="49" charset="-122"/>
                <a:cs typeface="Lucida Sans"/>
              </a:rPr>
              <a:t>(2)</a:t>
            </a:r>
            <a:r>
              <a:rPr lang="zh-CN" altLang="en-US" dirty="0" smtClean="0">
                <a:latin typeface="黑体" pitchFamily="49" charset="-122"/>
                <a:ea typeface="黑体" pitchFamily="49" charset="-122"/>
                <a:cs typeface="Lucida Sans"/>
              </a:rPr>
              <a:t>合理规划底层服务器的配置和数量</a:t>
            </a:r>
            <a:r>
              <a:rPr lang="en-US" altLang="zh-CN" dirty="0" smtClean="0">
                <a:latin typeface="黑体" pitchFamily="49" charset="-122"/>
                <a:ea typeface="黑体" pitchFamily="49" charset="-122"/>
                <a:cs typeface="Lucida Sans"/>
              </a:rPr>
              <a:t>(</a:t>
            </a:r>
            <a:r>
              <a:rPr lang="zh-CN" altLang="en-US" dirty="0" smtClean="0">
                <a:latin typeface="黑体" pitchFamily="49" charset="-122"/>
                <a:ea typeface="黑体" pitchFamily="49" charset="-122"/>
                <a:cs typeface="Lucida Sans"/>
              </a:rPr>
              <a:t>任务繁忙度和数据量大小）</a:t>
            </a:r>
            <a:endParaRPr lang="en-US" altLang="zh-CN" dirty="0">
              <a:latin typeface="黑体" pitchFamily="49" charset="-122"/>
              <a:ea typeface="黑体" pitchFamily="49" charset="-122"/>
              <a:cs typeface="Lucida Sans"/>
            </a:endParaRPr>
          </a:p>
          <a:p>
            <a:pPr marL="0" indent="0" fontAlgn="auto">
              <a:spcAft>
                <a:spcPts val="0"/>
              </a:spcAft>
              <a:buFont typeface="Wingdings 2"/>
              <a:buNone/>
              <a:defRPr/>
            </a:pPr>
            <a:r>
              <a:rPr lang="en-US" altLang="zh-CN" dirty="0">
                <a:latin typeface="黑体" pitchFamily="49" charset="-122"/>
                <a:ea typeface="黑体" pitchFamily="49" charset="-122"/>
                <a:cs typeface="Lucida Sans"/>
              </a:rPr>
              <a:t>2</a:t>
            </a:r>
            <a:r>
              <a:rPr lang="en-US" altLang="zh-CN" dirty="0" smtClean="0">
                <a:latin typeface="黑体" pitchFamily="49" charset="-122"/>
                <a:ea typeface="黑体" pitchFamily="49" charset="-122"/>
                <a:cs typeface="Lucida Sans"/>
              </a:rPr>
              <a:t>.</a:t>
            </a:r>
            <a:r>
              <a:rPr lang="zh-CN" altLang="en-US" dirty="0" smtClean="0">
                <a:latin typeface="黑体" pitchFamily="49" charset="-122"/>
                <a:ea typeface="黑体" pitchFamily="49" charset="-122"/>
                <a:cs typeface="Lucida Sans"/>
              </a:rPr>
              <a:t>参数层面</a:t>
            </a:r>
            <a:endParaRPr lang="en-US" altLang="zh-CN" dirty="0" smtClean="0">
              <a:latin typeface="黑体" pitchFamily="49" charset="-122"/>
              <a:ea typeface="黑体" pitchFamily="49" charset="-122"/>
              <a:cs typeface="Lucida Sans"/>
            </a:endParaRPr>
          </a:p>
          <a:p>
            <a:pPr marL="0" indent="0" fontAlgn="auto">
              <a:spcAft>
                <a:spcPts val="0"/>
              </a:spcAft>
              <a:buFont typeface="Wingdings 2"/>
              <a:buNone/>
              <a:defRPr/>
            </a:pPr>
            <a:r>
              <a:rPr lang="en-US" altLang="zh-CN" dirty="0" smtClean="0">
                <a:latin typeface="黑体" pitchFamily="49" charset="-122"/>
                <a:ea typeface="黑体" pitchFamily="49" charset="-122"/>
                <a:cs typeface="Lucida Sans"/>
              </a:rPr>
              <a:t>(1)</a:t>
            </a:r>
            <a:r>
              <a:rPr lang="zh-CN" altLang="en-US" dirty="0" smtClean="0">
                <a:latin typeface="黑体" pitchFamily="49" charset="-122"/>
                <a:ea typeface="黑体" pitchFamily="49" charset="-122"/>
                <a:cs typeface="Lucida Sans"/>
              </a:rPr>
              <a:t>合理设计</a:t>
            </a:r>
            <a:r>
              <a:rPr lang="en-US" altLang="zh-CN" dirty="0" err="1" smtClean="0">
                <a:latin typeface="黑体" pitchFamily="49" charset="-122"/>
                <a:ea typeface="黑体" pitchFamily="49" charset="-122"/>
                <a:cs typeface="Lucida Sans"/>
              </a:rPr>
              <a:t>mapreduce</a:t>
            </a:r>
            <a:r>
              <a:rPr lang="en-US" altLang="zh-CN" dirty="0" smtClean="0">
                <a:latin typeface="黑体" pitchFamily="49" charset="-122"/>
                <a:ea typeface="黑体" pitchFamily="49" charset="-122"/>
                <a:cs typeface="Lucida Sans"/>
              </a:rPr>
              <a:t> task</a:t>
            </a:r>
            <a:r>
              <a:rPr lang="zh-CN" altLang="en-US" dirty="0" smtClean="0">
                <a:latin typeface="黑体" pitchFamily="49" charset="-122"/>
                <a:ea typeface="黑体" pitchFamily="49" charset="-122"/>
                <a:cs typeface="Lucida Sans"/>
              </a:rPr>
              <a:t>的数量</a:t>
            </a:r>
            <a:endParaRPr lang="en-US" altLang="zh-CN" dirty="0" smtClean="0">
              <a:latin typeface="黑体" pitchFamily="49" charset="-122"/>
              <a:ea typeface="黑体" pitchFamily="49" charset="-122"/>
              <a:cs typeface="Lucida Sans"/>
            </a:endParaRPr>
          </a:p>
          <a:p>
            <a:pPr marL="0" indent="0" fontAlgn="auto">
              <a:spcAft>
                <a:spcPts val="0"/>
              </a:spcAft>
              <a:buFont typeface="Wingdings 2"/>
              <a:buNone/>
              <a:defRPr/>
            </a:pPr>
            <a:r>
              <a:rPr lang="en-US" altLang="zh-CN" dirty="0" smtClean="0">
                <a:latin typeface="黑体" pitchFamily="49" charset="-122"/>
                <a:ea typeface="黑体" pitchFamily="49" charset="-122"/>
                <a:cs typeface="Lucida Sans"/>
              </a:rPr>
              <a:t>(2)</a:t>
            </a:r>
            <a:r>
              <a:rPr lang="zh-CN" altLang="en-US" dirty="0" smtClean="0">
                <a:latin typeface="黑体" pitchFamily="49" charset="-122"/>
                <a:ea typeface="黑体" pitchFamily="49" charset="-122"/>
                <a:cs typeface="Lucida Sans"/>
              </a:rPr>
              <a:t>合理调整缓存、排序、复制线程数等参数</a:t>
            </a:r>
            <a:endParaRPr lang="en-US" altLang="zh-CN" dirty="0" smtClean="0">
              <a:latin typeface="黑体" pitchFamily="49" charset="-122"/>
              <a:ea typeface="黑体" pitchFamily="49" charset="-122"/>
              <a:cs typeface="Lucida Sans"/>
            </a:endParaRPr>
          </a:p>
          <a:p>
            <a:pPr marL="0" indent="0" fontAlgn="auto">
              <a:spcAft>
                <a:spcPts val="0"/>
              </a:spcAft>
              <a:buFont typeface="Wingdings 2"/>
              <a:buNone/>
              <a:defRPr/>
            </a:pPr>
            <a:r>
              <a:rPr lang="zh-CN" altLang="en-US" dirty="0" smtClean="0">
                <a:latin typeface="黑体" pitchFamily="49" charset="-122"/>
                <a:ea typeface="黑体" pitchFamily="49" charset="-122"/>
                <a:cs typeface="Lucida Sans"/>
              </a:rPr>
              <a:t>如</a:t>
            </a:r>
            <a:r>
              <a:rPr lang="en-US" altLang="zh-CN" dirty="0" err="1" smtClean="0">
                <a:latin typeface="黑体" pitchFamily="49" charset="-122"/>
                <a:ea typeface="黑体" pitchFamily="49" charset="-122"/>
                <a:cs typeface="Lucida Sans"/>
              </a:rPr>
              <a:t>io.sort.mb</a:t>
            </a:r>
            <a:endParaRPr lang="en-US" altLang="zh-CN" dirty="0" smtClean="0">
              <a:latin typeface="黑体" pitchFamily="49" charset="-122"/>
              <a:ea typeface="黑体" pitchFamily="49" charset="-122"/>
              <a:cs typeface="Lucida Sans"/>
            </a:endParaRPr>
          </a:p>
          <a:p>
            <a:pPr marL="0" indent="0" fontAlgn="auto">
              <a:spcAft>
                <a:spcPts val="0"/>
              </a:spcAft>
              <a:buFont typeface="Wingdings 2"/>
              <a:buNone/>
              <a:defRPr/>
            </a:pPr>
            <a:r>
              <a:rPr lang="en-US" altLang="zh-CN" dirty="0" smtClean="0">
                <a:latin typeface="黑体" pitchFamily="49" charset="-122"/>
                <a:ea typeface="黑体" pitchFamily="49" charset="-122"/>
                <a:cs typeface="Lucida Sans"/>
              </a:rPr>
              <a:t>(3)</a:t>
            </a:r>
            <a:r>
              <a:rPr lang="zh-CN" altLang="en-US" dirty="0" smtClean="0">
                <a:latin typeface="黑体" pitchFamily="49" charset="-122"/>
                <a:ea typeface="黑体" pitchFamily="49" charset="-122"/>
                <a:cs typeface="Lucida Sans"/>
              </a:rPr>
              <a:t>中间值压缩</a:t>
            </a:r>
            <a:endParaRPr lang="en-US" altLang="zh-CN" dirty="0" smtClean="0">
              <a:latin typeface="黑体" pitchFamily="49" charset="-122"/>
              <a:ea typeface="黑体" pitchFamily="49" charset="-122"/>
              <a:cs typeface="Lucida Sans"/>
            </a:endParaRPr>
          </a:p>
          <a:p>
            <a:pPr marL="0" indent="0" fontAlgn="auto">
              <a:spcAft>
                <a:spcPts val="0"/>
              </a:spcAft>
              <a:buFont typeface="Wingdings 2"/>
              <a:buNone/>
              <a:defRPr/>
            </a:pPr>
            <a:r>
              <a:rPr lang="en-US" altLang="zh-CN" dirty="0" smtClean="0">
                <a:latin typeface="黑体" pitchFamily="49" charset="-122"/>
                <a:ea typeface="黑体" pitchFamily="49" charset="-122"/>
                <a:cs typeface="Lucida Sans"/>
              </a:rPr>
              <a:t>3.</a:t>
            </a:r>
            <a:r>
              <a:rPr lang="zh-CN" altLang="en-US" dirty="0" smtClean="0">
                <a:latin typeface="黑体" pitchFamily="49" charset="-122"/>
                <a:ea typeface="黑体" pitchFamily="49" charset="-122"/>
                <a:cs typeface="Lucida Sans"/>
              </a:rPr>
              <a:t>具体</a:t>
            </a:r>
            <a:r>
              <a:rPr lang="en-US" altLang="zh-CN" dirty="0" err="1" smtClean="0">
                <a:latin typeface="黑体" pitchFamily="49" charset="-122"/>
                <a:ea typeface="黑体" pitchFamily="49" charset="-122"/>
                <a:cs typeface="Lucida Sans"/>
              </a:rPr>
              <a:t>mapreduce</a:t>
            </a:r>
            <a:r>
              <a:rPr lang="zh-CN" altLang="en-US" dirty="0" smtClean="0">
                <a:latin typeface="黑体" pitchFamily="49" charset="-122"/>
                <a:ea typeface="黑体" pitchFamily="49" charset="-122"/>
                <a:cs typeface="Lucida Sans"/>
              </a:rPr>
              <a:t>程序</a:t>
            </a:r>
            <a:endParaRPr lang="en-US" altLang="zh-CN" dirty="0" smtClean="0">
              <a:latin typeface="黑体" pitchFamily="49" charset="-122"/>
              <a:ea typeface="黑体" pitchFamily="49" charset="-122"/>
              <a:cs typeface="Lucida Sans"/>
            </a:endParaRPr>
          </a:p>
          <a:p>
            <a:pPr marL="0" indent="0" fontAlgn="auto">
              <a:spcAft>
                <a:spcPts val="0"/>
              </a:spcAft>
              <a:buFont typeface="Wingdings 2"/>
              <a:buNone/>
              <a:defRPr/>
            </a:pPr>
            <a:r>
              <a:rPr lang="en-US" altLang="zh-CN" dirty="0" smtClean="0">
                <a:latin typeface="黑体" pitchFamily="49" charset="-122"/>
                <a:ea typeface="黑体" pitchFamily="49" charset="-122"/>
                <a:cs typeface="Lucida Sans"/>
              </a:rPr>
              <a:t>(1)</a:t>
            </a:r>
            <a:r>
              <a:rPr lang="zh-CN" altLang="en-US" dirty="0" smtClean="0">
                <a:latin typeface="黑体" pitchFamily="49" charset="-122"/>
                <a:ea typeface="黑体" pitchFamily="49" charset="-122"/>
                <a:cs typeface="Lucida Sans"/>
              </a:rPr>
              <a:t>减少</a:t>
            </a:r>
            <a:r>
              <a:rPr lang="en-US" altLang="zh-CN" dirty="0">
                <a:latin typeface="黑体" pitchFamily="49" charset="-122"/>
                <a:ea typeface="黑体" pitchFamily="49" charset="-122"/>
                <a:cs typeface="Lucida Sans"/>
              </a:rPr>
              <a:t>job</a:t>
            </a:r>
            <a:r>
              <a:rPr lang="zh-CN" altLang="en-US" dirty="0">
                <a:latin typeface="黑体" pitchFamily="49" charset="-122"/>
                <a:ea typeface="黑体" pitchFamily="49" charset="-122"/>
                <a:cs typeface="Lucida Sans"/>
              </a:rPr>
              <a:t>数</a:t>
            </a:r>
            <a:r>
              <a:rPr lang="en-US" altLang="zh-CN" dirty="0" smtClean="0">
                <a:latin typeface="黑体" pitchFamily="49" charset="-122"/>
                <a:ea typeface="黑体" pitchFamily="49" charset="-122"/>
                <a:cs typeface="Lucida Sans"/>
              </a:rPr>
              <a:t>.</a:t>
            </a:r>
          </a:p>
          <a:p>
            <a:pPr marL="0" indent="0" fontAlgn="auto">
              <a:spcAft>
                <a:spcPts val="0"/>
              </a:spcAft>
              <a:buFont typeface="Wingdings 2"/>
              <a:buNone/>
              <a:defRPr/>
            </a:pPr>
            <a:r>
              <a:rPr lang="en-US" altLang="zh-CN" dirty="0" smtClean="0">
                <a:latin typeface="黑体" pitchFamily="49" charset="-122"/>
                <a:ea typeface="黑体" pitchFamily="49" charset="-122"/>
                <a:cs typeface="Lucida Sans"/>
              </a:rPr>
              <a:t>(2)</a:t>
            </a:r>
            <a:r>
              <a:rPr lang="zh-CN" altLang="en-US" dirty="0" smtClean="0">
                <a:latin typeface="黑体" pitchFamily="49" charset="-122"/>
                <a:ea typeface="黑体" pitchFamily="49" charset="-122"/>
                <a:cs typeface="Lucida Sans"/>
              </a:rPr>
              <a:t>小</a:t>
            </a:r>
            <a:r>
              <a:rPr lang="zh-CN" altLang="en-US" dirty="0">
                <a:latin typeface="黑体" pitchFamily="49" charset="-122"/>
                <a:ea typeface="黑体" pitchFamily="49" charset="-122"/>
                <a:cs typeface="Lucida Sans"/>
              </a:rPr>
              <a:t>文件</a:t>
            </a:r>
            <a:r>
              <a:rPr lang="zh-CN" altLang="en-US" dirty="0" smtClean="0">
                <a:latin typeface="黑体" pitchFamily="49" charset="-122"/>
                <a:ea typeface="黑体" pitchFamily="49" charset="-122"/>
                <a:cs typeface="Lucida Sans"/>
              </a:rPr>
              <a:t>合并</a:t>
            </a:r>
            <a:endParaRPr lang="en-US" altLang="zh-CN" dirty="0" smtClean="0">
              <a:latin typeface="黑体" pitchFamily="49" charset="-122"/>
              <a:ea typeface="黑体" pitchFamily="49" charset="-122"/>
              <a:cs typeface="Lucida Sans"/>
            </a:endParaRPr>
          </a:p>
          <a:p>
            <a:pPr marL="0" indent="0" fontAlgn="auto">
              <a:spcAft>
                <a:spcPts val="0"/>
              </a:spcAft>
              <a:buFont typeface="Wingdings 2"/>
              <a:buNone/>
              <a:defRPr/>
            </a:pPr>
            <a:r>
              <a:rPr lang="en-US" altLang="zh-CN" dirty="0" smtClean="0">
                <a:latin typeface="黑体" pitchFamily="49" charset="-122"/>
                <a:ea typeface="黑体" pitchFamily="49" charset="-122"/>
                <a:cs typeface="Lucida Sans"/>
              </a:rPr>
              <a:t>(3)</a:t>
            </a:r>
            <a:r>
              <a:rPr lang="zh-CN" altLang="en-US" dirty="0" smtClean="0">
                <a:latin typeface="黑体" pitchFamily="49" charset="-122"/>
                <a:ea typeface="黑体" pitchFamily="49" charset="-122"/>
                <a:cs typeface="Lucida Sans"/>
              </a:rPr>
              <a:t>设置</a:t>
            </a:r>
            <a:r>
              <a:rPr lang="en-US" altLang="zh-CN" dirty="0" smtClean="0">
                <a:latin typeface="黑体" pitchFamily="49" charset="-122"/>
                <a:ea typeface="黑体" pitchFamily="49" charset="-122"/>
                <a:cs typeface="Lucida Sans"/>
              </a:rPr>
              <a:t>combiner</a:t>
            </a:r>
          </a:p>
          <a:p>
            <a:pPr marL="0" indent="0" fontAlgn="auto">
              <a:spcAft>
                <a:spcPts val="0"/>
              </a:spcAft>
              <a:buFont typeface="Wingdings 2"/>
              <a:buNone/>
              <a:defRPr/>
            </a:pPr>
            <a:endParaRPr lang="en-US" altLang="zh-CN" dirty="0">
              <a:latin typeface="黑体" pitchFamily="49" charset="-122"/>
              <a:ea typeface="黑体" pitchFamily="49" charset="-122"/>
              <a:cs typeface="Lucida Sans"/>
            </a:endParaRPr>
          </a:p>
          <a:p>
            <a:pPr marL="0" indent="0" fontAlgn="auto">
              <a:spcAft>
                <a:spcPts val="0"/>
              </a:spcAft>
              <a:buFont typeface="Wingdings 2"/>
              <a:buNone/>
              <a:defRPr/>
            </a:pPr>
            <a:endParaRPr lang="zh-CN" altLang="en-US" dirty="0">
              <a:latin typeface="黑体" pitchFamily="49" charset="-122"/>
              <a:ea typeface="黑体" pitchFamily="49" charset="-122"/>
              <a:cs typeface="Lucida Sans"/>
            </a:endParaRPr>
          </a:p>
          <a:p>
            <a:pPr marL="0" indent="0" fontAlgn="auto">
              <a:spcAft>
                <a:spcPts val="0"/>
              </a:spcAft>
              <a:buFont typeface="Wingdings 2"/>
              <a:buNone/>
              <a:defRPr/>
            </a:pP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val="40607069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pPr algn="ctr"/>
            <a:endParaRPr lang="zh-CN" altLang="en-US"/>
          </a:p>
        </p:txBody>
      </p:sp>
      <p:sp>
        <p:nvSpPr>
          <p:cNvPr id="14339" name="Rectangle 8"/>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pPr algn="ctr"/>
            <a:endParaRPr lang="zh-CN" altLang="en-US"/>
          </a:p>
        </p:txBody>
      </p:sp>
      <p:sp>
        <p:nvSpPr>
          <p:cNvPr id="14340" name="Rectangle 10"/>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pPr algn="ctr"/>
            <a:endParaRPr lang="zh-CN" altLang="en-US"/>
          </a:p>
        </p:txBody>
      </p:sp>
      <p:sp>
        <p:nvSpPr>
          <p:cNvPr id="14341" name="Rectangle 11"/>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pPr algn="ctr"/>
            <a:endParaRPr lang="zh-CN" altLang="en-US"/>
          </a:p>
        </p:txBody>
      </p:sp>
      <p:sp>
        <p:nvSpPr>
          <p:cNvPr id="14342" name="Rectangle 12"/>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pPr algn="ctr"/>
            <a:endParaRPr lang="zh-CN" altLang="en-US"/>
          </a:p>
        </p:txBody>
      </p:sp>
      <p:sp>
        <p:nvSpPr>
          <p:cNvPr id="14343" name="Rectangle 15"/>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pPr algn="ctr"/>
            <a:endParaRPr lang="zh-CN" altLang="en-US"/>
          </a:p>
        </p:txBody>
      </p:sp>
      <p:sp>
        <p:nvSpPr>
          <p:cNvPr id="130056" name="页脚占位符 3"/>
          <p:cNvSpPr>
            <a:spLocks noGrp="1"/>
          </p:cNvSpPr>
          <p:nvPr>
            <p:ph type="ftr" sz="quarter" idx="11"/>
          </p:nvPr>
        </p:nvSpPr>
        <p:spPr>
          <a:xfrm>
            <a:off x="457200" y="4686300"/>
            <a:ext cx="2133600" cy="342900"/>
          </a:xfrm>
        </p:spPr>
        <p:txBody>
          <a:bodyPr/>
          <a:lstStyle/>
          <a:p>
            <a:pPr algn="l">
              <a:defRPr/>
            </a:pPr>
            <a:fld id="{D8699EAA-02AD-4314-BE76-F7BDF37D74B6}" type="slidenum">
              <a:rPr lang="zh-CN" altLang="en-US" sz="1600" smtClean="0"/>
              <a:pPr algn="l">
                <a:defRPr/>
              </a:pPr>
              <a:t>146</a:t>
            </a:fld>
            <a:endParaRPr lang="en-US" altLang="zh-CN" sz="1600"/>
          </a:p>
        </p:txBody>
      </p:sp>
      <p:sp>
        <p:nvSpPr>
          <p:cNvPr id="14345" name="矩形 12"/>
          <p:cNvSpPr>
            <a:spLocks noChangeArrowheads="1"/>
          </p:cNvSpPr>
          <p:nvPr/>
        </p:nvSpPr>
        <p:spPr bwMode="auto">
          <a:xfrm>
            <a:off x="4000496" y="1500188"/>
            <a:ext cx="3751267" cy="830262"/>
          </a:xfrm>
          <a:prstGeom prst="rect">
            <a:avLst/>
          </a:prstGeom>
          <a:noFill/>
          <a:ln w="9525">
            <a:noFill/>
            <a:miter lim="800000"/>
            <a:headEnd/>
            <a:tailEnd/>
          </a:ln>
        </p:spPr>
        <p:txBody>
          <a:bodyPr wrap="square">
            <a:spAutoFit/>
          </a:bodyPr>
          <a:lstStyle/>
          <a:p>
            <a:pPr algn="ctr"/>
            <a:r>
              <a:rPr lang="zh-CN" altLang="en-US" sz="4800" dirty="0">
                <a:solidFill>
                  <a:srgbClr val="FF0000"/>
                </a:solidFill>
                <a:latin typeface="黑体" pitchFamily="49" charset="-122"/>
                <a:ea typeface="黑体" pitchFamily="49" charset="-122"/>
              </a:rPr>
              <a:t>谢谢！</a:t>
            </a:r>
            <a:endParaRPr lang="en-US" altLang="zh-CN" sz="4800" dirty="0">
              <a:solidFill>
                <a:srgbClr val="FF0000"/>
              </a:solidFill>
              <a:latin typeface="黑体" pitchFamily="49" charset="-122"/>
              <a:ea typeface="黑体" pitchFamily="49" charset="-122"/>
            </a:endParaRPr>
          </a:p>
        </p:txBody>
      </p:sp>
      <p:pic>
        <p:nvPicPr>
          <p:cNvPr id="14346" name="Picture 4" descr="0260080009"/>
          <p:cNvPicPr>
            <a:picLocks noChangeAspect="1" noChangeArrowheads="1"/>
          </p:cNvPicPr>
          <p:nvPr/>
        </p:nvPicPr>
        <p:blipFill>
          <a:blip r:embed="rId3" cstate="print"/>
          <a:srcRect/>
          <a:stretch>
            <a:fillRect/>
          </a:stretch>
        </p:blipFill>
        <p:spPr bwMode="auto">
          <a:xfrm>
            <a:off x="6948488" y="412750"/>
            <a:ext cx="1800225" cy="4049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0244" name="内容占位符 2"/>
          <p:cNvSpPr txBox="1">
            <a:spLocks/>
          </p:cNvSpPr>
          <p:nvPr/>
        </p:nvSpPr>
        <p:spPr bwMode="auto">
          <a:xfrm>
            <a:off x="403623" y="699542"/>
            <a:ext cx="8454657" cy="3290888"/>
          </a:xfrm>
          <a:prstGeom prst="rect">
            <a:avLst/>
          </a:prstGeom>
          <a:noFill/>
          <a:ln w="9525">
            <a:noFill/>
            <a:miter lim="800000"/>
            <a:headEnd/>
            <a:tailEnd/>
          </a:ln>
        </p:spPr>
        <p:txBody>
          <a:bodyPr lIns="91438" tIns="45719" rIns="91438" bIns="45719"/>
          <a:lstStyle/>
          <a:p>
            <a:pPr marL="342892" indent="-342892" fontAlgn="auto">
              <a:spcBef>
                <a:spcPct val="20000"/>
              </a:spcBef>
              <a:spcAft>
                <a:spcPts val="0"/>
              </a:spcAft>
              <a:buFont typeface="Wingdings" pitchFamily="2" charset="2"/>
              <a:buChar char="Ø"/>
              <a:defRPr/>
            </a:pPr>
            <a:r>
              <a:rPr lang="zh-CN" altLang="zh-CN" sz="2400" kern="0" dirty="0">
                <a:solidFill>
                  <a:srgbClr val="002060"/>
                </a:solidFill>
                <a:latin typeface="Verdana" pitchFamily="34" charset="0"/>
                <a:ea typeface="微软雅黑" pitchFamily="34" charset="-122"/>
                <a:cs typeface="Verdana" pitchFamily="34" charset="0"/>
              </a:rPr>
              <a:t>统计学的出现</a:t>
            </a:r>
          </a:p>
          <a:p>
            <a:pPr marL="342892" indent="-342892" fontAlgn="auto">
              <a:spcBef>
                <a:spcPct val="20000"/>
              </a:spcBef>
              <a:spcAft>
                <a:spcPts val="0"/>
              </a:spcAft>
              <a:buFont typeface="Wingdings" pitchFamily="2" charset="2"/>
              <a:buChar char="Ø"/>
              <a:defRPr/>
            </a:pPr>
            <a:r>
              <a:rPr lang="zh-CN" altLang="zh-CN" sz="2400" kern="0" dirty="0">
                <a:solidFill>
                  <a:srgbClr val="002060"/>
                </a:solidFill>
                <a:latin typeface="Verdana" pitchFamily="34" charset="0"/>
                <a:ea typeface="微软雅黑" pitchFamily="34" charset="-122"/>
                <a:cs typeface="Verdana" pitchFamily="34" charset="0"/>
              </a:rPr>
              <a:t>数据储存技术的出现</a:t>
            </a:r>
          </a:p>
          <a:p>
            <a:pPr marL="342892" indent="-342892" fontAlgn="auto">
              <a:spcBef>
                <a:spcPct val="20000"/>
              </a:spcBef>
              <a:spcAft>
                <a:spcPts val="0"/>
              </a:spcAft>
              <a:buFont typeface="Wingdings" pitchFamily="2" charset="2"/>
              <a:buChar char="Ø"/>
              <a:defRPr/>
            </a:pPr>
            <a:r>
              <a:rPr lang="zh-CN" altLang="zh-CN" sz="2400" kern="0" dirty="0">
                <a:solidFill>
                  <a:srgbClr val="002060"/>
                </a:solidFill>
                <a:latin typeface="Verdana" pitchFamily="34" charset="0"/>
                <a:ea typeface="微软雅黑" pitchFamily="34" charset="-122"/>
                <a:cs typeface="Verdana" pitchFamily="34" charset="0"/>
              </a:rPr>
              <a:t>商业智能的出现</a:t>
            </a:r>
          </a:p>
          <a:p>
            <a:pPr marL="342892" indent="-342892" fontAlgn="auto">
              <a:spcBef>
                <a:spcPct val="20000"/>
              </a:spcBef>
              <a:spcAft>
                <a:spcPts val="0"/>
              </a:spcAft>
              <a:buFont typeface="Wingdings" pitchFamily="2" charset="2"/>
              <a:buChar char="Ø"/>
              <a:defRPr/>
            </a:pPr>
            <a:r>
              <a:rPr lang="zh-CN" altLang="zh-CN" sz="2400" kern="0" dirty="0">
                <a:solidFill>
                  <a:srgbClr val="002060"/>
                </a:solidFill>
                <a:latin typeface="Verdana" pitchFamily="34" charset="0"/>
                <a:ea typeface="微软雅黑" pitchFamily="34" charset="-122"/>
                <a:cs typeface="Verdana" pitchFamily="34" charset="0"/>
              </a:rPr>
              <a:t>大型数据中心的出现</a:t>
            </a:r>
          </a:p>
          <a:p>
            <a:pPr marL="342892" indent="-342892" fontAlgn="auto">
              <a:spcBef>
                <a:spcPct val="20000"/>
              </a:spcBef>
              <a:spcAft>
                <a:spcPts val="0"/>
              </a:spcAft>
              <a:buFont typeface="Wingdings" pitchFamily="2" charset="2"/>
              <a:buChar char="Ø"/>
              <a:defRPr/>
            </a:pPr>
            <a:r>
              <a:rPr lang="zh-CN" altLang="zh-CN" sz="2400" kern="0" dirty="0">
                <a:solidFill>
                  <a:srgbClr val="002060"/>
                </a:solidFill>
                <a:latin typeface="Verdana" pitchFamily="34" charset="0"/>
                <a:ea typeface="微软雅黑" pitchFamily="34" charset="-122"/>
                <a:cs typeface="Verdana" pitchFamily="34" charset="0"/>
              </a:rPr>
              <a:t>互联网的出现</a:t>
            </a:r>
          </a:p>
          <a:p>
            <a:pPr marL="342892" indent="-342892" fontAlgn="auto">
              <a:spcBef>
                <a:spcPct val="20000"/>
              </a:spcBef>
              <a:spcAft>
                <a:spcPts val="0"/>
              </a:spcAft>
              <a:buFont typeface="Wingdings" pitchFamily="2" charset="2"/>
              <a:buChar char="Ø"/>
              <a:defRPr/>
            </a:pPr>
            <a:r>
              <a:rPr lang="zh-CN" altLang="zh-CN" sz="2400" kern="0" dirty="0">
                <a:solidFill>
                  <a:srgbClr val="002060"/>
                </a:solidFill>
                <a:latin typeface="Verdana" pitchFamily="34" charset="0"/>
                <a:ea typeface="微软雅黑" pitchFamily="34" charset="-122"/>
                <a:cs typeface="Verdana" pitchFamily="34" charset="0"/>
              </a:rPr>
              <a:t>大</a:t>
            </a:r>
            <a:r>
              <a:rPr lang="zh-CN" altLang="zh-CN" sz="2400" kern="0" dirty="0" smtClean="0">
                <a:solidFill>
                  <a:srgbClr val="002060"/>
                </a:solidFill>
                <a:latin typeface="Verdana" pitchFamily="34" charset="0"/>
                <a:ea typeface="微软雅黑" pitchFamily="34" charset="-122"/>
                <a:cs typeface="Verdana" pitchFamily="34" charset="0"/>
              </a:rPr>
              <a:t>数据的</a:t>
            </a:r>
            <a:r>
              <a:rPr lang="zh-CN" altLang="zh-CN" sz="2400" kern="0" dirty="0">
                <a:solidFill>
                  <a:srgbClr val="002060"/>
                </a:solidFill>
                <a:latin typeface="Verdana" pitchFamily="34" charset="0"/>
                <a:ea typeface="微软雅黑" pitchFamily="34" charset="-122"/>
                <a:cs typeface="Verdana" pitchFamily="34" charset="0"/>
              </a:rPr>
              <a:t>出现</a:t>
            </a:r>
          </a:p>
          <a:p>
            <a:pPr>
              <a:spcBef>
                <a:spcPts val="600"/>
              </a:spcBef>
            </a:pPr>
            <a:endParaRPr lang="en-US" altLang="zh-CN" sz="2400" dirty="0">
              <a:solidFill>
                <a:srgbClr val="3D3991"/>
              </a:solidFill>
              <a:latin typeface="微软雅黑" pitchFamily="34" charset="-122"/>
              <a:ea typeface="微软雅黑" pitchFamily="34" charset="-122"/>
            </a:endParaRPr>
          </a:p>
        </p:txBody>
      </p:sp>
      <p:sp>
        <p:nvSpPr>
          <p:cNvPr id="7" name="Text Box 29"/>
          <p:cNvSpPr>
            <a:spLocks noChangeArrowheads="1"/>
          </p:cNvSpPr>
          <p:nvPr/>
        </p:nvSpPr>
        <p:spPr bwMode="auto">
          <a:xfrm>
            <a:off x="0" y="42761"/>
            <a:ext cx="9144000" cy="584773"/>
          </a:xfrm>
          <a:prstGeom prst="rect">
            <a:avLst/>
          </a:prstGeom>
          <a:noFill/>
          <a:ln w="9525">
            <a:noFill/>
            <a:miter lim="800000"/>
            <a:headEnd/>
            <a:tailEnd/>
          </a:ln>
        </p:spPr>
        <p:txBody>
          <a:bodyPr wrap="square" lIns="91438" tIns="45719" rIns="91438" bIns="45719">
            <a:spAutoFit/>
          </a:bodyPr>
          <a:lstStyle/>
          <a:p>
            <a:pPr marL="346472" indent="-346472"/>
            <a:r>
              <a:rPr kumimoji="1" lang="zh-CN" altLang="zh-CN" sz="3200" b="1" dirty="0">
                <a:solidFill>
                  <a:srgbClr val="0070C0"/>
                </a:solidFill>
                <a:latin typeface="Times New Roman" pitchFamily="18" charset="0"/>
                <a:ea typeface="微软雅黑" pitchFamily="34" charset="-122"/>
                <a:cs typeface="Verdana" pitchFamily="34" charset="0"/>
              </a:rPr>
              <a:t>大</a:t>
            </a:r>
            <a:r>
              <a:rPr kumimoji="1" lang="zh-CN" altLang="zh-CN" sz="3200" b="1" dirty="0" smtClean="0">
                <a:solidFill>
                  <a:srgbClr val="0070C0"/>
                </a:solidFill>
                <a:latin typeface="Times New Roman" pitchFamily="18" charset="0"/>
                <a:ea typeface="微软雅黑" pitchFamily="34" charset="-122"/>
                <a:cs typeface="Verdana" pitchFamily="34" charset="0"/>
              </a:rPr>
              <a:t>数据</a:t>
            </a:r>
            <a:r>
              <a:rPr kumimoji="1" lang="zh-CN" altLang="en-US" sz="3200" b="1" dirty="0" smtClean="0">
                <a:solidFill>
                  <a:srgbClr val="0070C0"/>
                </a:solidFill>
                <a:latin typeface="Times New Roman" pitchFamily="18" charset="0"/>
                <a:ea typeface="微软雅黑" pitchFamily="34" charset="-122"/>
                <a:cs typeface="Verdana" pitchFamily="34" charset="0"/>
              </a:rPr>
              <a:t>缘起</a:t>
            </a:r>
            <a:endParaRPr kumimoji="1" lang="zh-CN" altLang="zh-CN" sz="3200" b="1" dirty="0">
              <a:solidFill>
                <a:srgbClr val="0070C0"/>
              </a:solidFill>
              <a:latin typeface="Times New Roman" pitchFamily="18" charset="0"/>
              <a:ea typeface="微软雅黑" pitchFamily="34" charset="-122"/>
              <a:cs typeface="Verdana"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大数据应用领域</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785800"/>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互联网：搜索引擎，推荐系统，广告系统</a:t>
            </a:r>
            <a:endParaRPr kumimoji="0" lang="en-US" altLang="zh-CN"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000" dirty="0" smtClean="0">
                <a:latin typeface="微软雅黑" pitchFamily="34" charset="-122"/>
                <a:ea typeface="微软雅黑" pitchFamily="34" charset="-122"/>
              </a:rPr>
              <a:t>电信：用户画像，用户行为分析</a:t>
            </a:r>
            <a:endParaRPr lang="en-US" altLang="zh-CN" sz="20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医药生物领域：</a:t>
            </a:r>
            <a:r>
              <a:rPr kumimoji="0" lang="en-US" altLang="zh-CN"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DNA</a:t>
            </a: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测序</a:t>
            </a:r>
            <a:endParaRPr kumimoji="0" lang="en-US" altLang="zh-CN"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000" dirty="0" smtClean="0">
                <a:latin typeface="微软雅黑" pitchFamily="34" charset="-122"/>
                <a:ea typeface="微软雅黑" pitchFamily="34" charset="-122"/>
              </a:rPr>
              <a:t>视频领域：视频存储，视频分析</a:t>
            </a:r>
            <a:endParaRPr lang="en-US" altLang="zh-CN" sz="20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金融领域：信息卡欺诈分析，用户分析，风控，征信，监管</a:t>
            </a:r>
            <a:endParaRPr kumimoji="0" lang="en-US" altLang="zh-CN"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000" dirty="0" smtClean="0">
                <a:latin typeface="微软雅黑" pitchFamily="34" charset="-122"/>
                <a:ea typeface="微软雅黑" pitchFamily="34" charset="-122"/>
              </a:rPr>
              <a:t>矿产勘探领域：矿产石油勘查预测</a:t>
            </a:r>
            <a:endParaRPr lang="en-US" altLang="zh-CN" sz="20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kumimoji="0" lang="zh-CN" altLang="en-US" sz="20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工业互联网：智慧控制</a:t>
            </a:r>
            <a:endParaRPr kumimoji="0" lang="zh-CN" altLang="en-US" sz="20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pic>
        <p:nvPicPr>
          <p:cNvPr id="6" name="Picture 4" descr="C:\Users\WH\AppData\Roaming\Tencent\Users\52326752\QQ\WinTemp\RichOle\L51F)ADX97NXL5DV289AHN4.jpg"/>
          <p:cNvPicPr>
            <a:picLocks noChangeAspect="1" noChangeArrowheads="1"/>
          </p:cNvPicPr>
          <p:nvPr/>
        </p:nvPicPr>
        <p:blipFill>
          <a:blip r:embed="rId3" cstate="print"/>
          <a:srcRect/>
          <a:stretch>
            <a:fillRect/>
          </a:stretch>
        </p:blipFill>
        <p:spPr bwMode="auto">
          <a:xfrm>
            <a:off x="3707904" y="2836702"/>
            <a:ext cx="4393109" cy="19496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互联网用户行为画像</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 name="Picture 2"/>
          <p:cNvPicPr>
            <a:picLocks noChangeAspect="1" noChangeArrowheads="1"/>
          </p:cNvPicPr>
          <p:nvPr/>
        </p:nvPicPr>
        <p:blipFill>
          <a:blip r:embed="rId3" cstate="print"/>
          <a:srcRect/>
          <a:stretch>
            <a:fillRect/>
          </a:stretch>
        </p:blipFill>
        <p:spPr bwMode="auto">
          <a:xfrm>
            <a:off x="857224" y="688743"/>
            <a:ext cx="7394597" cy="44547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互联网金融大数据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cstate="print"/>
          <a:srcRect/>
          <a:stretch>
            <a:fillRect/>
          </a:stretch>
        </p:blipFill>
        <p:spPr bwMode="auto">
          <a:xfrm>
            <a:off x="214282" y="714362"/>
            <a:ext cx="8786875" cy="41787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互联网金融用户画像</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p:cNvPicPr>
            <a:picLocks noChangeAspect="1" noChangeArrowheads="1"/>
          </p:cNvPicPr>
          <p:nvPr/>
        </p:nvPicPr>
        <p:blipFill>
          <a:blip r:embed="rId3" cstate="print"/>
          <a:srcRect/>
          <a:stretch>
            <a:fillRect/>
          </a:stretch>
        </p:blipFill>
        <p:spPr bwMode="auto">
          <a:xfrm>
            <a:off x="1419225" y="700104"/>
            <a:ext cx="6305550" cy="4229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内容占位符 2"/>
          <p:cNvSpPr txBox="1">
            <a:spLocks/>
          </p:cNvSpPr>
          <p:nvPr/>
        </p:nvSpPr>
        <p:spPr>
          <a:xfrm>
            <a:off x="323850" y="771525"/>
            <a:ext cx="8305800" cy="3014663"/>
          </a:xfrm>
          <a:prstGeom prst="rect">
            <a:avLst/>
          </a:prstGeom>
        </p:spPr>
        <p:txBody>
          <a:bodyPr lIns="91438" tIns="45719" rIns="91438" bIns="45719"/>
          <a:lstStyle/>
          <a:p>
            <a:pPr marL="342892" indent="-342892" fontAlgn="auto">
              <a:spcBef>
                <a:spcPct val="20000"/>
              </a:spcBef>
              <a:spcAft>
                <a:spcPts val="0"/>
              </a:spcAft>
              <a:buFont typeface="Wingdings" pitchFamily="2" charset="2"/>
              <a:buChar char="Ø"/>
              <a:defRPr/>
            </a:pPr>
            <a:r>
              <a:rPr lang="zh-CN" altLang="en-US" sz="2000" kern="0" dirty="0" smtClean="0">
                <a:solidFill>
                  <a:srgbClr val="002060"/>
                </a:solidFill>
                <a:latin typeface="Verdana" pitchFamily="34" charset="0"/>
                <a:ea typeface="微软雅黑" pitchFamily="34" charset="-122"/>
                <a:cs typeface="Verdana" pitchFamily="34" charset="0"/>
              </a:rPr>
              <a:t>主要从事互联网信息安全、互联网软件架构及互联网软件性能工程理论、方法与应用研究，对机器学习、大数据、无线传感网、云计算相关技术、应用架构及实施有深入的研究。先后参与国家科技支撑项目</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增强型搜索引擎研究及示范应用</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北京市安全局物联网安全监控项目</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大港油田造价管理系统设计与开发</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中国移动</a:t>
            </a:r>
            <a:r>
              <a:rPr lang="en-US" altLang="zh-CN" sz="2000" kern="0" dirty="0" smtClean="0">
                <a:solidFill>
                  <a:srgbClr val="002060"/>
                </a:solidFill>
                <a:latin typeface="Verdana" pitchFamily="34" charset="0"/>
                <a:ea typeface="微软雅黑" pitchFamily="34" charset="-122"/>
                <a:cs typeface="Verdana" pitchFamily="34" charset="0"/>
              </a:rPr>
              <a:t>POC</a:t>
            </a:r>
            <a:r>
              <a:rPr lang="zh-CN" altLang="en-US" sz="2000" kern="0" dirty="0" smtClean="0">
                <a:solidFill>
                  <a:srgbClr val="002060"/>
                </a:solidFill>
                <a:latin typeface="Verdana" pitchFamily="34" charset="0"/>
                <a:ea typeface="微软雅黑" pitchFamily="34" charset="-122"/>
                <a:cs typeface="Verdana" pitchFamily="34" charset="0"/>
              </a:rPr>
              <a:t>项目设计与开发</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华为公司网络高级应用协议测试</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汽车制造工艺开发平台</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工商系统食品在线监管</a:t>
            </a:r>
            <a:r>
              <a:rPr lang="en-US" altLang="zh-CN" sz="2000" kern="0" dirty="0" smtClean="0">
                <a:solidFill>
                  <a:srgbClr val="002060"/>
                </a:solidFill>
                <a:latin typeface="Verdana" pitchFamily="34" charset="0"/>
                <a:ea typeface="微软雅黑" pitchFamily="34" charset="-122"/>
                <a:cs typeface="Verdana" pitchFamily="34" charset="0"/>
              </a:rPr>
              <a:t>》</a:t>
            </a:r>
            <a:r>
              <a:rPr lang="zh-CN" altLang="en-US" sz="2000" kern="0" dirty="0" smtClean="0">
                <a:solidFill>
                  <a:srgbClr val="002060"/>
                </a:solidFill>
                <a:latin typeface="Verdana" pitchFamily="34" charset="0"/>
                <a:ea typeface="微软雅黑" pitchFamily="34" charset="-122"/>
                <a:cs typeface="Verdana" pitchFamily="34" charset="0"/>
              </a:rPr>
              <a:t>项目。在国内外期刊多次发表学术论文及学术著作，有</a:t>
            </a:r>
            <a:r>
              <a:rPr lang="en-US" altLang="zh-CN" sz="2000" kern="0" dirty="0" smtClean="0">
                <a:solidFill>
                  <a:srgbClr val="002060"/>
                </a:solidFill>
                <a:latin typeface="Verdana" pitchFamily="34" charset="0"/>
                <a:ea typeface="微软雅黑" pitchFamily="34" charset="-122"/>
                <a:cs typeface="Verdana" pitchFamily="34" charset="0"/>
              </a:rPr>
              <a:t>10</a:t>
            </a:r>
            <a:r>
              <a:rPr lang="zh-CN" altLang="en-US" sz="2000" kern="0" dirty="0" smtClean="0">
                <a:solidFill>
                  <a:srgbClr val="002060"/>
                </a:solidFill>
                <a:latin typeface="Verdana" pitchFamily="34" charset="0"/>
                <a:ea typeface="微软雅黑" pitchFamily="34" charset="-122"/>
                <a:cs typeface="Verdana" pitchFamily="34" charset="0"/>
              </a:rPr>
              <a:t>个国家发明专利。</a:t>
            </a:r>
          </a:p>
          <a:p>
            <a:pPr marL="342892" indent="-342892" fontAlgn="auto">
              <a:spcBef>
                <a:spcPct val="20000"/>
              </a:spcBef>
              <a:spcAft>
                <a:spcPts val="0"/>
              </a:spcAft>
              <a:buFont typeface="Wingdings" pitchFamily="2" charset="2"/>
              <a:buChar char="Ø"/>
              <a:defRPr/>
            </a:pPr>
            <a:r>
              <a:rPr lang="zh-CN" altLang="en-US" sz="2000" kern="0" dirty="0" smtClean="0">
                <a:solidFill>
                  <a:srgbClr val="002060"/>
                </a:solidFill>
                <a:latin typeface="Verdana" pitchFamily="34" charset="0"/>
                <a:ea typeface="微软雅黑" pitchFamily="34" charset="-122"/>
                <a:cs typeface="Verdana" pitchFamily="34" charset="0"/>
              </a:rPr>
              <a:t>微信：</a:t>
            </a:r>
            <a:r>
              <a:rPr lang="en-US" altLang="zh-CN" sz="2000" kern="0" dirty="0" smtClean="0">
                <a:solidFill>
                  <a:srgbClr val="002060"/>
                </a:solidFill>
                <a:latin typeface="Verdana" pitchFamily="34" charset="0"/>
                <a:ea typeface="微软雅黑" pitchFamily="34" charset="-122"/>
                <a:cs typeface="Verdana" pitchFamily="34" charset="0"/>
              </a:rPr>
              <a:t>13601124825</a:t>
            </a:r>
          </a:p>
          <a:p>
            <a:pPr marL="342892" indent="-342892" fontAlgn="auto">
              <a:spcBef>
                <a:spcPct val="20000"/>
              </a:spcBef>
              <a:spcAft>
                <a:spcPts val="0"/>
              </a:spcAft>
              <a:buFont typeface="Wingdings" pitchFamily="2" charset="2"/>
              <a:buChar char="Ø"/>
              <a:defRPr/>
            </a:pPr>
            <a:r>
              <a:rPr lang="zh-CN" altLang="en-US" sz="2000" kern="0" dirty="0" smtClean="0">
                <a:solidFill>
                  <a:srgbClr val="002060"/>
                </a:solidFill>
                <a:latin typeface="Verdana" pitchFamily="34" charset="0"/>
                <a:ea typeface="微软雅黑" pitchFamily="34" charset="-122"/>
                <a:cs typeface="Verdana" pitchFamily="34" charset="0"/>
              </a:rPr>
              <a:t>邮箱：</a:t>
            </a:r>
            <a:r>
              <a:rPr lang="en-US" altLang="zh-CN" sz="2000" kern="0" dirty="0" smtClean="0">
                <a:solidFill>
                  <a:srgbClr val="002060"/>
                </a:solidFill>
                <a:latin typeface="Verdana" pitchFamily="34" charset="0"/>
                <a:ea typeface="微软雅黑" pitchFamily="34" charset="-122"/>
                <a:cs typeface="Verdana" pitchFamily="34" charset="0"/>
              </a:rPr>
              <a:t>451960458@qq.com</a:t>
            </a:r>
          </a:p>
          <a:p>
            <a:pPr marL="342892" indent="-342892" fontAlgn="auto">
              <a:spcBef>
                <a:spcPct val="20000"/>
              </a:spcBef>
              <a:spcAft>
                <a:spcPts val="0"/>
              </a:spcAft>
              <a:buFont typeface="Wingdings" pitchFamily="2" charset="2"/>
              <a:buChar char="Ø"/>
              <a:defRPr/>
            </a:pPr>
            <a:endParaRPr lang="zh-CN" altLang="en-US" sz="2400" kern="0" dirty="0">
              <a:solidFill>
                <a:srgbClr val="002060"/>
              </a:solidFill>
              <a:latin typeface="Verdana" pitchFamily="34" charset="0"/>
              <a:ea typeface="微软雅黑" pitchFamily="34" charset="-122"/>
              <a:cs typeface="Verdana" pitchFamily="34" charset="0"/>
            </a:endParaRPr>
          </a:p>
          <a:p>
            <a:pPr marL="342892" indent="-342892" fontAlgn="auto">
              <a:spcBef>
                <a:spcPct val="20000"/>
              </a:spcBef>
              <a:spcAft>
                <a:spcPts val="0"/>
              </a:spcAft>
              <a:buFont typeface="Wingdings" pitchFamily="2" charset="2"/>
              <a:buChar char="Ø"/>
              <a:defRPr/>
            </a:pPr>
            <a:endParaRPr lang="en-US" altLang="zh-CN" sz="2400" kern="0" dirty="0">
              <a:solidFill>
                <a:srgbClr val="002060"/>
              </a:solidFill>
              <a:latin typeface="Verdana" pitchFamily="34" charset="0"/>
              <a:ea typeface="微软雅黑" pitchFamily="34" charset="-122"/>
              <a:cs typeface="Verdana" pitchFamily="34" charset="0"/>
            </a:endParaRPr>
          </a:p>
        </p:txBody>
      </p:sp>
      <p:sp>
        <p:nvSpPr>
          <p:cNvPr id="5"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我是谁？</a:t>
            </a:r>
            <a:endParaRPr lang="en-US" altLang="zh-CN" sz="3200" b="1" dirty="0">
              <a:solidFill>
                <a:srgbClr val="0070C0"/>
              </a:solidFill>
              <a:latin typeface="Verdana" pitchFamily="34" charset="0"/>
              <a:ea typeface="微软雅黑" pitchFamily="34" charset="-122"/>
              <a:cs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传统企业正在悄悄收集用户大数据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p:cNvPicPr>
            <a:picLocks noChangeAspect="1" noChangeArrowheads="1"/>
          </p:cNvPicPr>
          <p:nvPr/>
        </p:nvPicPr>
        <p:blipFill>
          <a:blip r:embed="rId3" cstate="print"/>
          <a:srcRect/>
          <a:stretch>
            <a:fillRect/>
          </a:stretch>
        </p:blipFill>
        <p:spPr bwMode="auto">
          <a:xfrm>
            <a:off x="428596" y="726302"/>
            <a:ext cx="8309003" cy="44172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工程机械行业特色的用户标签与画像</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p:cNvPicPr>
            <a:picLocks noChangeAspect="1" noChangeArrowheads="1"/>
          </p:cNvPicPr>
          <p:nvPr/>
        </p:nvPicPr>
        <p:blipFill>
          <a:blip r:embed="rId3" cstate="print"/>
          <a:srcRect/>
          <a:stretch>
            <a:fillRect/>
          </a:stretch>
        </p:blipFill>
        <p:spPr bwMode="auto">
          <a:xfrm>
            <a:off x="151016" y="800100"/>
            <a:ext cx="8850140" cy="37719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214282" y="-18"/>
            <a:ext cx="8420138" cy="5133272"/>
          </a:xfrm>
          <a:prstGeom prst="rect">
            <a:avLst/>
          </a:prstGeom>
          <a:noFill/>
          <a:ln w="9525">
            <a:noFill/>
            <a:miter lim="800000"/>
            <a:headEnd/>
            <a:tailEnd/>
          </a:ln>
          <a:effectLst/>
        </p:spPr>
      </p:pic>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工业互联网</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矩形 4"/>
          <p:cNvSpPr>
            <a:spLocks noChangeArrowheads="1"/>
          </p:cNvSpPr>
          <p:nvPr/>
        </p:nvSpPr>
        <p:spPr bwMode="auto">
          <a:xfrm>
            <a:off x="1928812" y="4071948"/>
            <a:ext cx="7215188" cy="461963"/>
          </a:xfrm>
          <a:prstGeom prst="rect">
            <a:avLst/>
          </a:prstGeom>
          <a:noFill/>
          <a:ln w="9525">
            <a:noFill/>
            <a:miter lim="800000"/>
            <a:headEnd/>
            <a:tailEnd/>
          </a:ln>
        </p:spPr>
        <p:txBody>
          <a:bodyPr>
            <a:spAutoFit/>
          </a:bodyPr>
          <a:lstStyle/>
          <a:p>
            <a:pPr fontAlgn="t"/>
            <a:r>
              <a:rPr lang="zh-CN" altLang="en-US" sz="2400" dirty="0">
                <a:solidFill>
                  <a:srgbClr val="FF0000"/>
                </a:solidFill>
                <a:latin typeface="黑体" pitchFamily="2" charset="-122"/>
                <a:ea typeface="黑体" pitchFamily="2" charset="-122"/>
              </a:rPr>
              <a:t>工业革命把人变成机器，信息革命把机器变成人</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矿用设备</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cstate="print"/>
          <a:srcRect/>
          <a:stretch>
            <a:fillRect/>
          </a:stretch>
        </p:blipFill>
        <p:spPr bwMode="auto">
          <a:xfrm>
            <a:off x="2405186" y="65801"/>
            <a:ext cx="6703318" cy="4863403"/>
          </a:xfrm>
          <a:prstGeom prst="rect">
            <a:avLst/>
          </a:prstGeom>
          <a:noFill/>
          <a:ln w="9525">
            <a:noFill/>
            <a:miter lim="800000"/>
            <a:headEnd/>
            <a:tailEnd/>
          </a:ln>
          <a:effectLst/>
        </p:spPr>
      </p:pic>
      <p:sp>
        <p:nvSpPr>
          <p:cNvPr id="8" name="矩形 4"/>
          <p:cNvSpPr>
            <a:spLocks noChangeArrowheads="1"/>
          </p:cNvSpPr>
          <p:nvPr/>
        </p:nvSpPr>
        <p:spPr bwMode="auto">
          <a:xfrm>
            <a:off x="428596" y="785800"/>
            <a:ext cx="7215188" cy="830997"/>
          </a:xfrm>
          <a:prstGeom prst="rect">
            <a:avLst/>
          </a:prstGeom>
          <a:noFill/>
          <a:ln w="9525">
            <a:noFill/>
            <a:miter lim="800000"/>
            <a:headEnd/>
            <a:tailEnd/>
          </a:ln>
        </p:spPr>
        <p:txBody>
          <a:bodyPr>
            <a:spAutoFit/>
          </a:bodyPr>
          <a:lstStyle/>
          <a:p>
            <a:pPr fontAlgn="t"/>
            <a:r>
              <a:rPr lang="zh-CN" altLang="en-US" sz="2400" dirty="0" smtClean="0">
                <a:solidFill>
                  <a:srgbClr val="FF0000"/>
                </a:solidFill>
                <a:latin typeface="黑体" pitchFamily="2" charset="-122"/>
                <a:ea typeface="黑体" pitchFamily="2" charset="-122"/>
              </a:rPr>
              <a:t>一台卡车维修费</a:t>
            </a:r>
            <a:r>
              <a:rPr lang="en-US" altLang="zh-CN" sz="2400" dirty="0" smtClean="0">
                <a:solidFill>
                  <a:srgbClr val="FF0000"/>
                </a:solidFill>
                <a:latin typeface="黑体" pitchFamily="2" charset="-122"/>
                <a:ea typeface="黑体" pitchFamily="2" charset="-122"/>
              </a:rPr>
              <a:t>80</a:t>
            </a:r>
            <a:r>
              <a:rPr lang="zh-CN" altLang="en-US" sz="2400" dirty="0" smtClean="0">
                <a:solidFill>
                  <a:srgbClr val="FF0000"/>
                </a:solidFill>
                <a:latin typeface="黑体" pitchFamily="2" charset="-122"/>
                <a:ea typeface="黑体" pitchFamily="2" charset="-122"/>
              </a:rPr>
              <a:t>万元</a:t>
            </a:r>
            <a:r>
              <a:rPr lang="en-US" altLang="zh-CN" sz="2400" dirty="0" smtClean="0">
                <a:solidFill>
                  <a:srgbClr val="FF0000"/>
                </a:solidFill>
                <a:latin typeface="黑体" pitchFamily="2" charset="-122"/>
                <a:ea typeface="黑体" pitchFamily="2" charset="-122"/>
              </a:rPr>
              <a:t>/</a:t>
            </a:r>
            <a:r>
              <a:rPr lang="zh-CN" altLang="en-US" sz="2400" dirty="0" smtClean="0">
                <a:solidFill>
                  <a:srgbClr val="FF0000"/>
                </a:solidFill>
                <a:latin typeface="黑体" pitchFamily="2" charset="-122"/>
                <a:ea typeface="黑体" pitchFamily="2" charset="-122"/>
              </a:rPr>
              <a:t>年</a:t>
            </a:r>
            <a:endParaRPr lang="en-US" altLang="zh-CN" sz="2400" dirty="0" smtClean="0">
              <a:solidFill>
                <a:srgbClr val="FF0000"/>
              </a:solidFill>
              <a:latin typeface="黑体" pitchFamily="2" charset="-122"/>
              <a:ea typeface="黑体" pitchFamily="2" charset="-122"/>
            </a:endParaRPr>
          </a:p>
          <a:p>
            <a:pPr fontAlgn="t"/>
            <a:r>
              <a:rPr lang="zh-CN" altLang="en-US" sz="2400" dirty="0" smtClean="0">
                <a:solidFill>
                  <a:srgbClr val="FF0000"/>
                </a:solidFill>
                <a:latin typeface="黑体" pitchFamily="2" charset="-122"/>
                <a:ea typeface="黑体" pitchFamily="2" charset="-122"/>
              </a:rPr>
              <a:t>一台吊斗铲维修费用</a:t>
            </a:r>
            <a:r>
              <a:rPr lang="en-US" altLang="zh-CN" sz="2400" dirty="0" smtClean="0">
                <a:solidFill>
                  <a:srgbClr val="FF0000"/>
                </a:solidFill>
                <a:latin typeface="黑体" pitchFamily="2" charset="-122"/>
                <a:ea typeface="黑体" pitchFamily="2" charset="-122"/>
              </a:rPr>
              <a:t>2300</a:t>
            </a:r>
            <a:r>
              <a:rPr lang="zh-CN" altLang="en-US" sz="2400" dirty="0" smtClean="0">
                <a:solidFill>
                  <a:srgbClr val="FF0000"/>
                </a:solidFill>
                <a:latin typeface="黑体" pitchFamily="2" charset="-122"/>
                <a:ea typeface="黑体" pitchFamily="2" charset="-122"/>
              </a:rPr>
              <a:t>万元</a:t>
            </a:r>
            <a:r>
              <a:rPr lang="en-US" altLang="zh-CN" sz="2400" dirty="0" smtClean="0">
                <a:solidFill>
                  <a:srgbClr val="FF0000"/>
                </a:solidFill>
                <a:latin typeface="黑体" pitchFamily="2" charset="-122"/>
                <a:ea typeface="黑体" pitchFamily="2" charset="-122"/>
              </a:rPr>
              <a:t>/</a:t>
            </a:r>
            <a:r>
              <a:rPr lang="zh-CN" altLang="en-US" sz="2400" dirty="0" smtClean="0">
                <a:solidFill>
                  <a:srgbClr val="FF0000"/>
                </a:solidFill>
                <a:latin typeface="黑体" pitchFamily="2" charset="-122"/>
                <a:ea typeface="黑体" pitchFamily="2" charset="-122"/>
              </a:rPr>
              <a:t>年</a:t>
            </a:r>
            <a:endParaRPr lang="zh-CN" altLang="en-US" sz="2400" dirty="0">
              <a:solidFill>
                <a:srgbClr val="FF0000"/>
              </a:solidFill>
              <a:latin typeface="黑体" pitchFamily="2" charset="-122"/>
              <a:ea typeface="黑体" pitchFamily="2" charset="-122"/>
            </a:endParaRPr>
          </a:p>
        </p:txBody>
      </p:sp>
      <p:sp>
        <p:nvSpPr>
          <p:cNvPr id="7" name="Rectangle 3"/>
          <p:cNvSpPr txBox="1">
            <a:spLocks/>
          </p:cNvSpPr>
          <p:nvPr/>
        </p:nvSpPr>
        <p:spPr bwMode="auto">
          <a:xfrm>
            <a:off x="251520" y="1923678"/>
            <a:ext cx="4392488" cy="20751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defRPr/>
            </a:pPr>
            <a:r>
              <a:rPr lang="zh-CN" altLang="en-US" sz="2400" dirty="0" smtClean="0">
                <a:solidFill>
                  <a:srgbClr val="FF0000"/>
                </a:solidFill>
                <a:latin typeface="+mn-lt"/>
                <a:ea typeface="黑体" pitchFamily="49" charset="-122"/>
              </a:rPr>
              <a:t>将机器的所有信息收集起来，通过数据化建立一个数字模型，然后运用这个模型来预测机器会遭遇的问题或者来调试机器参数，提供“维修服务优化”“工作方案优化”“生产优化”等功能，产生巨大的价值回报。</a:t>
            </a:r>
            <a:endParaRPr lang="zh-CN" altLang="en-US" sz="2400" dirty="0" smtClean="0">
              <a:solidFill>
                <a:srgbClr val="FF0000"/>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使用大数据为矿用设备预测性维修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42924"/>
            <a:ext cx="8643966" cy="35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Font typeface="Arial" charset="0"/>
              <a:buChar char="•"/>
              <a:defRPr/>
            </a:pPr>
            <a:r>
              <a:rPr lang="zh-CN" altLang="en-US" sz="2400" dirty="0" smtClean="0">
                <a:latin typeface="+mn-lt"/>
                <a:ea typeface="黑体" pitchFamily="49" charset="-122"/>
              </a:rPr>
              <a:t>为设备</a:t>
            </a:r>
            <a:r>
              <a:rPr lang="zh-CN" altLang="en-US" sz="2400" dirty="0" smtClean="0">
                <a:solidFill>
                  <a:srgbClr val="FF0000"/>
                </a:solidFill>
                <a:latin typeface="+mn-lt"/>
                <a:ea typeface="黑体" pitchFamily="49" charset="-122"/>
              </a:rPr>
              <a:t>安装传感器获取关键部件健康状态并将数据实时传递</a:t>
            </a:r>
            <a:r>
              <a:rPr lang="zh-CN" altLang="en-US" sz="2400" dirty="0" smtClean="0">
                <a:latin typeface="+mn-lt"/>
                <a:ea typeface="黑体" pitchFamily="49" charset="-122"/>
              </a:rPr>
              <a:t>给远程分析中心</a:t>
            </a:r>
            <a:endParaRPr lang="en-US" altLang="zh-CN" sz="2400" dirty="0" smtClean="0">
              <a:latin typeface="+mn-lt"/>
              <a:ea typeface="黑体" pitchFamily="49" charset="-122"/>
            </a:endParaRPr>
          </a:p>
          <a:p>
            <a:pPr marL="342900" indent="-342900">
              <a:lnSpc>
                <a:spcPct val="90000"/>
              </a:lnSpc>
              <a:spcBef>
                <a:spcPct val="20000"/>
              </a:spcBef>
              <a:buFont typeface="Arial" charset="0"/>
              <a:buChar char="•"/>
              <a:defRPr/>
            </a:pPr>
            <a:r>
              <a:rPr lang="zh-CN" altLang="en-US" sz="2400" dirty="0" smtClean="0">
                <a:latin typeface="+mn-lt"/>
                <a:ea typeface="黑体" pitchFamily="49" charset="-122"/>
              </a:rPr>
              <a:t>对采矿设备传感器所记录的大量数据，</a:t>
            </a:r>
            <a:r>
              <a:rPr lang="zh-CN" altLang="en-US" sz="2400" dirty="0" smtClean="0">
                <a:ea typeface="黑体" pitchFamily="49" charset="-122"/>
              </a:rPr>
              <a:t>结合设备故障的历史和现状，参考运行环境及其它同类设备的运行情况，</a:t>
            </a:r>
            <a:r>
              <a:rPr lang="zh-CN" altLang="en-US" sz="2400" dirty="0" smtClean="0">
                <a:solidFill>
                  <a:srgbClr val="FF0000"/>
                </a:solidFill>
                <a:ea typeface="黑体" pitchFamily="49" charset="-122"/>
              </a:rPr>
              <a:t>建立设备健康预诊断模型</a:t>
            </a:r>
            <a:r>
              <a:rPr lang="zh-CN" altLang="en-US" sz="2400" dirty="0" smtClean="0">
                <a:ea typeface="黑体" pitchFamily="49" charset="-122"/>
              </a:rPr>
              <a:t>，通过</a:t>
            </a:r>
            <a:r>
              <a:rPr lang="zh-CN" altLang="en-US" sz="2400" dirty="0" smtClean="0">
                <a:solidFill>
                  <a:srgbClr val="FF0000"/>
                </a:solidFill>
                <a:ea typeface="黑体" pitchFamily="49" charset="-122"/>
              </a:rPr>
              <a:t>预测运算、机器学习和深度学习</a:t>
            </a:r>
            <a:r>
              <a:rPr lang="zh-CN" altLang="en-US" sz="2400" dirty="0" smtClean="0">
                <a:ea typeface="黑体" pitchFamily="49" charset="-122"/>
              </a:rPr>
              <a:t>进行综合判断分析，查明设备内部情况、故障和异常的性质，预测隐患的发展趋势，提出防范措施和治理对策</a:t>
            </a:r>
            <a:endParaRPr lang="en-US" altLang="zh-CN" sz="2400" dirty="0" smtClean="0">
              <a:latin typeface="+mn-lt"/>
              <a:ea typeface="黑体" pitchFamily="49" charset="-122"/>
            </a:endParaRPr>
          </a:p>
          <a:p>
            <a:pPr marL="342900" indent="-342900">
              <a:lnSpc>
                <a:spcPct val="90000"/>
              </a:lnSpc>
              <a:spcBef>
                <a:spcPct val="20000"/>
              </a:spcBef>
              <a:buFont typeface="Arial" charset="0"/>
              <a:buChar char="•"/>
              <a:defRPr/>
            </a:pPr>
            <a:r>
              <a:rPr lang="zh-CN" altLang="en-US" sz="2400" dirty="0" smtClean="0">
                <a:ea typeface="黑体" pitchFamily="49" charset="-122"/>
              </a:rPr>
              <a:t>通过针对每一个设备的特定分析，还可帮助延长预防性维修的时间，进一步降低成本、提高产能。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工业互联网会取代传统生产方式</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42924"/>
            <a:ext cx="8643966" cy="35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Font typeface="Arial" charset="0"/>
              <a:buChar char="•"/>
              <a:defRPr/>
            </a:pPr>
            <a:r>
              <a:rPr lang="zh-CN" altLang="en-US" sz="3200" dirty="0" smtClean="0">
                <a:latin typeface="微软雅黑" pitchFamily="34" charset="-122"/>
                <a:ea typeface="微软雅黑" pitchFamily="34" charset="-122"/>
              </a:rPr>
              <a:t>工业互联网发展会将智能机器、高级分析和人等元素完全融合起来，通过充分利用历史与实时数据，进行特定行业的全面分析，为企业与经济体提供新的机遇，并最终将取代传统生产方式。</a:t>
            </a:r>
            <a:endParaRPr lang="en-US" altLang="zh-CN" sz="3200" dirty="0"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6"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1" y="-18"/>
            <a:ext cx="9035654" cy="584822"/>
          </a:xfrm>
          <a:prstGeom prst="rect">
            <a:avLst/>
          </a:prstGeom>
          <a:noFill/>
          <a:ln w="9525" algn="ctr">
            <a:noFill/>
            <a:miter lim="800000"/>
            <a:headEnd/>
            <a:tailEnd/>
          </a:ln>
        </p:spPr>
        <p:txBody>
          <a:bodyPr lIns="91438" tIns="45719" rIns="91438" bIns="45719">
            <a:spAutoFit/>
          </a:bodyPr>
          <a:lstStyle/>
          <a:p>
            <a:pPr marL="342884" indent="-342884">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绿色制造</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p>
        </p:txBody>
      </p:sp>
      <p:sp>
        <p:nvSpPr>
          <p:cNvPr id="26" name="Rectangle 3"/>
          <p:cNvSpPr txBox="1">
            <a:spLocks/>
          </p:cNvSpPr>
          <p:nvPr/>
        </p:nvSpPr>
        <p:spPr bwMode="auto">
          <a:xfrm>
            <a:off x="142844" y="714363"/>
            <a:ext cx="8643966" cy="4218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zh-CN" altLang="en-US" sz="2700" dirty="0" smtClean="0">
                <a:latin typeface="微软雅黑" pitchFamily="34" charset="-122"/>
                <a:ea typeface="微软雅黑" pitchFamily="34" charset="-122"/>
              </a:rPr>
              <a:t>绿色制造称为环境意识制造</a:t>
            </a:r>
            <a:r>
              <a:rPr lang="zh-CN" altLang="en-US" sz="2700" dirty="0">
                <a:latin typeface="微软雅黑" pitchFamily="34" charset="-122"/>
                <a:ea typeface="微软雅黑" pitchFamily="34" charset="-122"/>
              </a:rPr>
              <a:t>（</a:t>
            </a:r>
            <a:r>
              <a:rPr lang="en-US" altLang="zh-CN" sz="2700" dirty="0">
                <a:latin typeface="微软雅黑" pitchFamily="34" charset="-122"/>
                <a:ea typeface="微软雅黑" pitchFamily="34" charset="-122"/>
              </a:rPr>
              <a:t>Environmentally Conscious Manufacturing</a:t>
            </a:r>
            <a:r>
              <a:rPr lang="zh-CN" altLang="en-US" sz="2700" dirty="0">
                <a:latin typeface="微软雅黑" pitchFamily="34" charset="-122"/>
                <a:ea typeface="微软雅黑" pitchFamily="34" charset="-122"/>
              </a:rPr>
              <a:t>）、面向环境的制造（</a:t>
            </a:r>
            <a:r>
              <a:rPr lang="en-US" altLang="zh-CN" sz="2700" dirty="0">
                <a:latin typeface="微软雅黑" pitchFamily="34" charset="-122"/>
                <a:ea typeface="微软雅黑" pitchFamily="34" charset="-122"/>
              </a:rPr>
              <a:t>Manufacturing For Environment</a:t>
            </a:r>
            <a:r>
              <a:rPr lang="zh-CN" altLang="en-US" sz="2700" dirty="0">
                <a:latin typeface="微软雅黑" pitchFamily="34" charset="-122"/>
                <a:ea typeface="微软雅黑" pitchFamily="34" charset="-122"/>
              </a:rPr>
              <a:t>）等，是一个综合考虑环境影响和资源效益的</a:t>
            </a:r>
            <a:r>
              <a:rPr lang="zh-CN" altLang="en-US" sz="2700" dirty="0" smtClean="0">
                <a:latin typeface="微软雅黑" pitchFamily="34" charset="-122"/>
                <a:ea typeface="微软雅黑" pitchFamily="34" charset="-122"/>
              </a:rPr>
              <a:t>现代化制造模式。</a:t>
            </a:r>
            <a:endParaRPr lang="zh-CN" altLang="en-US" sz="2700" dirty="0">
              <a:latin typeface="微软雅黑" pitchFamily="34" charset="-122"/>
              <a:ea typeface="微软雅黑" pitchFamily="34" charset="-122"/>
            </a:endParaRPr>
          </a:p>
          <a:p>
            <a:r>
              <a:rPr lang="zh-CN" altLang="en-US" sz="2700" b="1" dirty="0" smtClean="0">
                <a:latin typeface="微软雅黑" pitchFamily="34" charset="-122"/>
                <a:ea typeface="微软雅黑" pitchFamily="34" charset="-122"/>
              </a:rPr>
              <a:t>目标：</a:t>
            </a:r>
            <a:r>
              <a:rPr lang="zh-CN" altLang="en-US" sz="2700" dirty="0" smtClean="0">
                <a:latin typeface="微软雅黑" pitchFamily="34" charset="-122"/>
                <a:ea typeface="微软雅黑" pitchFamily="34" charset="-122"/>
              </a:rPr>
              <a:t>使</a:t>
            </a:r>
            <a:r>
              <a:rPr lang="zh-CN" altLang="en-US" sz="2700" dirty="0">
                <a:latin typeface="微软雅黑" pitchFamily="34" charset="-122"/>
                <a:ea typeface="微软雅黑" pitchFamily="34" charset="-122"/>
              </a:rPr>
              <a:t>产品从设计、制造、包装、运输、使用到报废处理的</a:t>
            </a:r>
            <a:r>
              <a:rPr lang="zh-CN" altLang="en-US" sz="2700" dirty="0" smtClean="0">
                <a:latin typeface="微软雅黑" pitchFamily="34" charset="-122"/>
                <a:ea typeface="微软雅黑" pitchFamily="34" charset="-122"/>
              </a:rPr>
              <a:t>整个产品生命周期中</a:t>
            </a:r>
            <a:r>
              <a:rPr lang="zh-CN" altLang="en-US" sz="2700" dirty="0">
                <a:latin typeface="微软雅黑" pitchFamily="34" charset="-122"/>
                <a:ea typeface="微软雅黑" pitchFamily="34" charset="-122"/>
              </a:rPr>
              <a:t>，对环境的影响（负作用）最小，资源利用率最高，并</a:t>
            </a:r>
            <a:r>
              <a:rPr lang="zh-CN" altLang="en-US" sz="2700" dirty="0" smtClean="0">
                <a:latin typeface="微软雅黑" pitchFamily="34" charset="-122"/>
                <a:ea typeface="微软雅黑" pitchFamily="34" charset="-122"/>
              </a:rPr>
              <a:t>使</a:t>
            </a:r>
            <a:r>
              <a:rPr lang="zh-CN" altLang="en-US" sz="2700" dirty="0">
                <a:latin typeface="微软雅黑" pitchFamily="34" charset="-122"/>
                <a:ea typeface="微软雅黑" pitchFamily="34" charset="-122"/>
              </a:rPr>
              <a:t>企业</a:t>
            </a:r>
            <a:r>
              <a:rPr lang="zh-CN" altLang="en-US" sz="2700" dirty="0" smtClean="0">
                <a:latin typeface="微软雅黑" pitchFamily="34" charset="-122"/>
                <a:ea typeface="微软雅黑" pitchFamily="34" charset="-122"/>
              </a:rPr>
              <a:t>经济效益和</a:t>
            </a:r>
            <a:r>
              <a:rPr lang="zh-CN" altLang="en-US" sz="2700" dirty="0">
                <a:latin typeface="微软雅黑" pitchFamily="34" charset="-122"/>
                <a:ea typeface="微软雅黑" pitchFamily="34" charset="-122"/>
              </a:rPr>
              <a:t>社会效益协调优化</a:t>
            </a:r>
            <a:r>
              <a:rPr lang="zh-CN" altLang="en-US" sz="2700" dirty="0" smtClean="0">
                <a:latin typeface="微软雅黑" pitchFamily="34" charset="-122"/>
                <a:ea typeface="微软雅黑" pitchFamily="34" charset="-122"/>
              </a:rPr>
              <a:t>。</a:t>
            </a:r>
            <a:endParaRPr lang="en-US" altLang="zh-CN" sz="2700" dirty="0" smtClean="0">
              <a:latin typeface="微软雅黑" pitchFamily="34" charset="-122"/>
              <a:ea typeface="微软雅黑" pitchFamily="34" charset="-122"/>
            </a:endParaRPr>
          </a:p>
          <a:p>
            <a:r>
              <a:rPr lang="zh-CN" altLang="en-US" sz="2700" dirty="0" smtClean="0">
                <a:latin typeface="微软雅黑" pitchFamily="34" charset="-122"/>
                <a:ea typeface="微软雅黑" pitchFamily="34" charset="-122"/>
              </a:rPr>
              <a:t>绿色</a:t>
            </a:r>
            <a:r>
              <a:rPr lang="zh-CN" altLang="en-US" sz="2700" dirty="0">
                <a:latin typeface="微软雅黑" pitchFamily="34" charset="-122"/>
                <a:ea typeface="微软雅黑" pitchFamily="34" charset="-122"/>
              </a:rPr>
              <a:t>制造这种现代化制造模式，是人类可持续发展战略在现代制造业中的体现</a:t>
            </a:r>
            <a:r>
              <a:rPr lang="zh-CN" altLang="en-US" sz="2700" dirty="0" smtClean="0">
                <a:latin typeface="微软雅黑" pitchFamily="34" charset="-122"/>
                <a:ea typeface="微软雅黑" pitchFamily="34" charset="-122"/>
              </a:rPr>
              <a:t>。</a:t>
            </a:r>
            <a:endParaRPr lang="zh-CN" altLang="en-US" sz="2700" dirty="0">
              <a:latin typeface="微软雅黑" pitchFamily="34" charset="-122"/>
              <a:ea typeface="微软雅黑" pitchFamily="34" charset="-122"/>
            </a:endParaRPr>
          </a:p>
        </p:txBody>
      </p:sp>
    </p:spTree>
    <p:extLst>
      <p:ext uri="{BB962C8B-B14F-4D97-AF65-F5344CB8AC3E}">
        <p14:creationId xmlns:p14="http://schemas.microsoft.com/office/powerpoint/2010/main" val="31808037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6"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1" y="-18"/>
            <a:ext cx="9035654" cy="584773"/>
          </a:xfrm>
          <a:prstGeom prst="rect">
            <a:avLst/>
          </a:prstGeom>
          <a:noFill/>
          <a:ln w="9525" algn="ctr">
            <a:noFill/>
            <a:miter lim="800000"/>
            <a:headEnd/>
            <a:tailEnd/>
          </a:ln>
        </p:spPr>
        <p:txBody>
          <a:bodyPr lIns="91438" tIns="45719" rIns="91438" bIns="45719">
            <a:spAutoFit/>
          </a:bodyPr>
          <a:lstStyle/>
          <a:p>
            <a:pPr marL="342884" indent="-342884">
              <a:buClr>
                <a:schemeClr val="accent2"/>
              </a:buClr>
              <a:buSzPct val="90000"/>
              <a:defRPr/>
            </a:pPr>
            <a:r>
              <a:rPr lang="zh-CN" altLang="en-US" sz="3200" b="1" dirty="0">
                <a:solidFill>
                  <a:srgbClr val="0070C0"/>
                </a:solidFill>
                <a:latin typeface="Verdana" pitchFamily="34" charset="0"/>
                <a:ea typeface="微软雅黑" pitchFamily="34" charset="-122"/>
                <a:cs typeface="Verdana" pitchFamily="34" charset="0"/>
              </a:rPr>
              <a:t>绿色</a:t>
            </a:r>
            <a:r>
              <a:rPr lang="zh-CN" altLang="en-US" sz="3200" b="1" dirty="0" smtClean="0">
                <a:solidFill>
                  <a:srgbClr val="0070C0"/>
                </a:solidFill>
                <a:latin typeface="Verdana" pitchFamily="34" charset="0"/>
                <a:ea typeface="微软雅黑" pitchFamily="34" charset="-122"/>
                <a:cs typeface="Verdana" pitchFamily="34" charset="0"/>
              </a:rPr>
              <a:t>制造技术组成</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p>
        </p:txBody>
      </p:sp>
      <p:sp>
        <p:nvSpPr>
          <p:cNvPr id="26" name="Rectangle 3"/>
          <p:cNvSpPr txBox="1">
            <a:spLocks/>
          </p:cNvSpPr>
          <p:nvPr/>
        </p:nvSpPr>
        <p:spPr bwMode="auto">
          <a:xfrm>
            <a:off x="155575" y="672704"/>
            <a:ext cx="8988425" cy="43444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Font typeface="Arial" panose="020B0604020202020204" pitchFamily="34" charset="0"/>
              <a:buChar char="•"/>
              <a:defRPr/>
            </a:pPr>
            <a:r>
              <a:rPr lang="zh-CN" altLang="en-US" sz="2100" b="1" dirty="0" smtClean="0">
                <a:latin typeface="微软雅黑" pitchFamily="34" charset="-122"/>
                <a:ea typeface="微软雅黑" pitchFamily="34" charset="-122"/>
              </a:rPr>
              <a:t>工艺规划</a:t>
            </a:r>
            <a:r>
              <a:rPr lang="zh-CN" altLang="en-US" sz="2100" b="1" dirty="0">
                <a:latin typeface="微软雅黑" pitchFamily="34" charset="-122"/>
                <a:ea typeface="微软雅黑" pitchFamily="34" charset="-122"/>
              </a:rPr>
              <a:t>：</a:t>
            </a:r>
            <a:r>
              <a:rPr lang="zh-CN" altLang="en-US" sz="2100" dirty="0" smtClean="0">
                <a:latin typeface="微软雅黑" pitchFamily="34" charset="-122"/>
                <a:ea typeface="微软雅黑" pitchFamily="34" charset="-122"/>
              </a:rPr>
              <a:t>根据</a:t>
            </a:r>
            <a:r>
              <a:rPr lang="zh-CN" altLang="en-US" sz="2100" dirty="0">
                <a:latin typeface="微软雅黑" pitchFamily="34" charset="-122"/>
                <a:ea typeface="微软雅黑" pitchFamily="34" charset="-122"/>
              </a:rPr>
              <a:t>制造系统的实际，尽量研究和采用物料和能源消耗少、废弃物少、噪声低、对环境污染小的工艺方案和工艺路线。</a:t>
            </a:r>
            <a:endParaRPr lang="en-US" altLang="zh-CN" sz="2100" dirty="0">
              <a:latin typeface="微软雅黑" pitchFamily="34" charset="-122"/>
              <a:ea typeface="微软雅黑" pitchFamily="34" charset="-122"/>
            </a:endParaRPr>
          </a:p>
          <a:p>
            <a:pPr marL="342900" indent="-342900">
              <a:lnSpc>
                <a:spcPct val="90000"/>
              </a:lnSpc>
              <a:spcBef>
                <a:spcPct val="20000"/>
              </a:spcBef>
              <a:buFont typeface="Arial" panose="020B0604020202020204" pitchFamily="34" charset="0"/>
              <a:buChar char="•"/>
              <a:defRPr/>
            </a:pPr>
            <a:r>
              <a:rPr lang="zh-CN" altLang="en-US" sz="2100" b="1" dirty="0" smtClean="0">
                <a:latin typeface="微软雅黑" pitchFamily="34" charset="-122"/>
                <a:ea typeface="微软雅黑" pitchFamily="34" charset="-122"/>
              </a:rPr>
              <a:t>材料选择：</a:t>
            </a:r>
            <a:r>
              <a:rPr lang="zh-CN" altLang="en-US" sz="2100" dirty="0" smtClean="0">
                <a:latin typeface="微软雅黑" pitchFamily="34" charset="-122"/>
                <a:ea typeface="微软雅黑" pitchFamily="34" charset="-122"/>
              </a:rPr>
              <a:t>在</a:t>
            </a:r>
            <a:r>
              <a:rPr lang="zh-CN" altLang="en-US" sz="2100" dirty="0">
                <a:latin typeface="微软雅黑" pitchFamily="34" charset="-122"/>
                <a:ea typeface="微软雅黑" pitchFamily="34" charset="-122"/>
              </a:rPr>
              <a:t>选用材料的时候，不仅要考虑其绿色性，还必须考虑产品的功能、质量、成本、噪声等多方面的要求。减少不可再生资源和短缺资源的使用量，尽量采用各种替代物质和技术。</a:t>
            </a:r>
            <a:endParaRPr lang="en-US" altLang="zh-CN" sz="2100" dirty="0">
              <a:latin typeface="微软雅黑" pitchFamily="34" charset="-122"/>
              <a:ea typeface="微软雅黑" pitchFamily="34" charset="-122"/>
            </a:endParaRPr>
          </a:p>
          <a:p>
            <a:pPr marL="342900" indent="-342900">
              <a:lnSpc>
                <a:spcPct val="90000"/>
              </a:lnSpc>
              <a:spcBef>
                <a:spcPct val="20000"/>
              </a:spcBef>
              <a:buFont typeface="Arial" panose="020B0604020202020204" pitchFamily="34" charset="0"/>
              <a:buChar char="•"/>
              <a:defRPr/>
            </a:pPr>
            <a:r>
              <a:rPr lang="zh-CN" altLang="en-US" sz="2100" b="1" dirty="0" smtClean="0">
                <a:latin typeface="微软雅黑" pitchFamily="34" charset="-122"/>
                <a:ea typeface="微软雅黑" pitchFamily="34" charset="-122"/>
              </a:rPr>
              <a:t>产品包装</a:t>
            </a:r>
            <a:r>
              <a:rPr lang="zh-CN" altLang="en-US" sz="2100" b="1" dirty="0">
                <a:latin typeface="微软雅黑" pitchFamily="34" charset="-122"/>
                <a:ea typeface="微软雅黑" pitchFamily="34" charset="-122"/>
              </a:rPr>
              <a:t>：</a:t>
            </a:r>
            <a:r>
              <a:rPr lang="zh-CN" altLang="en-US" sz="2100" dirty="0" smtClean="0">
                <a:latin typeface="微软雅黑" pitchFamily="34" charset="-122"/>
                <a:ea typeface="微软雅黑" pitchFamily="34" charset="-122"/>
              </a:rPr>
              <a:t>从</a:t>
            </a:r>
            <a:r>
              <a:rPr lang="zh-CN" altLang="en-US" sz="2100" dirty="0">
                <a:latin typeface="微软雅黑" pitchFamily="34" charset="-122"/>
                <a:ea typeface="微软雅黑" pitchFamily="34" charset="-122"/>
              </a:rPr>
              <a:t>环境保护的角度，优化产品包装方案，使得资源消耗和废弃物产生最少。</a:t>
            </a:r>
            <a:endParaRPr lang="en-US" altLang="zh-CN" sz="2100" dirty="0">
              <a:latin typeface="微软雅黑" pitchFamily="34" charset="-122"/>
              <a:ea typeface="微软雅黑" pitchFamily="34" charset="-122"/>
            </a:endParaRPr>
          </a:p>
          <a:p>
            <a:pPr marL="342900" indent="-342900">
              <a:lnSpc>
                <a:spcPct val="90000"/>
              </a:lnSpc>
              <a:spcBef>
                <a:spcPct val="20000"/>
              </a:spcBef>
              <a:buFont typeface="Arial" panose="020B0604020202020204" pitchFamily="34" charset="0"/>
              <a:buChar char="•"/>
              <a:defRPr/>
            </a:pPr>
            <a:r>
              <a:rPr lang="zh-CN" altLang="en-US" sz="2100" b="1" dirty="0" smtClean="0">
                <a:latin typeface="微软雅黑" pitchFamily="34" charset="-122"/>
                <a:ea typeface="微软雅黑" pitchFamily="34" charset="-122"/>
              </a:rPr>
              <a:t>回收处理：</a:t>
            </a:r>
            <a:r>
              <a:rPr lang="zh-CN" altLang="en-US" sz="2100" dirty="0">
                <a:latin typeface="微软雅黑" pitchFamily="34" charset="-122"/>
                <a:ea typeface="微软雅黑" pitchFamily="34" charset="-122"/>
              </a:rPr>
              <a:t>产品寿命终结后，可以有多种不同的处理方案，各种方案的处理成本和回收价值都不一样，需要对各种方案进行分析与评估，确定出最佳的回收处理方案，从而以最少的成本代价，获得最高的回收价值。</a:t>
            </a:r>
            <a:endParaRPr lang="en-US" altLang="zh-CN" sz="2100" dirty="0">
              <a:latin typeface="微软雅黑" pitchFamily="34" charset="-122"/>
              <a:ea typeface="微软雅黑" pitchFamily="34" charset="-122"/>
            </a:endParaRPr>
          </a:p>
          <a:p>
            <a:pPr marL="214313" indent="-214313">
              <a:lnSpc>
                <a:spcPct val="90000"/>
              </a:lnSpc>
              <a:spcBef>
                <a:spcPct val="20000"/>
              </a:spcBef>
              <a:buFont typeface="Arial" panose="020B0604020202020204" pitchFamily="34" charset="0"/>
              <a:buChar char="•"/>
              <a:defRPr/>
            </a:pPr>
            <a:r>
              <a:rPr lang="zh-CN" altLang="en-US" sz="2100" dirty="0" smtClean="0">
                <a:latin typeface="微软雅黑" pitchFamily="34" charset="-122"/>
                <a:ea typeface="微软雅黑" pitchFamily="34" charset="-122"/>
              </a:rPr>
              <a:t>  </a:t>
            </a:r>
            <a:r>
              <a:rPr lang="zh-CN" altLang="en-US" sz="2100" b="1" dirty="0" smtClean="0">
                <a:latin typeface="微软雅黑" pitchFamily="34" charset="-122"/>
                <a:ea typeface="微软雅黑" pitchFamily="34" charset="-122"/>
              </a:rPr>
              <a:t>绿色管理</a:t>
            </a:r>
            <a:endParaRPr lang="en-US" altLang="zh-CN" sz="2100" b="1" dirty="0">
              <a:latin typeface="微软雅黑" pitchFamily="34" charset="-122"/>
              <a:ea typeface="微软雅黑" pitchFamily="34" charset="-122"/>
            </a:endParaRPr>
          </a:p>
          <a:p>
            <a:pPr marL="214313" indent="-214313">
              <a:lnSpc>
                <a:spcPct val="90000"/>
              </a:lnSpc>
              <a:spcBef>
                <a:spcPct val="20000"/>
              </a:spcBef>
              <a:buFont typeface="Arial" panose="020B0604020202020204" pitchFamily="34" charset="0"/>
              <a:buChar char="•"/>
              <a:defRPr/>
            </a:pPr>
            <a:r>
              <a:rPr lang="zh-CN" altLang="en-US" sz="2100" dirty="0" smtClean="0">
                <a:latin typeface="微软雅黑" pitchFamily="34" charset="-122"/>
                <a:ea typeface="微软雅黑" pitchFamily="34" charset="-122"/>
              </a:rPr>
              <a:t>  </a:t>
            </a:r>
            <a:r>
              <a:rPr lang="zh-CN" altLang="en-US" sz="2100" b="1" dirty="0" smtClean="0">
                <a:latin typeface="微软雅黑" pitchFamily="34" charset="-122"/>
                <a:ea typeface="微软雅黑" pitchFamily="34" charset="-122"/>
              </a:rPr>
              <a:t>设备利用</a:t>
            </a:r>
            <a:endParaRPr lang="en-US" altLang="zh-CN" sz="2100" b="1" dirty="0">
              <a:latin typeface="微软雅黑" pitchFamily="34" charset="-122"/>
              <a:ea typeface="微软雅黑" pitchFamily="34" charset="-122"/>
            </a:endParaRPr>
          </a:p>
        </p:txBody>
      </p:sp>
    </p:spTree>
    <p:extLst>
      <p:ext uri="{BB962C8B-B14F-4D97-AF65-F5344CB8AC3E}">
        <p14:creationId xmlns:p14="http://schemas.microsoft.com/office/powerpoint/2010/main" val="41667159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6"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1" y="-18"/>
            <a:ext cx="9035654" cy="584773"/>
          </a:xfrm>
          <a:prstGeom prst="rect">
            <a:avLst/>
          </a:prstGeom>
          <a:noFill/>
          <a:ln w="9525" algn="ctr">
            <a:noFill/>
            <a:miter lim="800000"/>
            <a:headEnd/>
            <a:tailEnd/>
          </a:ln>
        </p:spPr>
        <p:txBody>
          <a:bodyPr lIns="91438" tIns="45719" rIns="91438" bIns="45719">
            <a:spAutoFit/>
          </a:bodyPr>
          <a:lstStyle/>
          <a:p>
            <a:pPr marL="342884" indent="-342884">
              <a:buClr>
                <a:schemeClr val="accent2"/>
              </a:buClr>
              <a:buSzPct val="90000"/>
              <a:defRPr/>
            </a:pPr>
            <a:r>
              <a:rPr lang="zh-CN" altLang="en-US" sz="3200" b="1" dirty="0">
                <a:solidFill>
                  <a:srgbClr val="0070C0"/>
                </a:solidFill>
                <a:latin typeface="Verdana" pitchFamily="34" charset="0"/>
                <a:ea typeface="微软雅黑" pitchFamily="34" charset="-122"/>
                <a:cs typeface="Verdana" pitchFamily="34" charset="0"/>
              </a:rPr>
              <a:t>绿色</a:t>
            </a:r>
            <a:r>
              <a:rPr lang="zh-CN" altLang="en-US" sz="3200" b="1" dirty="0" smtClean="0">
                <a:solidFill>
                  <a:srgbClr val="0070C0"/>
                </a:solidFill>
                <a:latin typeface="Verdana" pitchFamily="34" charset="0"/>
                <a:ea typeface="微软雅黑" pitchFamily="34" charset="-122"/>
                <a:cs typeface="Verdana" pitchFamily="34" charset="0"/>
              </a:rPr>
              <a:t>制造发展趋势</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p>
        </p:txBody>
      </p:sp>
      <p:sp>
        <p:nvSpPr>
          <p:cNvPr id="26" name="Rectangle 3"/>
          <p:cNvSpPr txBox="1">
            <a:spLocks/>
          </p:cNvSpPr>
          <p:nvPr/>
        </p:nvSpPr>
        <p:spPr bwMode="auto">
          <a:xfrm>
            <a:off x="155575" y="672704"/>
            <a:ext cx="8988425" cy="40621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Font typeface="Arial" panose="020B0604020202020204" pitchFamily="34" charset="0"/>
              <a:buChar char="•"/>
              <a:defRPr/>
            </a:pPr>
            <a:r>
              <a:rPr lang="zh-CN" altLang="en-US" sz="2100" dirty="0" smtClean="0">
                <a:latin typeface="微软雅黑" pitchFamily="34" charset="-122"/>
                <a:ea typeface="微软雅黑" pitchFamily="34" charset="-122"/>
              </a:rPr>
              <a:t>全球化</a:t>
            </a:r>
            <a:r>
              <a:rPr lang="en-US" altLang="zh-CN" sz="2100" dirty="0">
                <a:latin typeface="微软雅黑" pitchFamily="34" charset="-122"/>
                <a:ea typeface="微软雅黑" pitchFamily="34" charset="-122"/>
              </a:rPr>
              <a:t>——</a:t>
            </a:r>
            <a:r>
              <a:rPr lang="zh-CN" altLang="en-US" sz="2100" dirty="0">
                <a:latin typeface="微软雅黑" pitchFamily="34" charset="-122"/>
                <a:ea typeface="微软雅黑" pitchFamily="34" charset="-122"/>
              </a:rPr>
              <a:t>绿色制造的研究和应用将愈来愈体现全球化的特征和趋势 </a:t>
            </a:r>
            <a:endParaRPr lang="en-US" altLang="zh-CN" sz="2100" dirty="0" smtClean="0">
              <a:latin typeface="微软雅黑" pitchFamily="34" charset="-122"/>
              <a:ea typeface="微软雅黑" pitchFamily="34" charset="-122"/>
            </a:endParaRPr>
          </a:p>
          <a:p>
            <a:pPr marL="214313" indent="-214313">
              <a:lnSpc>
                <a:spcPct val="90000"/>
              </a:lnSpc>
              <a:spcBef>
                <a:spcPct val="20000"/>
              </a:spcBef>
              <a:buFont typeface="Arial" panose="020B0604020202020204" pitchFamily="34" charset="0"/>
              <a:buChar char="•"/>
              <a:defRPr/>
            </a:pPr>
            <a:r>
              <a:rPr lang="zh-CN" altLang="en-US" sz="2100" dirty="0" smtClean="0">
                <a:latin typeface="微软雅黑" pitchFamily="34" charset="-122"/>
                <a:ea typeface="微软雅黑" pitchFamily="34" charset="-122"/>
              </a:rPr>
              <a:t>  社会化</a:t>
            </a:r>
            <a:r>
              <a:rPr lang="en-US" altLang="zh-CN" sz="2100" dirty="0">
                <a:latin typeface="微软雅黑" pitchFamily="34" charset="-122"/>
                <a:ea typeface="微软雅黑" pitchFamily="34" charset="-122"/>
              </a:rPr>
              <a:t>——</a:t>
            </a:r>
            <a:r>
              <a:rPr lang="zh-CN" altLang="en-US" sz="2100" dirty="0">
                <a:latin typeface="微软雅黑" pitchFamily="34" charset="-122"/>
                <a:ea typeface="微软雅黑" pitchFamily="34" charset="-122"/>
              </a:rPr>
              <a:t>绿色制造的社会支撑系统需要形成</a:t>
            </a:r>
            <a:endParaRPr lang="en-US" altLang="zh-CN" sz="2100" dirty="0">
              <a:latin typeface="微软雅黑" pitchFamily="34" charset="-122"/>
              <a:ea typeface="微软雅黑" pitchFamily="34" charset="-122"/>
            </a:endParaRPr>
          </a:p>
          <a:p>
            <a:pPr marL="214313" indent="-214313">
              <a:lnSpc>
                <a:spcPct val="90000"/>
              </a:lnSpc>
              <a:spcBef>
                <a:spcPct val="20000"/>
              </a:spcBef>
              <a:buFont typeface="Arial" panose="020B0604020202020204" pitchFamily="34" charset="0"/>
              <a:buChar char="•"/>
              <a:defRPr/>
            </a:pPr>
            <a:r>
              <a:rPr lang="zh-CN" altLang="en-US" sz="2100" dirty="0" smtClean="0">
                <a:latin typeface="微软雅黑" pitchFamily="34" charset="-122"/>
                <a:ea typeface="微软雅黑" pitchFamily="34" charset="-122"/>
              </a:rPr>
              <a:t>  集成化</a:t>
            </a:r>
            <a:r>
              <a:rPr lang="en-US" altLang="zh-CN" sz="2100" dirty="0">
                <a:latin typeface="微软雅黑" pitchFamily="34" charset="-122"/>
                <a:ea typeface="微软雅黑" pitchFamily="34" charset="-122"/>
              </a:rPr>
              <a:t>——</a:t>
            </a:r>
            <a:r>
              <a:rPr lang="zh-CN" altLang="en-US" sz="2100" dirty="0">
                <a:latin typeface="微软雅黑" pitchFamily="34" charset="-122"/>
                <a:ea typeface="微软雅黑" pitchFamily="34" charset="-122"/>
              </a:rPr>
              <a:t>将更加注重系统技术和集成技术的</a:t>
            </a:r>
            <a:r>
              <a:rPr lang="zh-CN" altLang="en-US" sz="2100" dirty="0" smtClean="0">
                <a:latin typeface="微软雅黑" pitchFamily="34" charset="-122"/>
                <a:ea typeface="微软雅黑" pitchFamily="34" charset="-122"/>
              </a:rPr>
              <a:t>研究 </a:t>
            </a:r>
            <a:endParaRPr lang="en-US" altLang="zh-CN" sz="2100" dirty="0">
              <a:latin typeface="微软雅黑" pitchFamily="34" charset="-122"/>
              <a:ea typeface="微软雅黑" pitchFamily="34" charset="-122"/>
            </a:endParaRPr>
          </a:p>
          <a:p>
            <a:pPr marL="214313" indent="-214313">
              <a:lnSpc>
                <a:spcPct val="90000"/>
              </a:lnSpc>
              <a:spcBef>
                <a:spcPct val="20000"/>
              </a:spcBef>
              <a:buFont typeface="Arial" panose="020B0604020202020204" pitchFamily="34" charset="0"/>
              <a:buChar char="•"/>
              <a:defRPr/>
            </a:pPr>
            <a:r>
              <a:rPr lang="zh-CN" altLang="en-US" sz="2100" dirty="0" smtClean="0">
                <a:latin typeface="微软雅黑" pitchFamily="34" charset="-122"/>
                <a:ea typeface="微软雅黑" pitchFamily="34" charset="-122"/>
              </a:rPr>
              <a:t>  并行化</a:t>
            </a:r>
            <a:r>
              <a:rPr lang="en-US" altLang="zh-CN" sz="2100" dirty="0">
                <a:latin typeface="微软雅黑" pitchFamily="34" charset="-122"/>
                <a:ea typeface="微软雅黑" pitchFamily="34" charset="-122"/>
              </a:rPr>
              <a:t>——</a:t>
            </a:r>
            <a:r>
              <a:rPr lang="zh-CN" altLang="en-US" sz="2100" dirty="0" smtClean="0">
                <a:latin typeface="微软雅黑" pitchFamily="34" charset="-122"/>
                <a:ea typeface="微软雅黑" pitchFamily="34" charset="-122"/>
              </a:rPr>
              <a:t>绿色并行工程将</a:t>
            </a:r>
            <a:r>
              <a:rPr lang="zh-CN" altLang="en-US" sz="2100" dirty="0">
                <a:latin typeface="微软雅黑" pitchFamily="34" charset="-122"/>
                <a:ea typeface="微软雅黑" pitchFamily="34" charset="-122"/>
              </a:rPr>
              <a:t>可能成为绿色产品开发的有效模式</a:t>
            </a:r>
            <a:endParaRPr lang="en-US" altLang="zh-CN" sz="2100" dirty="0">
              <a:latin typeface="微软雅黑" pitchFamily="34" charset="-122"/>
              <a:ea typeface="微软雅黑" pitchFamily="34" charset="-122"/>
            </a:endParaRPr>
          </a:p>
          <a:p>
            <a:pPr marL="214313" indent="-214313">
              <a:lnSpc>
                <a:spcPct val="90000"/>
              </a:lnSpc>
              <a:spcBef>
                <a:spcPct val="20000"/>
              </a:spcBef>
              <a:buFont typeface="Arial" panose="020B0604020202020204" pitchFamily="34" charset="0"/>
              <a:buChar char="•"/>
              <a:defRPr/>
            </a:pPr>
            <a:r>
              <a:rPr lang="zh-CN" altLang="en-US" sz="2100" dirty="0" smtClean="0">
                <a:latin typeface="微软雅黑" pitchFamily="34" charset="-122"/>
                <a:ea typeface="微软雅黑" pitchFamily="34" charset="-122"/>
              </a:rPr>
              <a:t>  智能化</a:t>
            </a:r>
            <a:r>
              <a:rPr lang="en-US" altLang="zh-CN" sz="2100" dirty="0">
                <a:latin typeface="微软雅黑" pitchFamily="34" charset="-122"/>
                <a:ea typeface="微软雅黑" pitchFamily="34" charset="-122"/>
              </a:rPr>
              <a:t>——</a:t>
            </a:r>
            <a:r>
              <a:rPr lang="zh-CN" altLang="en-US" sz="2100" dirty="0">
                <a:latin typeface="微软雅黑" pitchFamily="34" charset="-122"/>
                <a:ea typeface="微软雅黑" pitchFamily="34" charset="-122"/>
              </a:rPr>
              <a:t>人工智能</a:t>
            </a:r>
            <a:r>
              <a:rPr lang="zh-CN" altLang="en-US" sz="2100" dirty="0" smtClean="0">
                <a:latin typeface="微软雅黑" pitchFamily="34" charset="-122"/>
                <a:ea typeface="微软雅黑" pitchFamily="34" charset="-122"/>
              </a:rPr>
              <a:t>和智能制造技术将</a:t>
            </a:r>
            <a:r>
              <a:rPr lang="zh-CN" altLang="en-US" sz="2100" dirty="0">
                <a:latin typeface="微软雅黑" pitchFamily="34" charset="-122"/>
                <a:ea typeface="微软雅黑" pitchFamily="34" charset="-122"/>
              </a:rPr>
              <a:t>在绿色制造研究中发挥重要作用</a:t>
            </a:r>
            <a:endParaRPr lang="en-US" altLang="zh-CN" sz="2100" dirty="0">
              <a:latin typeface="微软雅黑" pitchFamily="34" charset="-122"/>
              <a:ea typeface="微软雅黑" pitchFamily="34" charset="-122"/>
            </a:endParaRPr>
          </a:p>
          <a:p>
            <a:pPr marL="214313" indent="-214313">
              <a:lnSpc>
                <a:spcPct val="90000"/>
              </a:lnSpc>
              <a:spcBef>
                <a:spcPct val="20000"/>
              </a:spcBef>
              <a:buFont typeface="Arial" panose="020B0604020202020204" pitchFamily="34" charset="0"/>
              <a:buChar char="•"/>
              <a:defRPr/>
            </a:pPr>
            <a:r>
              <a:rPr lang="zh-CN" altLang="en-US" sz="2100" dirty="0" smtClean="0">
                <a:latin typeface="微软雅黑" pitchFamily="34" charset="-122"/>
                <a:ea typeface="微软雅黑" pitchFamily="34" charset="-122"/>
              </a:rPr>
              <a:t>  产业化</a:t>
            </a:r>
            <a:r>
              <a:rPr lang="en-US" altLang="zh-CN" sz="2100" dirty="0">
                <a:latin typeface="微软雅黑" pitchFamily="34" charset="-122"/>
                <a:ea typeface="微软雅黑" pitchFamily="34" charset="-122"/>
              </a:rPr>
              <a:t>——</a:t>
            </a:r>
            <a:r>
              <a:rPr lang="zh-CN" altLang="en-US" sz="2100" dirty="0">
                <a:latin typeface="微软雅黑" pitchFamily="34" charset="-122"/>
                <a:ea typeface="微软雅黑" pitchFamily="34" charset="-122"/>
              </a:rPr>
              <a:t>绿色制造的实施将导致一批新兴产业的形成</a:t>
            </a:r>
            <a:endParaRPr lang="en-US" altLang="zh-CN" sz="2100" dirty="0">
              <a:latin typeface="微软雅黑" pitchFamily="34" charset="-122"/>
              <a:ea typeface="微软雅黑" pitchFamily="34" charset="-122"/>
            </a:endParaRPr>
          </a:p>
        </p:txBody>
      </p:sp>
    </p:spTree>
    <p:extLst>
      <p:ext uri="{BB962C8B-B14F-4D97-AF65-F5344CB8AC3E}">
        <p14:creationId xmlns:p14="http://schemas.microsoft.com/office/powerpoint/2010/main" val="13151367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什么是大数据</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42924"/>
            <a:ext cx="8643966" cy="35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2800" dirty="0" smtClean="0">
                <a:latin typeface="微软雅黑" pitchFamily="34" charset="-122"/>
                <a:ea typeface="微软雅黑" pitchFamily="34" charset="-122"/>
              </a:rPr>
              <a:t>对网上海量的文本、图像、音频和视频数据进行采集、分析、加工和利用（通俗）</a:t>
            </a:r>
            <a:endParaRPr lang="en-US" altLang="zh-CN" sz="28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800" dirty="0" smtClean="0">
                <a:latin typeface="微软雅黑" pitchFamily="34" charset="-122"/>
                <a:ea typeface="微软雅黑" pitchFamily="34" charset="-122"/>
              </a:rPr>
              <a:t>指数据与采集工具、平台和分析系统（产业）。</a:t>
            </a:r>
            <a:endParaRPr lang="en-US" altLang="zh-CN" sz="2800" dirty="0" smtClean="0">
              <a:latin typeface="微软雅黑" pitchFamily="34" charset="-122"/>
              <a:ea typeface="微软雅黑" pitchFamily="34" charset="-122"/>
            </a:endParaRPr>
          </a:p>
          <a:p>
            <a:pPr marL="342900" indent="-342900">
              <a:lnSpc>
                <a:spcPct val="90000"/>
              </a:lnSpc>
              <a:spcBef>
                <a:spcPct val="20000"/>
              </a:spcBef>
              <a:buFont typeface="Arial" charset="0"/>
              <a:buChar char="•"/>
              <a:defRPr/>
            </a:pPr>
            <a:r>
              <a:rPr lang="zh-CN" altLang="en-US" sz="2800" dirty="0" smtClean="0">
                <a:latin typeface="微软雅黑" pitchFamily="34" charset="-122"/>
                <a:ea typeface="微软雅黑" pitchFamily="34" charset="-122"/>
              </a:rPr>
              <a:t>无法在可承受的时间范围内用常规软件工具进行捕捉、管理和处理的数据集合，是指那些超过传统数据库系统处理能力的数据，数据量通常在</a:t>
            </a:r>
            <a:r>
              <a:rPr lang="en-US" altLang="zh-CN" sz="2800" dirty="0" smtClean="0">
                <a:solidFill>
                  <a:srgbClr val="FF0000"/>
                </a:solidFill>
                <a:latin typeface="微软雅黑" pitchFamily="34" charset="-122"/>
                <a:ea typeface="微软雅黑" pitchFamily="34" charset="-122"/>
              </a:rPr>
              <a:t>10TB</a:t>
            </a:r>
            <a:r>
              <a:rPr lang="zh-CN" altLang="en-US" sz="2800" dirty="0" smtClean="0">
                <a:latin typeface="微软雅黑" pitchFamily="34" charset="-122"/>
                <a:ea typeface="微软雅黑" pitchFamily="34" charset="-122"/>
              </a:rPr>
              <a:t>以上。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内容占位符 2"/>
          <p:cNvSpPr txBox="1">
            <a:spLocks/>
          </p:cNvSpPr>
          <p:nvPr/>
        </p:nvSpPr>
        <p:spPr>
          <a:xfrm>
            <a:off x="323850" y="699542"/>
            <a:ext cx="4536182" cy="3014663"/>
          </a:xfrm>
          <a:prstGeom prst="rect">
            <a:avLst/>
          </a:prstGeom>
        </p:spPr>
        <p:txBody>
          <a:bodyPr lIns="91438" tIns="45719" rIns="91438" bIns="45719"/>
          <a:lstStyle/>
          <a:p>
            <a:pPr marL="342892" indent="-342892" fontAlgn="auto">
              <a:spcBef>
                <a:spcPct val="20000"/>
              </a:spcBef>
              <a:spcAft>
                <a:spcPts val="0"/>
              </a:spcAft>
              <a:buFont typeface="Wingdings" pitchFamily="2" charset="2"/>
              <a:buChar char="Ø"/>
              <a:defRPr/>
            </a:pPr>
            <a:r>
              <a:rPr lang="en-US" altLang="zh-CN" sz="2000" kern="0" dirty="0" smtClean="0">
                <a:solidFill>
                  <a:srgbClr val="002060"/>
                </a:solidFill>
                <a:latin typeface="Verdana" pitchFamily="34" charset="0"/>
                <a:ea typeface="微软雅黑" pitchFamily="34" charset="-122"/>
                <a:cs typeface="Verdana" pitchFamily="34" charset="0"/>
              </a:rPr>
              <a:t>3</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8</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3</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15</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3</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22</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3</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29</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4</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5</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4</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12</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4</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19</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4</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26</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5</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3</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5</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10</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5</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17</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6</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7</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6</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14</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6</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21</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6</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28</a:t>
            </a:r>
            <a:r>
              <a:rPr lang="zh-CN" altLang="en-US" sz="2000" kern="0" dirty="0" smtClean="0">
                <a:solidFill>
                  <a:srgbClr val="002060"/>
                </a:solidFill>
                <a:latin typeface="Verdana" pitchFamily="34" charset="0"/>
                <a:ea typeface="微软雅黑" pitchFamily="34" charset="-122"/>
                <a:cs typeface="Verdana" pitchFamily="34" charset="0"/>
              </a:rPr>
              <a:t>日、</a:t>
            </a:r>
            <a:r>
              <a:rPr lang="en-US" altLang="zh-CN" sz="2000" kern="0" dirty="0" smtClean="0">
                <a:solidFill>
                  <a:srgbClr val="002060"/>
                </a:solidFill>
                <a:latin typeface="Verdana" pitchFamily="34" charset="0"/>
                <a:ea typeface="微软雅黑" pitchFamily="34" charset="-122"/>
                <a:cs typeface="Verdana" pitchFamily="34" charset="0"/>
              </a:rPr>
              <a:t>7</a:t>
            </a:r>
            <a:r>
              <a:rPr lang="zh-CN" altLang="en-US" sz="2000" kern="0" dirty="0" smtClean="0">
                <a:solidFill>
                  <a:srgbClr val="002060"/>
                </a:solidFill>
                <a:latin typeface="Verdana" pitchFamily="34" charset="0"/>
                <a:ea typeface="微软雅黑" pitchFamily="34" charset="-122"/>
                <a:cs typeface="Verdana" pitchFamily="34" charset="0"/>
              </a:rPr>
              <a:t>月</a:t>
            </a:r>
            <a:r>
              <a:rPr lang="en-US" altLang="zh-CN" sz="2000" kern="0" dirty="0" smtClean="0">
                <a:solidFill>
                  <a:srgbClr val="002060"/>
                </a:solidFill>
                <a:latin typeface="Verdana" pitchFamily="34" charset="0"/>
                <a:ea typeface="微软雅黑" pitchFamily="34" charset="-122"/>
                <a:cs typeface="Verdana" pitchFamily="34" charset="0"/>
              </a:rPr>
              <a:t>5</a:t>
            </a:r>
            <a:r>
              <a:rPr lang="zh-CN" altLang="en-US" sz="2000" kern="0" dirty="0" smtClean="0">
                <a:solidFill>
                  <a:srgbClr val="002060"/>
                </a:solidFill>
                <a:latin typeface="Verdana" pitchFamily="34" charset="0"/>
                <a:ea typeface="微软雅黑" pitchFamily="34" charset="-122"/>
                <a:cs typeface="Verdana" pitchFamily="34" charset="0"/>
              </a:rPr>
              <a:t>日</a:t>
            </a:r>
          </a:p>
          <a:p>
            <a:pPr marL="342892" indent="-342892" fontAlgn="auto">
              <a:spcBef>
                <a:spcPct val="20000"/>
              </a:spcBef>
              <a:spcAft>
                <a:spcPts val="0"/>
              </a:spcAft>
              <a:buFont typeface="Wingdings" pitchFamily="2" charset="2"/>
              <a:buChar char="Ø"/>
              <a:defRPr/>
            </a:pPr>
            <a:r>
              <a:rPr lang="zh-CN" altLang="en-US" sz="2000" kern="0" dirty="0" smtClean="0">
                <a:solidFill>
                  <a:srgbClr val="002060"/>
                </a:solidFill>
                <a:latin typeface="Verdana" pitchFamily="34" charset="0"/>
                <a:ea typeface="微软雅黑" pitchFamily="34" charset="-122"/>
                <a:cs typeface="Verdana" pitchFamily="34" charset="0"/>
              </a:rPr>
              <a:t>课程名称：大数据融合与数据仓库</a:t>
            </a:r>
          </a:p>
          <a:p>
            <a:pPr marL="342892" indent="-342892" fontAlgn="auto">
              <a:spcBef>
                <a:spcPct val="20000"/>
              </a:spcBef>
              <a:spcAft>
                <a:spcPts val="0"/>
              </a:spcAft>
              <a:buFont typeface="Wingdings" pitchFamily="2" charset="2"/>
              <a:buChar char="Ø"/>
              <a:defRPr/>
            </a:pPr>
            <a:r>
              <a:rPr lang="zh-CN" altLang="en-US" sz="2000" kern="0" dirty="0" smtClean="0">
                <a:solidFill>
                  <a:srgbClr val="002060"/>
                </a:solidFill>
                <a:latin typeface="Verdana" pitchFamily="34" charset="0"/>
                <a:ea typeface="微软雅黑" pitchFamily="34" charset="-122"/>
                <a:cs typeface="Verdana" pitchFamily="34" charset="0"/>
              </a:rPr>
              <a:t>授课信息：</a:t>
            </a:r>
            <a:r>
              <a:rPr lang="en-US" altLang="zh-CN" sz="2000" kern="0" dirty="0" smtClean="0">
                <a:solidFill>
                  <a:srgbClr val="002060"/>
                </a:solidFill>
                <a:latin typeface="Verdana" pitchFamily="34" charset="0"/>
                <a:ea typeface="微软雅黑" pitchFamily="34" charset="-122"/>
                <a:cs typeface="Verdana" pitchFamily="34" charset="0"/>
              </a:rPr>
              <a:t>32</a:t>
            </a:r>
            <a:r>
              <a:rPr lang="zh-CN" altLang="en-US" sz="2000" kern="0" dirty="0" smtClean="0">
                <a:solidFill>
                  <a:srgbClr val="002060"/>
                </a:solidFill>
                <a:latin typeface="Verdana" pitchFamily="34" charset="0"/>
                <a:ea typeface="微软雅黑" pitchFamily="34" charset="-122"/>
                <a:cs typeface="Verdana" pitchFamily="34" charset="0"/>
              </a:rPr>
              <a:t>学时，上课时间为</a:t>
            </a:r>
            <a:r>
              <a:rPr lang="en-US" altLang="zh-CN" sz="2000" kern="0" dirty="0" smtClean="0">
                <a:solidFill>
                  <a:srgbClr val="002060"/>
                </a:solidFill>
                <a:latin typeface="Verdana" pitchFamily="34" charset="0"/>
                <a:ea typeface="微软雅黑" pitchFamily="34" charset="-122"/>
                <a:cs typeface="Verdana" pitchFamily="34" charset="0"/>
              </a:rPr>
              <a:t>1-11</a:t>
            </a:r>
            <a:r>
              <a:rPr lang="zh-CN" altLang="en-US" sz="2000" kern="0" dirty="0" smtClean="0">
                <a:solidFill>
                  <a:srgbClr val="002060"/>
                </a:solidFill>
                <a:latin typeface="Verdana" pitchFamily="34" charset="0"/>
                <a:ea typeface="微软雅黑" pitchFamily="34" charset="-122"/>
                <a:cs typeface="Verdana" pitchFamily="34" charset="0"/>
              </a:rPr>
              <a:t>周、</a:t>
            </a:r>
            <a:r>
              <a:rPr lang="en-US" altLang="zh-CN" sz="2000" kern="0" dirty="0" smtClean="0">
                <a:solidFill>
                  <a:srgbClr val="002060"/>
                </a:solidFill>
                <a:latin typeface="Verdana" pitchFamily="34" charset="0"/>
                <a:ea typeface="微软雅黑" pitchFamily="34" charset="-122"/>
                <a:cs typeface="Verdana" pitchFamily="34" charset="0"/>
              </a:rPr>
              <a:t>14-18</a:t>
            </a:r>
            <a:r>
              <a:rPr lang="zh-CN" altLang="en-US" sz="2000" kern="0" dirty="0" smtClean="0">
                <a:solidFill>
                  <a:srgbClr val="002060"/>
                </a:solidFill>
                <a:latin typeface="Verdana" pitchFamily="34" charset="0"/>
                <a:ea typeface="微软雅黑" pitchFamily="34" charset="-122"/>
                <a:cs typeface="Verdana" pitchFamily="34" charset="0"/>
              </a:rPr>
              <a:t>周的周四第</a:t>
            </a:r>
            <a:r>
              <a:rPr lang="en-US" altLang="zh-CN" sz="2000" kern="0" dirty="0" smtClean="0">
                <a:solidFill>
                  <a:srgbClr val="002060"/>
                </a:solidFill>
                <a:latin typeface="Verdana" pitchFamily="34" charset="0"/>
                <a:ea typeface="微软雅黑" pitchFamily="34" charset="-122"/>
                <a:cs typeface="Verdana" pitchFamily="34" charset="0"/>
              </a:rPr>
              <a:t>6</a:t>
            </a:r>
            <a:r>
              <a:rPr lang="zh-CN" altLang="en-US" sz="2000" kern="0" dirty="0" smtClean="0">
                <a:solidFill>
                  <a:srgbClr val="002060"/>
                </a:solidFill>
                <a:latin typeface="Verdana" pitchFamily="34" charset="0"/>
                <a:ea typeface="微软雅黑" pitchFamily="34" charset="-122"/>
                <a:cs typeface="Verdana" pitchFamily="34" charset="0"/>
              </a:rPr>
              <a:t>节，授课地点为思源</a:t>
            </a:r>
            <a:r>
              <a:rPr lang="en-US" altLang="zh-CN" sz="2000" kern="0" dirty="0" smtClean="0">
                <a:solidFill>
                  <a:srgbClr val="002060"/>
                </a:solidFill>
                <a:latin typeface="Verdana" pitchFamily="34" charset="0"/>
                <a:ea typeface="微软雅黑" pitchFamily="34" charset="-122"/>
                <a:cs typeface="Verdana" pitchFamily="34" charset="0"/>
              </a:rPr>
              <a:t>SY307</a:t>
            </a:r>
            <a:r>
              <a:rPr lang="zh-CN" altLang="en-US" sz="20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2000" kern="0" dirty="0" smtClean="0">
                <a:solidFill>
                  <a:srgbClr val="002060"/>
                </a:solidFill>
                <a:latin typeface="Verdana" pitchFamily="34" charset="0"/>
                <a:ea typeface="微软雅黑" pitchFamily="34" charset="-122"/>
                <a:cs typeface="Verdana" pitchFamily="34" charset="0"/>
              </a:rPr>
              <a:t>每周四下午</a:t>
            </a:r>
            <a:r>
              <a:rPr lang="en-US" altLang="zh-CN" sz="2000" kern="0" dirty="0" smtClean="0">
                <a:solidFill>
                  <a:srgbClr val="002060"/>
                </a:solidFill>
                <a:latin typeface="Verdana" pitchFamily="34" charset="0"/>
                <a:ea typeface="微软雅黑" pitchFamily="34" charset="-122"/>
                <a:cs typeface="Verdana" pitchFamily="34" charset="0"/>
              </a:rPr>
              <a:t>19:00-21:00</a:t>
            </a:r>
            <a:endParaRPr lang="zh-CN" altLang="en-US" sz="2000" kern="0" dirty="0" smtClean="0">
              <a:solidFill>
                <a:srgbClr val="002060"/>
              </a:solidFill>
              <a:latin typeface="Verdana" pitchFamily="34" charset="0"/>
              <a:ea typeface="微软雅黑" pitchFamily="34" charset="-122"/>
              <a:cs typeface="Verdana" pitchFamily="34" charset="0"/>
            </a:endParaRPr>
          </a:p>
        </p:txBody>
      </p:sp>
      <p:sp>
        <p:nvSpPr>
          <p:cNvPr id="5"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我是导游</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7" name="内容占位符 2"/>
          <p:cNvSpPr txBox="1">
            <a:spLocks/>
          </p:cNvSpPr>
          <p:nvPr/>
        </p:nvSpPr>
        <p:spPr>
          <a:xfrm>
            <a:off x="4644330" y="699542"/>
            <a:ext cx="4536182" cy="3014663"/>
          </a:xfrm>
          <a:prstGeom prst="rect">
            <a:avLst/>
          </a:prstGeom>
        </p:spPr>
        <p:txBody>
          <a:bodyPr lIns="91438" tIns="45719" rIns="91438" bIns="45719"/>
          <a:lstStyle/>
          <a:p>
            <a:pPr marL="342892" indent="-342892" fontAlgn="auto">
              <a:spcBef>
                <a:spcPct val="20000"/>
              </a:spcBef>
              <a:spcAft>
                <a:spcPts val="0"/>
              </a:spcAft>
              <a:buFont typeface="Wingdings" pitchFamily="2" charset="2"/>
              <a:buChar char="Ø"/>
              <a:defRPr/>
            </a:pPr>
            <a:r>
              <a:rPr lang="zh-CN" altLang="en-US" sz="2000" kern="0" dirty="0" smtClean="0">
                <a:solidFill>
                  <a:srgbClr val="002060"/>
                </a:solidFill>
                <a:latin typeface="Verdana" pitchFamily="34" charset="0"/>
                <a:ea typeface="微软雅黑" pitchFamily="34" charset="-122"/>
                <a:cs typeface="Verdana" pitchFamily="34" charset="0"/>
              </a:rPr>
              <a:t>考核成绩：考勤</a:t>
            </a:r>
            <a:r>
              <a:rPr lang="en-US" altLang="zh-CN" sz="2000" kern="0" dirty="0" smtClean="0">
                <a:solidFill>
                  <a:srgbClr val="002060"/>
                </a:solidFill>
                <a:latin typeface="Verdana" pitchFamily="34" charset="0"/>
                <a:ea typeface="微软雅黑" pitchFamily="34" charset="-122"/>
                <a:cs typeface="Verdana" pitchFamily="34" charset="0"/>
              </a:rPr>
              <a:t>20%+</a:t>
            </a:r>
            <a:r>
              <a:rPr lang="zh-CN" altLang="en-US" sz="2000" kern="0" dirty="0" smtClean="0">
                <a:solidFill>
                  <a:srgbClr val="002060"/>
                </a:solidFill>
                <a:latin typeface="Verdana" pitchFamily="34" charset="0"/>
                <a:ea typeface="微软雅黑" pitchFamily="34" charset="-122"/>
                <a:cs typeface="Verdana" pitchFamily="34" charset="0"/>
              </a:rPr>
              <a:t>实验</a:t>
            </a:r>
            <a:r>
              <a:rPr lang="en-US" altLang="zh-CN" sz="2000" kern="0" dirty="0" smtClean="0">
                <a:solidFill>
                  <a:srgbClr val="002060"/>
                </a:solidFill>
                <a:latin typeface="Verdana" pitchFamily="34" charset="0"/>
                <a:ea typeface="微软雅黑" pitchFamily="34" charset="-122"/>
                <a:cs typeface="Verdana" pitchFamily="34" charset="0"/>
              </a:rPr>
              <a:t>20%+</a:t>
            </a:r>
            <a:r>
              <a:rPr lang="zh-CN" altLang="en-US" sz="2000" kern="0" dirty="0" smtClean="0">
                <a:solidFill>
                  <a:srgbClr val="002060"/>
                </a:solidFill>
                <a:latin typeface="Verdana" pitchFamily="34" charset="0"/>
                <a:ea typeface="微软雅黑" pitchFamily="34" charset="-122"/>
                <a:cs typeface="Verdana" pitchFamily="34" charset="0"/>
              </a:rPr>
              <a:t>笔试</a:t>
            </a:r>
            <a:r>
              <a:rPr lang="en-US" altLang="zh-CN" sz="2000" kern="0" dirty="0" smtClean="0">
                <a:solidFill>
                  <a:srgbClr val="002060"/>
                </a:solidFill>
                <a:latin typeface="Verdana" pitchFamily="34" charset="0"/>
                <a:ea typeface="微软雅黑" pitchFamily="34" charset="-122"/>
                <a:cs typeface="Verdana" pitchFamily="34" charset="0"/>
              </a:rPr>
              <a:t>40%+</a:t>
            </a:r>
            <a:r>
              <a:rPr lang="zh-CN" altLang="en-US" sz="2000" kern="0" dirty="0" smtClean="0">
                <a:solidFill>
                  <a:srgbClr val="002060"/>
                </a:solidFill>
                <a:latin typeface="Verdana" pitchFamily="34" charset="0"/>
                <a:ea typeface="微软雅黑" pitchFamily="34" charset="-122"/>
                <a:cs typeface="Verdana" pitchFamily="34" charset="0"/>
              </a:rPr>
              <a:t>机试</a:t>
            </a:r>
            <a:r>
              <a:rPr lang="en-US" altLang="zh-CN" sz="2000" kern="0" dirty="0" smtClean="0">
                <a:solidFill>
                  <a:srgbClr val="002060"/>
                </a:solidFill>
                <a:latin typeface="Verdana" pitchFamily="34" charset="0"/>
                <a:ea typeface="微软雅黑" pitchFamily="34" charset="-122"/>
                <a:cs typeface="Verdana" pitchFamily="34" charset="0"/>
              </a:rPr>
              <a:t>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大数据五个指标</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714362"/>
            <a:ext cx="3429024"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2800" dirty="0" smtClean="0">
                <a:latin typeface="微软雅黑" pitchFamily="34" charset="-122"/>
                <a:ea typeface="微软雅黑" pitchFamily="34" charset="-122"/>
              </a:rPr>
              <a:t>数据量大</a:t>
            </a:r>
            <a:endParaRPr lang="en-US" altLang="zh-CN" sz="28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800" dirty="0" smtClean="0">
                <a:latin typeface="微软雅黑" pitchFamily="34" charset="-122"/>
                <a:ea typeface="微软雅黑" pitchFamily="34" charset="-122"/>
              </a:rPr>
              <a:t>数据处理速度快</a:t>
            </a:r>
            <a:endParaRPr lang="en-US" altLang="zh-CN" sz="28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800" dirty="0" smtClean="0">
                <a:latin typeface="微软雅黑" pitchFamily="34" charset="-122"/>
                <a:ea typeface="微软雅黑" pitchFamily="34" charset="-122"/>
              </a:rPr>
              <a:t>数据多样性</a:t>
            </a:r>
            <a:endParaRPr lang="en-US" altLang="zh-CN" sz="28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800" dirty="0" smtClean="0">
                <a:latin typeface="微软雅黑" pitchFamily="34" charset="-122"/>
                <a:ea typeface="微软雅黑" pitchFamily="34" charset="-122"/>
              </a:rPr>
              <a:t>准确</a:t>
            </a:r>
            <a:endParaRPr lang="en-US" altLang="zh-CN" sz="28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800" dirty="0" smtClean="0">
                <a:latin typeface="微软雅黑" pitchFamily="34" charset="-122"/>
                <a:ea typeface="微软雅黑" pitchFamily="34" charset="-122"/>
              </a:rPr>
              <a:t>信息精炼价值</a:t>
            </a:r>
          </a:p>
        </p:txBody>
      </p:sp>
      <p:sp>
        <p:nvSpPr>
          <p:cNvPr id="6" name="Rectangle 3"/>
          <p:cNvSpPr txBox="1">
            <a:spLocks/>
          </p:cNvSpPr>
          <p:nvPr/>
        </p:nvSpPr>
        <p:spPr bwMode="auto">
          <a:xfrm>
            <a:off x="4786314" y="714362"/>
            <a:ext cx="264320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en-US" altLang="zh-CN" sz="2800" dirty="0" smtClean="0">
                <a:solidFill>
                  <a:srgbClr val="FF0000"/>
                </a:solidFill>
                <a:latin typeface="+mn-lt"/>
                <a:ea typeface="黑体" pitchFamily="49" charset="-122"/>
              </a:rPr>
              <a:t>V</a:t>
            </a:r>
            <a:r>
              <a:rPr lang="en-US" altLang="zh-CN" sz="2800" dirty="0" smtClean="0">
                <a:latin typeface="+mn-lt"/>
                <a:ea typeface="黑体" pitchFamily="49" charset="-122"/>
              </a:rPr>
              <a:t>olume</a:t>
            </a:r>
          </a:p>
          <a:p>
            <a:pPr marL="342900" lvl="0" indent="-342900">
              <a:lnSpc>
                <a:spcPct val="90000"/>
              </a:lnSpc>
              <a:spcBef>
                <a:spcPct val="20000"/>
              </a:spcBef>
              <a:buFont typeface="Arial" charset="0"/>
              <a:buChar char="•"/>
              <a:defRPr/>
            </a:pPr>
            <a:r>
              <a:rPr lang="en-US" altLang="zh-CN" sz="2800" dirty="0" smtClean="0">
                <a:solidFill>
                  <a:srgbClr val="FF0000"/>
                </a:solidFill>
                <a:latin typeface="+mn-lt"/>
                <a:ea typeface="黑体" pitchFamily="49" charset="-122"/>
              </a:rPr>
              <a:t>V</a:t>
            </a:r>
            <a:r>
              <a:rPr lang="en-US" altLang="zh-CN" sz="2800" dirty="0" smtClean="0">
                <a:latin typeface="+mn-lt"/>
                <a:ea typeface="黑体" pitchFamily="49" charset="-122"/>
              </a:rPr>
              <a:t>elocity</a:t>
            </a:r>
          </a:p>
          <a:p>
            <a:pPr marL="342900" lvl="0" indent="-342900">
              <a:lnSpc>
                <a:spcPct val="90000"/>
              </a:lnSpc>
              <a:spcBef>
                <a:spcPct val="20000"/>
              </a:spcBef>
              <a:buFont typeface="Arial" charset="0"/>
              <a:buChar char="•"/>
              <a:defRPr/>
            </a:pPr>
            <a:r>
              <a:rPr lang="en-US" altLang="zh-CN" sz="2800" dirty="0" smtClean="0">
                <a:solidFill>
                  <a:srgbClr val="FF0000"/>
                </a:solidFill>
                <a:latin typeface="+mn-lt"/>
                <a:ea typeface="黑体" pitchFamily="49" charset="-122"/>
              </a:rPr>
              <a:t>V</a:t>
            </a:r>
            <a:r>
              <a:rPr lang="en-US" altLang="zh-CN" sz="2800" dirty="0" smtClean="0">
                <a:latin typeface="+mn-lt"/>
                <a:ea typeface="黑体" pitchFamily="49" charset="-122"/>
              </a:rPr>
              <a:t>ariety</a:t>
            </a:r>
          </a:p>
          <a:p>
            <a:pPr marL="342900" lvl="0" indent="-342900">
              <a:lnSpc>
                <a:spcPct val="90000"/>
              </a:lnSpc>
              <a:spcBef>
                <a:spcPct val="20000"/>
              </a:spcBef>
              <a:buFont typeface="Arial" charset="0"/>
              <a:buChar char="•"/>
              <a:defRPr/>
            </a:pPr>
            <a:r>
              <a:rPr lang="en-US" altLang="zh-CN" sz="2800" dirty="0" smtClean="0">
                <a:solidFill>
                  <a:srgbClr val="FF0000"/>
                </a:solidFill>
                <a:latin typeface="+mn-lt"/>
                <a:ea typeface="黑体" pitchFamily="49" charset="-122"/>
              </a:rPr>
              <a:t>V</a:t>
            </a:r>
            <a:r>
              <a:rPr lang="en-US" altLang="zh-CN" sz="2800" dirty="0" smtClean="0">
                <a:latin typeface="+mn-lt"/>
                <a:ea typeface="黑体" pitchFamily="49" charset="-122"/>
              </a:rPr>
              <a:t>eracity</a:t>
            </a:r>
          </a:p>
          <a:p>
            <a:pPr marL="342900" lvl="0" indent="-342900">
              <a:lnSpc>
                <a:spcPct val="90000"/>
              </a:lnSpc>
              <a:spcBef>
                <a:spcPct val="20000"/>
              </a:spcBef>
              <a:buFont typeface="Arial" charset="0"/>
              <a:buChar char="•"/>
              <a:defRPr/>
            </a:pPr>
            <a:r>
              <a:rPr lang="en-US" altLang="zh-CN" sz="2800" dirty="0" smtClean="0">
                <a:solidFill>
                  <a:srgbClr val="FF0000"/>
                </a:solidFill>
                <a:latin typeface="+mn-lt"/>
                <a:ea typeface="黑体" pitchFamily="49" charset="-122"/>
              </a:rPr>
              <a:t>V</a:t>
            </a:r>
            <a:r>
              <a:rPr lang="en-US" altLang="zh-CN" sz="2800" dirty="0" smtClean="0">
                <a:latin typeface="+mn-lt"/>
                <a:ea typeface="黑体" pitchFamily="49" charset="-122"/>
              </a:rPr>
              <a:t>alue</a:t>
            </a:r>
            <a:endParaRPr lang="zh-CN" altLang="en-US" sz="2800" dirty="0" smtClean="0">
              <a:latin typeface="+mn-lt"/>
              <a:ea typeface="黑体"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20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20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20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2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0244" name="内容占位符 2"/>
          <p:cNvSpPr txBox="1">
            <a:spLocks/>
          </p:cNvSpPr>
          <p:nvPr/>
        </p:nvSpPr>
        <p:spPr bwMode="auto">
          <a:xfrm>
            <a:off x="403623" y="699542"/>
            <a:ext cx="8454657" cy="4219576"/>
          </a:xfrm>
          <a:prstGeom prst="rect">
            <a:avLst/>
          </a:prstGeom>
          <a:noFill/>
          <a:ln w="9525">
            <a:noFill/>
            <a:miter lim="800000"/>
            <a:headEnd/>
            <a:tailEnd/>
          </a:ln>
        </p:spPr>
        <p:txBody>
          <a:bodyPr lIns="91438" tIns="45719" rIns="91438" bIns="45719"/>
          <a:lstStyle/>
          <a:p>
            <a:pPr>
              <a:spcBef>
                <a:spcPts val="600"/>
              </a:spcBef>
              <a:buFont typeface="Wingdings" pitchFamily="2" charset="2"/>
              <a:buChar char="Ø"/>
            </a:pPr>
            <a:r>
              <a:rPr lang="zh-CN" altLang="en-US" sz="2400" dirty="0">
                <a:solidFill>
                  <a:srgbClr val="002060"/>
                </a:solidFill>
                <a:latin typeface="微软雅黑" pitchFamily="34" charset="-122"/>
                <a:ea typeface="微软雅黑" pitchFamily="34" charset="-122"/>
              </a:rPr>
              <a:t>每秒</a:t>
            </a:r>
            <a:endParaRPr lang="en-US" altLang="zh-CN" sz="2400" dirty="0">
              <a:solidFill>
                <a:srgbClr val="002060"/>
              </a:solidFill>
              <a:latin typeface="微软雅黑" pitchFamily="34" charset="-122"/>
              <a:ea typeface="微软雅黑" pitchFamily="34" charset="-122"/>
            </a:endParaRPr>
          </a:p>
          <a:p>
            <a:pPr>
              <a:spcBef>
                <a:spcPts val="600"/>
              </a:spcBef>
            </a:pPr>
            <a:r>
              <a:rPr lang="en-US" altLang="zh-CN" sz="2400" dirty="0"/>
              <a:t>·2.9</a:t>
            </a:r>
            <a:r>
              <a:rPr lang="zh-CN" altLang="zh-CN" sz="2400" dirty="0"/>
              <a:t>百万封电子邮件</a:t>
            </a:r>
            <a:endParaRPr lang="en-US" altLang="zh-CN" sz="2400" dirty="0">
              <a:solidFill>
                <a:srgbClr val="002060"/>
              </a:solidFill>
              <a:latin typeface="微软雅黑" pitchFamily="34" charset="-122"/>
              <a:ea typeface="微软雅黑" pitchFamily="34" charset="-122"/>
            </a:endParaRPr>
          </a:p>
          <a:p>
            <a:pPr>
              <a:spcBef>
                <a:spcPts val="600"/>
              </a:spcBef>
              <a:buFont typeface="Wingdings" pitchFamily="2" charset="2"/>
              <a:buChar char="Ø"/>
            </a:pPr>
            <a:r>
              <a:rPr lang="zh-CN" altLang="en-US" sz="2400" dirty="0">
                <a:solidFill>
                  <a:srgbClr val="002060"/>
                </a:solidFill>
                <a:latin typeface="微软雅黑" pitchFamily="34" charset="-122"/>
                <a:ea typeface="微软雅黑" pitchFamily="34" charset="-122"/>
              </a:rPr>
              <a:t>每天</a:t>
            </a:r>
            <a:endParaRPr lang="en-US" altLang="zh-CN" sz="2400" dirty="0">
              <a:solidFill>
                <a:srgbClr val="002060"/>
              </a:solidFill>
              <a:latin typeface="微软雅黑" pitchFamily="34" charset="-122"/>
              <a:ea typeface="微软雅黑" pitchFamily="34" charset="-122"/>
            </a:endParaRPr>
          </a:p>
          <a:p>
            <a:r>
              <a:rPr lang="en-US" altLang="zh-CN" sz="2400" dirty="0"/>
              <a:t>·2.88</a:t>
            </a:r>
            <a:r>
              <a:rPr lang="zh-CN" altLang="zh-CN" sz="2400" dirty="0"/>
              <a:t>万个小时的视频上传到</a:t>
            </a:r>
            <a:r>
              <a:rPr lang="en-US" altLang="zh-CN" sz="2400" dirty="0"/>
              <a:t>YouTube</a:t>
            </a:r>
            <a:endParaRPr lang="zh-CN" altLang="zh-CN" sz="2400" dirty="0"/>
          </a:p>
          <a:p>
            <a:r>
              <a:rPr lang="en-US" altLang="zh-CN" sz="2400" dirty="0"/>
              <a:t>·5</a:t>
            </a:r>
            <a:r>
              <a:rPr lang="zh-CN" altLang="zh-CN" sz="2400" dirty="0"/>
              <a:t>千万推特消息</a:t>
            </a:r>
          </a:p>
          <a:p>
            <a:r>
              <a:rPr lang="en-US" altLang="zh-CN" sz="2400" dirty="0"/>
              <a:t>·6.3</a:t>
            </a:r>
            <a:r>
              <a:rPr lang="zh-CN" altLang="zh-CN" sz="2400" dirty="0"/>
              <a:t>百万笔亚马逊订单</a:t>
            </a:r>
          </a:p>
          <a:p>
            <a:r>
              <a:rPr lang="en-US" altLang="zh-CN" sz="2400" dirty="0"/>
              <a:t>·Google </a:t>
            </a:r>
            <a:r>
              <a:rPr lang="zh-CN" altLang="zh-CN" sz="2400" dirty="0"/>
              <a:t>需要处理</a:t>
            </a:r>
            <a:r>
              <a:rPr lang="en-US" altLang="zh-CN" sz="2400" dirty="0"/>
              <a:t>24PB</a:t>
            </a:r>
            <a:r>
              <a:rPr lang="zh-CN" altLang="zh-CN" sz="2400" dirty="0"/>
              <a:t>的数据</a:t>
            </a:r>
            <a:endParaRPr lang="en-US" altLang="zh-CN" sz="2400" dirty="0">
              <a:solidFill>
                <a:srgbClr val="002060"/>
              </a:solidFill>
              <a:latin typeface="微软雅黑" pitchFamily="34" charset="-122"/>
              <a:ea typeface="微软雅黑" pitchFamily="34" charset="-122"/>
            </a:endParaRPr>
          </a:p>
          <a:p>
            <a:pPr>
              <a:spcBef>
                <a:spcPts val="600"/>
              </a:spcBef>
              <a:buFont typeface="Wingdings" pitchFamily="2" charset="2"/>
              <a:buChar char="Ø"/>
            </a:pPr>
            <a:r>
              <a:rPr lang="zh-CN" altLang="en-US" sz="2400" dirty="0">
                <a:solidFill>
                  <a:srgbClr val="002060"/>
                </a:solidFill>
                <a:latin typeface="微软雅黑" pitchFamily="34" charset="-122"/>
                <a:ea typeface="微软雅黑" pitchFamily="34" charset="-122"/>
              </a:rPr>
              <a:t>每个月</a:t>
            </a:r>
            <a:endParaRPr lang="en-US" altLang="zh-CN" sz="2400" dirty="0">
              <a:solidFill>
                <a:srgbClr val="002060"/>
              </a:solidFill>
              <a:latin typeface="微软雅黑" pitchFamily="34" charset="-122"/>
              <a:ea typeface="微软雅黑" pitchFamily="34" charset="-122"/>
            </a:endParaRPr>
          </a:p>
          <a:p>
            <a:pPr>
              <a:spcBef>
                <a:spcPts val="600"/>
              </a:spcBef>
            </a:pPr>
            <a:r>
              <a:rPr lang="en-US" altLang="zh-CN" sz="2400" dirty="0"/>
              <a:t>·</a:t>
            </a:r>
            <a:r>
              <a:rPr lang="zh-CN" altLang="zh-CN" sz="2400" dirty="0"/>
              <a:t>网民在</a:t>
            </a:r>
            <a:r>
              <a:rPr lang="en-US" altLang="zh-CN" sz="2400" dirty="0"/>
              <a:t>Facebook</a:t>
            </a:r>
            <a:r>
              <a:rPr lang="zh-CN" altLang="zh-CN" sz="2400" dirty="0"/>
              <a:t>上花费</a:t>
            </a:r>
            <a:r>
              <a:rPr lang="en-US" altLang="zh-CN" sz="2400" dirty="0"/>
              <a:t>7</a:t>
            </a:r>
            <a:r>
              <a:rPr lang="zh-CN" altLang="zh-CN" sz="2400" dirty="0"/>
              <a:t>千亿分钟，被转移互联网使用者发</a:t>
            </a:r>
            <a:r>
              <a:rPr lang="en-US" altLang="zh-CN" sz="2400" dirty="0"/>
              <a:t>                                  </a:t>
            </a:r>
            <a:r>
              <a:rPr lang="zh-CN" altLang="zh-CN" sz="2400" dirty="0"/>
              <a:t>送和接收的数据高达</a:t>
            </a:r>
            <a:r>
              <a:rPr lang="en-US" altLang="zh-CN" sz="2400" dirty="0"/>
              <a:t>1.3EB…</a:t>
            </a:r>
            <a:endParaRPr lang="en-US" altLang="zh-CN" sz="2400" dirty="0">
              <a:solidFill>
                <a:srgbClr val="002060"/>
              </a:solidFill>
              <a:latin typeface="微软雅黑" pitchFamily="34" charset="-122"/>
              <a:ea typeface="微软雅黑" pitchFamily="34" charset="-122"/>
            </a:endParaRPr>
          </a:p>
          <a:p>
            <a:pPr>
              <a:spcBef>
                <a:spcPts val="600"/>
              </a:spcBef>
              <a:buFont typeface="Wingdings" pitchFamily="2" charset="2"/>
              <a:buChar char="l"/>
            </a:pPr>
            <a:endParaRPr lang="en-US" altLang="zh-CN" sz="2400" dirty="0">
              <a:solidFill>
                <a:srgbClr val="3D3991"/>
              </a:solidFill>
              <a:latin typeface="微软雅黑" pitchFamily="34" charset="-122"/>
              <a:ea typeface="微软雅黑" pitchFamily="34" charset="-122"/>
            </a:endParaRPr>
          </a:p>
        </p:txBody>
      </p:sp>
      <p:sp>
        <p:nvSpPr>
          <p:cNvPr id="7" name="Text Box 29"/>
          <p:cNvSpPr>
            <a:spLocks noChangeArrowheads="1"/>
          </p:cNvSpPr>
          <p:nvPr/>
        </p:nvSpPr>
        <p:spPr bwMode="auto">
          <a:xfrm>
            <a:off x="0" y="-17"/>
            <a:ext cx="9144000" cy="584773"/>
          </a:xfrm>
          <a:prstGeom prst="rect">
            <a:avLst/>
          </a:prstGeom>
          <a:noFill/>
          <a:ln w="9525">
            <a:noFill/>
            <a:miter lim="800000"/>
            <a:headEnd/>
            <a:tailEnd/>
          </a:ln>
        </p:spPr>
        <p:txBody>
          <a:bodyPr wrap="square" lIns="91438" tIns="45719" rIns="91438" bIns="45719">
            <a:spAutoFit/>
          </a:bodyPr>
          <a:lstStyle/>
          <a:p>
            <a:pPr marL="346472" indent="-346472"/>
            <a:r>
              <a:rPr kumimoji="1" lang="zh-CN" altLang="en-US" sz="3200" b="1" dirty="0">
                <a:solidFill>
                  <a:srgbClr val="0070C0"/>
                </a:solidFill>
                <a:latin typeface="Times New Roman" pitchFamily="18" charset="0"/>
                <a:ea typeface="微软雅黑" pitchFamily="34" charset="-122"/>
                <a:cs typeface="Verdana" pitchFamily="34" charset="0"/>
              </a:rPr>
              <a:t>数据量大（</a:t>
            </a:r>
            <a:r>
              <a:rPr kumimoji="1" lang="en-US" altLang="zh-CN" sz="3200" b="1" dirty="0">
                <a:solidFill>
                  <a:srgbClr val="0070C0"/>
                </a:solidFill>
                <a:latin typeface="Times New Roman" pitchFamily="18" charset="0"/>
                <a:ea typeface="微软雅黑" pitchFamily="34" charset="-122"/>
                <a:cs typeface="Verdana" pitchFamily="34" charset="0"/>
              </a:rPr>
              <a:t>Volume</a:t>
            </a:r>
            <a:r>
              <a:rPr kumimoji="1" lang="zh-CN" altLang="en-US" sz="3200" b="1" dirty="0">
                <a:solidFill>
                  <a:srgbClr val="0070C0"/>
                </a:solidFill>
                <a:latin typeface="Times New Roman" pitchFamily="18" charset="0"/>
                <a:ea typeface="微软雅黑" pitchFamily="34" charset="-122"/>
                <a:cs typeface="Verdana" pitchFamily="34" charset="0"/>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0244" name="内容占位符 2"/>
          <p:cNvSpPr txBox="1">
            <a:spLocks/>
          </p:cNvSpPr>
          <p:nvPr/>
        </p:nvSpPr>
        <p:spPr bwMode="auto">
          <a:xfrm>
            <a:off x="403623" y="923924"/>
            <a:ext cx="8454657" cy="4219576"/>
          </a:xfrm>
          <a:prstGeom prst="rect">
            <a:avLst/>
          </a:prstGeom>
          <a:noFill/>
          <a:ln w="9525">
            <a:noFill/>
            <a:miter lim="800000"/>
            <a:headEnd/>
            <a:tailEnd/>
          </a:ln>
        </p:spPr>
        <p:txBody>
          <a:bodyPr lIns="91438" tIns="45719" rIns="91438" bIns="45719"/>
          <a:lstStyle/>
          <a:p>
            <a:pPr>
              <a:spcBef>
                <a:spcPts val="600"/>
              </a:spcBef>
            </a:pPr>
            <a:endParaRPr lang="en-US" altLang="zh-CN" sz="2400" dirty="0">
              <a:solidFill>
                <a:srgbClr val="3D3991"/>
              </a:solidFill>
              <a:latin typeface="微软雅黑" pitchFamily="34" charset="-122"/>
              <a:ea typeface="微软雅黑" pitchFamily="34" charset="-122"/>
            </a:endParaRPr>
          </a:p>
        </p:txBody>
      </p:sp>
      <p:sp>
        <p:nvSpPr>
          <p:cNvPr id="7" name="Text Box 29"/>
          <p:cNvSpPr>
            <a:spLocks noChangeArrowheads="1"/>
          </p:cNvSpPr>
          <p:nvPr/>
        </p:nvSpPr>
        <p:spPr bwMode="auto">
          <a:xfrm>
            <a:off x="0" y="-17"/>
            <a:ext cx="9144000" cy="584773"/>
          </a:xfrm>
          <a:prstGeom prst="rect">
            <a:avLst/>
          </a:prstGeom>
          <a:noFill/>
          <a:ln w="9525">
            <a:noFill/>
            <a:miter lim="800000"/>
            <a:headEnd/>
            <a:tailEnd/>
          </a:ln>
        </p:spPr>
        <p:txBody>
          <a:bodyPr wrap="square" lIns="91438" tIns="45719" rIns="91438" bIns="45719">
            <a:spAutoFit/>
          </a:bodyPr>
          <a:lstStyle/>
          <a:p>
            <a:pPr marL="346472" indent="-346472"/>
            <a:r>
              <a:rPr kumimoji="1" lang="zh-CN" altLang="en-US" sz="3200" b="1" dirty="0">
                <a:solidFill>
                  <a:srgbClr val="0070C0"/>
                </a:solidFill>
                <a:latin typeface="Times New Roman" pitchFamily="18" charset="0"/>
                <a:ea typeface="微软雅黑" pitchFamily="34" charset="-122"/>
                <a:cs typeface="Verdana" pitchFamily="34" charset="0"/>
              </a:rPr>
              <a:t>数据量大（</a:t>
            </a:r>
            <a:r>
              <a:rPr kumimoji="1" lang="en-US" altLang="zh-CN" sz="3200" b="1" dirty="0">
                <a:solidFill>
                  <a:srgbClr val="0070C0"/>
                </a:solidFill>
                <a:latin typeface="Times New Roman" pitchFamily="18" charset="0"/>
                <a:ea typeface="微软雅黑" pitchFamily="34" charset="-122"/>
                <a:cs typeface="Verdana" pitchFamily="34" charset="0"/>
              </a:rPr>
              <a:t>Volume</a:t>
            </a:r>
            <a:r>
              <a:rPr kumimoji="1" lang="zh-CN" altLang="en-US" sz="3200" b="1" dirty="0">
                <a:solidFill>
                  <a:srgbClr val="0070C0"/>
                </a:solidFill>
                <a:latin typeface="Times New Roman" pitchFamily="18" charset="0"/>
                <a:ea typeface="微软雅黑" pitchFamily="34" charset="-122"/>
                <a:cs typeface="Verdana" pitchFamily="34" charset="0"/>
              </a:rPr>
              <a:t>）</a:t>
            </a:r>
          </a:p>
        </p:txBody>
      </p:sp>
      <p:graphicFrame>
        <p:nvGraphicFramePr>
          <p:cNvPr id="2" name="表格 1">
            <a:extLst>
              <a:ext uri="{FF2B5EF4-FFF2-40B4-BE49-F238E27FC236}">
                <a16:creationId xmlns="" xmlns:a16="http://schemas.microsoft.com/office/drawing/2014/main" id="{C0F85F72-C82D-4C92-AFC5-5FA60661281B}"/>
              </a:ext>
            </a:extLst>
          </p:cNvPr>
          <p:cNvGraphicFramePr>
            <a:graphicFrameLocks noGrp="1"/>
          </p:cNvGraphicFramePr>
          <p:nvPr>
            <p:extLst>
              <p:ext uri="{D42A27DB-BD31-4B8C-83A1-F6EECF244321}">
                <p14:modId xmlns:p14="http://schemas.microsoft.com/office/powerpoint/2010/main" val="1763408230"/>
              </p:ext>
            </p:extLst>
          </p:nvPr>
        </p:nvGraphicFramePr>
        <p:xfrm>
          <a:off x="539552" y="915566"/>
          <a:ext cx="6916687" cy="3364433"/>
        </p:xfrm>
        <a:graphic>
          <a:graphicData uri="http://schemas.openxmlformats.org/drawingml/2006/table">
            <a:tbl>
              <a:tblPr firstRow="1" bandRow="1">
                <a:tableStyleId>{5C22544A-7EE6-4342-B048-85BDC9FD1C3A}</a:tableStyleId>
              </a:tblPr>
              <a:tblGrid>
                <a:gridCol w="1524000">
                  <a:extLst>
                    <a:ext uri="{9D8B030D-6E8A-4147-A177-3AD203B41FA5}">
                      <a16:colId xmlns="" xmlns:a16="http://schemas.microsoft.com/office/drawing/2014/main" val="899389177"/>
                    </a:ext>
                  </a:extLst>
                </a:gridCol>
                <a:gridCol w="1524000">
                  <a:extLst>
                    <a:ext uri="{9D8B030D-6E8A-4147-A177-3AD203B41FA5}">
                      <a16:colId xmlns="" xmlns:a16="http://schemas.microsoft.com/office/drawing/2014/main" val="884071972"/>
                    </a:ext>
                  </a:extLst>
                </a:gridCol>
                <a:gridCol w="1920552">
                  <a:extLst>
                    <a:ext uri="{9D8B030D-6E8A-4147-A177-3AD203B41FA5}">
                      <a16:colId xmlns="" xmlns:a16="http://schemas.microsoft.com/office/drawing/2014/main" val="374962673"/>
                    </a:ext>
                  </a:extLst>
                </a:gridCol>
                <a:gridCol w="1948135">
                  <a:extLst>
                    <a:ext uri="{9D8B030D-6E8A-4147-A177-3AD203B41FA5}">
                      <a16:colId xmlns="" xmlns:a16="http://schemas.microsoft.com/office/drawing/2014/main" val="2277225556"/>
                    </a:ext>
                  </a:extLst>
                </a:gridCol>
              </a:tblGrid>
              <a:tr h="666665">
                <a:tc>
                  <a:txBody>
                    <a:bodyPr/>
                    <a:lstStyle/>
                    <a:p>
                      <a:pPr algn="ctr"/>
                      <a:r>
                        <a:rPr lang="en-US" altLang="zh-CN" b="0" dirty="0"/>
                        <a:t>TERABYTE</a:t>
                      </a:r>
                      <a:endParaRPr lang="zh-CN" altLang="en-US" b="0" dirty="0"/>
                    </a:p>
                  </a:txBody>
                  <a:tcPr anchor="ctr"/>
                </a:tc>
                <a:tc>
                  <a:txBody>
                    <a:bodyPr/>
                    <a:lstStyle/>
                    <a:p>
                      <a:pPr algn="ctr"/>
                      <a:r>
                        <a:rPr lang="en-US" altLang="zh-CN" b="0" dirty="0"/>
                        <a:t>10</a:t>
                      </a:r>
                      <a:r>
                        <a:rPr lang="zh-CN" altLang="en-US" b="0" dirty="0"/>
                        <a:t>的</a:t>
                      </a:r>
                      <a:r>
                        <a:rPr lang="en-US" altLang="zh-CN" b="0" dirty="0"/>
                        <a:t>12</a:t>
                      </a:r>
                      <a:r>
                        <a:rPr lang="zh-CN" altLang="en-US" b="0" dirty="0"/>
                        <a:t>次方</a:t>
                      </a:r>
                    </a:p>
                  </a:txBody>
                  <a:tcPr anchor="ctr"/>
                </a:tc>
                <a:tc>
                  <a:txBody>
                    <a:bodyPr/>
                    <a:lstStyle/>
                    <a:p>
                      <a:pPr algn="ctr"/>
                      <a:r>
                        <a:rPr lang="en-US" altLang="zh-CN" b="0" dirty="0"/>
                        <a:t>1TB</a:t>
                      </a:r>
                      <a:r>
                        <a:rPr lang="zh-CN" altLang="en-US" b="0" dirty="0"/>
                        <a:t>硬盘</a:t>
                      </a:r>
                    </a:p>
                  </a:txBody>
                  <a:tcPr anchor="ctr"/>
                </a:tc>
                <a:tc>
                  <a:txBody>
                    <a:bodyPr/>
                    <a:lstStyle/>
                    <a:p>
                      <a:endParaRPr lang="zh-CN" altLang="en-US" b="0" dirty="0"/>
                    </a:p>
                  </a:txBody>
                  <a:tcPr/>
                </a:tc>
                <a:extLst>
                  <a:ext uri="{0D108BD9-81ED-4DB2-BD59-A6C34878D82A}">
                    <a16:rowId xmlns="" xmlns:a16="http://schemas.microsoft.com/office/drawing/2014/main" val="3480245468"/>
                  </a:ext>
                </a:extLst>
              </a:tr>
              <a:tr h="662150">
                <a:tc>
                  <a:txBody>
                    <a:bodyPr/>
                    <a:lstStyle/>
                    <a:p>
                      <a:pPr algn="ctr"/>
                      <a:r>
                        <a:rPr lang="en-US" altLang="zh-CN" dirty="0"/>
                        <a:t>PETABYTE</a:t>
                      </a:r>
                      <a:endParaRPr lang="zh-CN" altLang="en-US" dirty="0"/>
                    </a:p>
                  </a:txBody>
                  <a:tcPr anchor="ctr"/>
                </a:tc>
                <a:tc>
                  <a:txBody>
                    <a:bodyPr/>
                    <a:lstStyle/>
                    <a:p>
                      <a:pPr algn="ctr"/>
                      <a:r>
                        <a:rPr lang="en-US" altLang="zh-CN" dirty="0"/>
                        <a:t>10</a:t>
                      </a:r>
                      <a:r>
                        <a:rPr lang="zh-CN" altLang="en-US" dirty="0"/>
                        <a:t>的</a:t>
                      </a:r>
                      <a:r>
                        <a:rPr lang="en-US" altLang="zh-CN" dirty="0"/>
                        <a:t>15</a:t>
                      </a:r>
                      <a:r>
                        <a:rPr lang="zh-CN" altLang="en-US" dirty="0"/>
                        <a:t>次方</a:t>
                      </a:r>
                    </a:p>
                  </a:txBody>
                  <a:tcPr anchor="ctr"/>
                </a:tc>
                <a:tc>
                  <a:txBody>
                    <a:bodyPr/>
                    <a:lstStyle/>
                    <a:p>
                      <a:pPr algn="ctr"/>
                      <a:r>
                        <a:rPr lang="en-US" altLang="zh-CN" dirty="0"/>
                        <a:t>2</a:t>
                      </a:r>
                      <a:r>
                        <a:rPr lang="zh-CN" altLang="en-US" dirty="0"/>
                        <a:t>个数据机柜</a:t>
                      </a:r>
                    </a:p>
                  </a:txBody>
                  <a:tcPr anchor="ctr"/>
                </a:tc>
                <a:tc>
                  <a:txBody>
                    <a:bodyPr/>
                    <a:lstStyle/>
                    <a:p>
                      <a:endParaRPr lang="zh-CN" altLang="en-US" dirty="0"/>
                    </a:p>
                  </a:txBody>
                  <a:tcPr/>
                </a:tc>
                <a:extLst>
                  <a:ext uri="{0D108BD9-81ED-4DB2-BD59-A6C34878D82A}">
                    <a16:rowId xmlns="" xmlns:a16="http://schemas.microsoft.com/office/drawing/2014/main" val="2283116327"/>
                  </a:ext>
                </a:extLst>
              </a:tr>
              <a:tr h="567804">
                <a:tc>
                  <a:txBody>
                    <a:bodyPr/>
                    <a:lstStyle/>
                    <a:p>
                      <a:pPr algn="ctr"/>
                      <a:r>
                        <a:rPr lang="en-US" altLang="zh-CN" dirty="0"/>
                        <a:t>EXABYTE</a:t>
                      </a:r>
                      <a:endParaRPr lang="zh-CN" altLang="en-US" dirty="0"/>
                    </a:p>
                  </a:txBody>
                  <a:tcPr anchor="ctr"/>
                </a:tc>
                <a:tc>
                  <a:txBody>
                    <a:bodyPr/>
                    <a:lstStyle/>
                    <a:p>
                      <a:pPr algn="ctr"/>
                      <a:r>
                        <a:rPr lang="en-US" altLang="zh-CN" dirty="0"/>
                        <a:t>10</a:t>
                      </a:r>
                      <a:r>
                        <a:rPr lang="zh-CN" altLang="en-US" dirty="0"/>
                        <a:t>的</a:t>
                      </a:r>
                      <a:r>
                        <a:rPr lang="en-US" altLang="zh-CN" dirty="0"/>
                        <a:t>18</a:t>
                      </a:r>
                      <a:r>
                        <a:rPr lang="zh-CN" altLang="en-US" dirty="0"/>
                        <a:t>次方</a:t>
                      </a:r>
                    </a:p>
                  </a:txBody>
                  <a:tcPr anchor="ctr"/>
                </a:tc>
                <a:tc>
                  <a:txBody>
                    <a:bodyPr/>
                    <a:lstStyle/>
                    <a:p>
                      <a:pPr algn="ctr"/>
                      <a:r>
                        <a:rPr lang="en-US" altLang="zh-CN" dirty="0"/>
                        <a:t>1</a:t>
                      </a:r>
                      <a:r>
                        <a:rPr lang="zh-CN" altLang="en-US" dirty="0"/>
                        <a:t>个数据中心</a:t>
                      </a:r>
                    </a:p>
                  </a:txBody>
                  <a:tcPr anchor="ctr"/>
                </a:tc>
                <a:tc>
                  <a:txBody>
                    <a:bodyPr/>
                    <a:lstStyle/>
                    <a:p>
                      <a:endParaRPr lang="zh-CN" altLang="en-US" dirty="0"/>
                    </a:p>
                  </a:txBody>
                  <a:tcPr/>
                </a:tc>
                <a:extLst>
                  <a:ext uri="{0D108BD9-81ED-4DB2-BD59-A6C34878D82A}">
                    <a16:rowId xmlns="" xmlns:a16="http://schemas.microsoft.com/office/drawing/2014/main" val="2542830939"/>
                  </a:ext>
                </a:extLst>
              </a:tr>
              <a:tr h="711820">
                <a:tc>
                  <a:txBody>
                    <a:bodyPr/>
                    <a:lstStyle/>
                    <a:p>
                      <a:pPr algn="ctr"/>
                      <a:r>
                        <a:rPr lang="en-US" altLang="zh-CN" dirty="0"/>
                        <a:t>ZTTABYTE</a:t>
                      </a:r>
                      <a:endParaRPr lang="zh-CN" altLang="en-US" dirty="0"/>
                    </a:p>
                  </a:txBody>
                  <a:tcPr anchor="ctr"/>
                </a:tc>
                <a:tc>
                  <a:txBody>
                    <a:bodyPr/>
                    <a:lstStyle/>
                    <a:p>
                      <a:pPr algn="ctr"/>
                      <a:r>
                        <a:rPr lang="en-US" altLang="zh-CN" dirty="0"/>
                        <a:t>10</a:t>
                      </a:r>
                      <a:r>
                        <a:rPr lang="zh-CN" altLang="en-US" dirty="0"/>
                        <a:t>的</a:t>
                      </a:r>
                      <a:r>
                        <a:rPr lang="en-US" altLang="zh-CN" dirty="0"/>
                        <a:t>21</a:t>
                      </a:r>
                      <a:r>
                        <a:rPr lang="zh-CN" altLang="en-US" dirty="0"/>
                        <a:t>次方</a:t>
                      </a:r>
                    </a:p>
                  </a:txBody>
                  <a:tcPr anchor="ctr"/>
                </a:tc>
                <a:tc>
                  <a:txBody>
                    <a:bodyPr/>
                    <a:lstStyle/>
                    <a:p>
                      <a:pPr algn="ctr"/>
                      <a:r>
                        <a:rPr lang="en-US" altLang="zh-CN" dirty="0"/>
                        <a:t>1000</a:t>
                      </a:r>
                      <a:r>
                        <a:rPr lang="zh-CN" altLang="en-US" dirty="0"/>
                        <a:t>个数据中心</a:t>
                      </a:r>
                    </a:p>
                  </a:txBody>
                  <a:tcPr anchor="ctr"/>
                </a:tc>
                <a:tc>
                  <a:txBody>
                    <a:bodyPr/>
                    <a:lstStyle/>
                    <a:p>
                      <a:endParaRPr lang="zh-CN" altLang="en-US" dirty="0"/>
                    </a:p>
                  </a:txBody>
                  <a:tcPr/>
                </a:tc>
                <a:extLst>
                  <a:ext uri="{0D108BD9-81ED-4DB2-BD59-A6C34878D82A}">
                    <a16:rowId xmlns="" xmlns:a16="http://schemas.microsoft.com/office/drawing/2014/main" val="1564497783"/>
                  </a:ext>
                </a:extLst>
              </a:tr>
              <a:tr h="755994">
                <a:tc>
                  <a:txBody>
                    <a:bodyPr/>
                    <a:lstStyle/>
                    <a:p>
                      <a:pPr algn="ctr"/>
                      <a:r>
                        <a:rPr lang="en-US" altLang="zh-CN" dirty="0"/>
                        <a:t>YOTTABYTE</a:t>
                      </a:r>
                      <a:endParaRPr lang="zh-CN" altLang="en-US" dirty="0"/>
                    </a:p>
                  </a:txBody>
                  <a:tcPr anchor="ctr"/>
                </a:tc>
                <a:tc>
                  <a:txBody>
                    <a:bodyPr/>
                    <a:lstStyle/>
                    <a:p>
                      <a:pPr algn="ctr"/>
                      <a:r>
                        <a:rPr lang="en-US" altLang="zh-CN" dirty="0"/>
                        <a:t>10</a:t>
                      </a:r>
                      <a:r>
                        <a:rPr lang="zh-CN" altLang="en-US" dirty="0"/>
                        <a:t>的</a:t>
                      </a:r>
                      <a:r>
                        <a:rPr lang="en-US" altLang="zh-CN" dirty="0"/>
                        <a:t>24</a:t>
                      </a:r>
                      <a:r>
                        <a:rPr lang="zh-CN" altLang="en-US" dirty="0"/>
                        <a:t>次方</a:t>
                      </a:r>
                    </a:p>
                  </a:txBody>
                  <a:tcPr anchor="ctr"/>
                </a:tc>
                <a:tc>
                  <a:txBody>
                    <a:bodyPr/>
                    <a:lstStyle/>
                    <a:p>
                      <a:pPr algn="ctr"/>
                      <a:r>
                        <a:rPr lang="zh-CN" altLang="en-US" dirty="0"/>
                        <a:t>数据中心占地</a:t>
                      </a:r>
                      <a:r>
                        <a:rPr lang="en-US" altLang="zh-CN" dirty="0"/>
                        <a:t>8</a:t>
                      </a:r>
                      <a:r>
                        <a:rPr lang="zh-CN" altLang="en-US" dirty="0"/>
                        <a:t>个新加坡面积</a:t>
                      </a:r>
                    </a:p>
                  </a:txBody>
                  <a:tcPr anchor="ctr"/>
                </a:tc>
                <a:tc>
                  <a:txBody>
                    <a:bodyPr/>
                    <a:lstStyle/>
                    <a:p>
                      <a:endParaRPr lang="zh-CN" altLang="en-US" dirty="0"/>
                    </a:p>
                  </a:txBody>
                  <a:tcPr/>
                </a:tc>
                <a:extLst>
                  <a:ext uri="{0D108BD9-81ED-4DB2-BD59-A6C34878D82A}">
                    <a16:rowId xmlns="" xmlns:a16="http://schemas.microsoft.com/office/drawing/2014/main" val="3045094217"/>
                  </a:ext>
                </a:extLst>
              </a:tr>
            </a:tbl>
          </a:graphicData>
        </a:graphic>
      </p:graphicFrame>
      <p:pic>
        <p:nvPicPr>
          <p:cNvPr id="4" name="图片 3">
            <a:extLst>
              <a:ext uri="{FF2B5EF4-FFF2-40B4-BE49-F238E27FC236}">
                <a16:creationId xmlns="" xmlns:a16="http://schemas.microsoft.com/office/drawing/2014/main" id="{6DC1506F-248A-4C0B-A09D-BD9C9DA294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7587" y="872620"/>
            <a:ext cx="1937647" cy="802985"/>
          </a:xfrm>
          <a:prstGeom prst="rect">
            <a:avLst/>
          </a:prstGeom>
        </p:spPr>
      </p:pic>
      <p:pic>
        <p:nvPicPr>
          <p:cNvPr id="9" name="图片 8">
            <a:extLst>
              <a:ext uri="{FF2B5EF4-FFF2-40B4-BE49-F238E27FC236}">
                <a16:creationId xmlns="" xmlns:a16="http://schemas.microsoft.com/office/drawing/2014/main" id="{7B4DDF7E-DA3B-4446-8FDA-0E1AB049D8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4521" y="2236569"/>
            <a:ext cx="1937646" cy="585067"/>
          </a:xfrm>
          <a:prstGeom prst="rect">
            <a:avLst/>
          </a:prstGeom>
        </p:spPr>
      </p:pic>
      <p:pic>
        <p:nvPicPr>
          <p:cNvPr id="11" name="图片 10">
            <a:extLst>
              <a:ext uri="{FF2B5EF4-FFF2-40B4-BE49-F238E27FC236}">
                <a16:creationId xmlns="" xmlns:a16="http://schemas.microsoft.com/office/drawing/2014/main" id="{AFC91B21-376A-473E-9B05-FDDC6EE169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7587" y="1617079"/>
            <a:ext cx="1931514" cy="619490"/>
          </a:xfrm>
          <a:prstGeom prst="rect">
            <a:avLst/>
          </a:prstGeom>
        </p:spPr>
      </p:pic>
      <p:pic>
        <p:nvPicPr>
          <p:cNvPr id="13" name="图片 12">
            <a:extLst>
              <a:ext uri="{FF2B5EF4-FFF2-40B4-BE49-F238E27FC236}">
                <a16:creationId xmlns="" xmlns:a16="http://schemas.microsoft.com/office/drawing/2014/main" id="{A3E0BEB1-675E-40FF-9DE0-C35EE00D97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1455" y="2830212"/>
            <a:ext cx="1937646" cy="683841"/>
          </a:xfrm>
          <a:prstGeom prst="rect">
            <a:avLst/>
          </a:prstGeom>
        </p:spPr>
      </p:pic>
      <p:pic>
        <p:nvPicPr>
          <p:cNvPr id="17" name="图片 16">
            <a:extLst>
              <a:ext uri="{FF2B5EF4-FFF2-40B4-BE49-F238E27FC236}">
                <a16:creationId xmlns="" xmlns:a16="http://schemas.microsoft.com/office/drawing/2014/main" id="{F0F8CF2D-6AF6-4C1F-9AB0-85BA9BFB3D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1455" y="3531528"/>
            <a:ext cx="1937646" cy="752759"/>
          </a:xfrm>
          <a:prstGeom prst="rect">
            <a:avLst/>
          </a:prstGeom>
        </p:spPr>
      </p:pic>
    </p:spTree>
    <p:extLst>
      <p:ext uri="{BB962C8B-B14F-4D97-AF65-F5344CB8AC3E}">
        <p14:creationId xmlns:p14="http://schemas.microsoft.com/office/powerpoint/2010/main" val="42740007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0244" name="内容占位符 2"/>
          <p:cNvSpPr txBox="1">
            <a:spLocks/>
          </p:cNvSpPr>
          <p:nvPr/>
        </p:nvSpPr>
        <p:spPr bwMode="auto">
          <a:xfrm>
            <a:off x="403623" y="923925"/>
            <a:ext cx="8454657" cy="3290888"/>
          </a:xfrm>
          <a:prstGeom prst="rect">
            <a:avLst/>
          </a:prstGeom>
          <a:noFill/>
          <a:ln w="9525">
            <a:noFill/>
            <a:miter lim="800000"/>
            <a:headEnd/>
            <a:tailEnd/>
          </a:ln>
        </p:spPr>
        <p:txBody>
          <a:bodyPr lIns="91438" tIns="45719" rIns="91438" bIns="45719"/>
          <a:lstStyle/>
          <a:p>
            <a:pPr>
              <a:spcBef>
                <a:spcPts val="600"/>
              </a:spcBef>
            </a:pPr>
            <a:r>
              <a:rPr lang="zh-CN" altLang="en-US" sz="2400" dirty="0">
                <a:solidFill>
                  <a:srgbClr val="002060"/>
                </a:solidFill>
                <a:latin typeface="微软雅黑" pitchFamily="34" charset="-122"/>
                <a:ea typeface="微软雅黑" pitchFamily="34" charset="-122"/>
              </a:rPr>
              <a:t>大数据处理技术变革</a:t>
            </a:r>
            <a:endParaRPr lang="en-US" altLang="zh-CN" sz="2400" dirty="0">
              <a:solidFill>
                <a:srgbClr val="002060"/>
              </a:solidFill>
              <a:latin typeface="微软雅黑" pitchFamily="34" charset="-122"/>
              <a:ea typeface="微软雅黑" pitchFamily="34" charset="-122"/>
            </a:endParaRPr>
          </a:p>
          <a:p>
            <a:pPr marL="342900" indent="-342900">
              <a:spcBef>
                <a:spcPts val="600"/>
              </a:spcBef>
              <a:buFont typeface="Wingdings" pitchFamily="2" charset="2"/>
              <a:buChar char="Ø"/>
            </a:pPr>
            <a:r>
              <a:rPr lang="en-US" altLang="zh-CN" sz="2400" dirty="0">
                <a:solidFill>
                  <a:srgbClr val="002060"/>
                </a:solidFill>
                <a:latin typeface="微软雅黑" pitchFamily="34" charset="-122"/>
                <a:ea typeface="微软雅黑" pitchFamily="34" charset="-122"/>
              </a:rPr>
              <a:t>1</a:t>
            </a:r>
            <a:r>
              <a:rPr lang="zh-CN" altLang="zh-CN" sz="2400" dirty="0">
                <a:solidFill>
                  <a:srgbClr val="002060"/>
                </a:solidFill>
                <a:latin typeface="微软雅黑" pitchFamily="34" charset="-122"/>
                <a:ea typeface="微软雅黑" pitchFamily="34" charset="-122"/>
              </a:rPr>
              <a:t>秒是数据处理</a:t>
            </a:r>
            <a:r>
              <a:rPr lang="zh-CN" altLang="zh-CN" sz="2400" dirty="0" smtClean="0">
                <a:solidFill>
                  <a:srgbClr val="002060"/>
                </a:solidFill>
                <a:latin typeface="微软雅黑" pitchFamily="34" charset="-122"/>
                <a:ea typeface="微软雅黑" pitchFamily="34" charset="-122"/>
              </a:rPr>
              <a:t>临界点</a:t>
            </a:r>
            <a:endParaRPr lang="zh-CN" altLang="zh-CN" sz="2400" dirty="0">
              <a:solidFill>
                <a:srgbClr val="002060"/>
              </a:solidFill>
              <a:latin typeface="微软雅黑" pitchFamily="34" charset="-122"/>
              <a:ea typeface="微软雅黑" pitchFamily="34" charset="-122"/>
            </a:endParaRPr>
          </a:p>
          <a:p>
            <a:pPr marL="342900" indent="-342900">
              <a:spcBef>
                <a:spcPts val="600"/>
              </a:spcBef>
              <a:buFont typeface="Wingdings" pitchFamily="2" charset="2"/>
              <a:buChar char="Ø"/>
            </a:pPr>
            <a:r>
              <a:rPr lang="zh-CN" altLang="zh-CN" sz="2400" dirty="0">
                <a:solidFill>
                  <a:srgbClr val="002060"/>
                </a:solidFill>
                <a:latin typeface="微软雅黑" pitchFamily="34" charset="-122"/>
                <a:ea typeface="微软雅黑" pitchFamily="34" charset="-122"/>
              </a:rPr>
              <a:t>对于大数据应用而言，必须要</a:t>
            </a:r>
            <a:r>
              <a:rPr lang="zh-CN" altLang="zh-CN" sz="2400" dirty="0" smtClean="0">
                <a:solidFill>
                  <a:srgbClr val="002060"/>
                </a:solidFill>
                <a:latin typeface="微软雅黑" pitchFamily="34" charset="-122"/>
                <a:ea typeface="微软雅黑" pitchFamily="34" charset="-122"/>
              </a:rPr>
              <a:t>在</a:t>
            </a:r>
            <a:r>
              <a:rPr lang="en-US" altLang="zh-CN" sz="2400" dirty="0" smtClean="0">
                <a:solidFill>
                  <a:srgbClr val="002060"/>
                </a:solidFill>
                <a:latin typeface="微软雅黑" pitchFamily="34" charset="-122"/>
                <a:ea typeface="微软雅黑" pitchFamily="34" charset="-122"/>
              </a:rPr>
              <a:t>1</a:t>
            </a:r>
            <a:r>
              <a:rPr lang="zh-CN" altLang="zh-CN" sz="2400" dirty="0" smtClean="0">
                <a:solidFill>
                  <a:srgbClr val="002060"/>
                </a:solidFill>
                <a:latin typeface="微软雅黑" pitchFamily="34" charset="-122"/>
                <a:ea typeface="微软雅黑" pitchFamily="34" charset="-122"/>
              </a:rPr>
              <a:t>秒内</a:t>
            </a:r>
            <a:r>
              <a:rPr lang="zh-CN" altLang="zh-CN" sz="2400" dirty="0">
                <a:solidFill>
                  <a:srgbClr val="002060"/>
                </a:solidFill>
                <a:latin typeface="微软雅黑" pitchFamily="34" charset="-122"/>
                <a:ea typeface="微软雅黑" pitchFamily="34" charset="-122"/>
              </a:rPr>
              <a:t>形成答案，否则处理结果就是过时和无效</a:t>
            </a:r>
            <a:r>
              <a:rPr lang="zh-CN" altLang="zh-CN" sz="2400" dirty="0" smtClean="0">
                <a:solidFill>
                  <a:srgbClr val="002060"/>
                </a:solidFill>
                <a:latin typeface="微软雅黑" pitchFamily="34" charset="-122"/>
                <a:ea typeface="微软雅黑" pitchFamily="34" charset="-122"/>
              </a:rPr>
              <a:t>的</a:t>
            </a:r>
            <a:endParaRPr lang="zh-CN" altLang="zh-CN" sz="2400" dirty="0">
              <a:solidFill>
                <a:srgbClr val="002060"/>
              </a:solidFill>
              <a:latin typeface="微软雅黑" pitchFamily="34" charset="-122"/>
              <a:ea typeface="微软雅黑" pitchFamily="34" charset="-122"/>
            </a:endParaRPr>
          </a:p>
          <a:p>
            <a:pPr marL="342900" indent="-342900">
              <a:spcBef>
                <a:spcPts val="600"/>
              </a:spcBef>
              <a:buFont typeface="Wingdings" pitchFamily="2" charset="2"/>
              <a:buChar char="Ø"/>
            </a:pPr>
            <a:r>
              <a:rPr lang="zh-CN" altLang="zh-CN" sz="2400" dirty="0">
                <a:solidFill>
                  <a:srgbClr val="002060"/>
                </a:solidFill>
                <a:latin typeface="微软雅黑" pitchFamily="34" charset="-122"/>
                <a:ea typeface="微软雅黑" pitchFamily="34" charset="-122"/>
              </a:rPr>
              <a:t>这对传统的数据挖掘技术提出了速度的挑战</a:t>
            </a:r>
            <a:endParaRPr lang="en-US" altLang="zh-CN" sz="2400" dirty="0">
              <a:solidFill>
                <a:srgbClr val="002060"/>
              </a:solidFill>
              <a:latin typeface="微软雅黑" pitchFamily="34" charset="-122"/>
              <a:ea typeface="微软雅黑" pitchFamily="34" charset="-122"/>
            </a:endParaRPr>
          </a:p>
          <a:p>
            <a:pPr>
              <a:spcBef>
                <a:spcPts val="600"/>
              </a:spcBef>
              <a:buFont typeface="Wingdings" pitchFamily="2" charset="2"/>
              <a:buChar char="l"/>
            </a:pPr>
            <a:endParaRPr lang="en-US" altLang="zh-CN" sz="2400" dirty="0">
              <a:solidFill>
                <a:srgbClr val="3D3991"/>
              </a:solidFill>
              <a:latin typeface="微软雅黑" pitchFamily="34" charset="-122"/>
              <a:ea typeface="微软雅黑" pitchFamily="34" charset="-122"/>
            </a:endParaRPr>
          </a:p>
        </p:txBody>
      </p:sp>
      <p:sp>
        <p:nvSpPr>
          <p:cNvPr id="7" name="Text Box 29"/>
          <p:cNvSpPr>
            <a:spLocks noChangeArrowheads="1"/>
          </p:cNvSpPr>
          <p:nvPr/>
        </p:nvSpPr>
        <p:spPr bwMode="auto">
          <a:xfrm>
            <a:off x="0" y="-17"/>
            <a:ext cx="9144000" cy="584773"/>
          </a:xfrm>
          <a:prstGeom prst="rect">
            <a:avLst/>
          </a:prstGeom>
          <a:noFill/>
          <a:ln w="9525">
            <a:noFill/>
            <a:miter lim="800000"/>
            <a:headEnd/>
            <a:tailEnd/>
          </a:ln>
        </p:spPr>
        <p:txBody>
          <a:bodyPr wrap="square" lIns="91438" tIns="45719" rIns="91438" bIns="45719">
            <a:spAutoFit/>
          </a:bodyPr>
          <a:lstStyle/>
          <a:p>
            <a:pPr marL="346472" indent="-346472"/>
            <a:r>
              <a:rPr kumimoji="1" lang="zh-CN" altLang="en-US" sz="3200" b="1" dirty="0">
                <a:solidFill>
                  <a:srgbClr val="0070C0"/>
                </a:solidFill>
                <a:latin typeface="Times New Roman" pitchFamily="18" charset="0"/>
                <a:ea typeface="微软雅黑" pitchFamily="34" charset="-122"/>
                <a:cs typeface="Verdana" pitchFamily="34" charset="0"/>
              </a:rPr>
              <a:t>数据流入速度加快（</a:t>
            </a:r>
            <a:r>
              <a:rPr kumimoji="1" lang="en-US" altLang="zh-CN" sz="3200" b="1" dirty="0">
                <a:solidFill>
                  <a:srgbClr val="0070C0"/>
                </a:solidFill>
                <a:latin typeface="Times New Roman" pitchFamily="18" charset="0"/>
                <a:ea typeface="微软雅黑" pitchFamily="34" charset="-122"/>
                <a:cs typeface="Verdana" pitchFamily="34" charset="0"/>
              </a:rPr>
              <a:t>Velocity</a:t>
            </a:r>
            <a:r>
              <a:rPr kumimoji="1" lang="zh-CN" altLang="en-US" sz="3200" b="1" dirty="0">
                <a:solidFill>
                  <a:srgbClr val="0070C0"/>
                </a:solidFill>
                <a:latin typeface="Times New Roman" pitchFamily="18" charset="0"/>
                <a:ea typeface="微软雅黑" pitchFamily="34" charset="-122"/>
                <a:cs typeface="Verdana" pitchFamily="34" charset="0"/>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0244" name="内容占位符 2"/>
          <p:cNvSpPr txBox="1">
            <a:spLocks/>
          </p:cNvSpPr>
          <p:nvPr/>
        </p:nvSpPr>
        <p:spPr bwMode="auto">
          <a:xfrm>
            <a:off x="403623" y="699542"/>
            <a:ext cx="4168377" cy="3290888"/>
          </a:xfrm>
          <a:prstGeom prst="rect">
            <a:avLst/>
          </a:prstGeom>
          <a:noFill/>
          <a:ln w="9525">
            <a:noFill/>
            <a:miter lim="800000"/>
            <a:headEnd/>
            <a:tailEnd/>
          </a:ln>
        </p:spPr>
        <p:txBody>
          <a:bodyPr lIns="91438" tIns="45719" rIns="91438" bIns="45719"/>
          <a:lstStyle/>
          <a:p>
            <a:r>
              <a:rPr lang="zh-CN" altLang="zh-CN" sz="2000" dirty="0" smtClean="0">
                <a:latin typeface="微软雅黑" pitchFamily="34" charset="-122"/>
                <a:ea typeface="微软雅黑" pitchFamily="34" charset="-122"/>
              </a:rPr>
              <a:t>数据</a:t>
            </a:r>
            <a:r>
              <a:rPr lang="zh-CN" altLang="zh-CN" sz="2000" dirty="0">
                <a:latin typeface="微软雅黑" pitchFamily="34" charset="-122"/>
                <a:ea typeface="微软雅黑" pitchFamily="34" charset="-122"/>
              </a:rPr>
              <a:t>来自哪里？</a:t>
            </a:r>
          </a:p>
          <a:p>
            <a:r>
              <a:rPr lang="zh-CN" altLang="zh-CN" sz="2000" dirty="0" smtClean="0">
                <a:latin typeface="微软雅黑" pitchFamily="34" charset="-122"/>
                <a:ea typeface="微软雅黑" pitchFamily="34" charset="-122"/>
              </a:rPr>
              <a:t>数据</a:t>
            </a:r>
            <a:r>
              <a:rPr lang="zh-CN" altLang="zh-CN" sz="2000" dirty="0">
                <a:latin typeface="微软雅黑" pitchFamily="34" charset="-122"/>
                <a:ea typeface="微软雅黑" pitchFamily="34" charset="-122"/>
              </a:rPr>
              <a:t>来源于组织内部还是外部？</a:t>
            </a:r>
          </a:p>
          <a:p>
            <a:r>
              <a:rPr lang="zh-CN" altLang="zh-CN" sz="2000" dirty="0" smtClean="0">
                <a:latin typeface="微软雅黑" pitchFamily="34" charset="-122"/>
                <a:ea typeface="微软雅黑" pitchFamily="34" charset="-122"/>
              </a:rPr>
              <a:t>是</a:t>
            </a:r>
            <a:r>
              <a:rPr lang="zh-CN" altLang="zh-CN" sz="2000" dirty="0">
                <a:latin typeface="微软雅黑" pitchFamily="34" charset="-122"/>
                <a:ea typeface="微软雅黑" pitchFamily="34" charset="-122"/>
              </a:rPr>
              <a:t>像电话号码一样公开的数据还是整合后的行为数据？</a:t>
            </a:r>
          </a:p>
          <a:p>
            <a:r>
              <a:rPr lang="zh-CN" altLang="zh-CN" sz="2000" dirty="0" smtClean="0">
                <a:latin typeface="微软雅黑" pitchFamily="34" charset="-122"/>
                <a:ea typeface="微软雅黑" pitchFamily="34" charset="-122"/>
              </a:rPr>
              <a:t>数据</a:t>
            </a:r>
            <a:r>
              <a:rPr lang="zh-CN" altLang="zh-CN" sz="2000" dirty="0">
                <a:latin typeface="微软雅黑" pitchFamily="34" charset="-122"/>
                <a:ea typeface="微软雅黑" pitchFamily="34" charset="-122"/>
              </a:rPr>
              <a:t>是描述一个事实还是一个观点？</a:t>
            </a:r>
            <a:endParaRPr lang="en-US" altLang="zh-CN" sz="2000" dirty="0">
              <a:latin typeface="微软雅黑" pitchFamily="34" charset="-122"/>
              <a:ea typeface="微软雅黑" pitchFamily="34" charset="-122"/>
            </a:endParaRPr>
          </a:p>
          <a:p>
            <a:r>
              <a:rPr lang="zh-CN" altLang="zh-CN" sz="2000" dirty="0" smtClean="0">
                <a:latin typeface="微软雅黑" pitchFamily="34" charset="-122"/>
                <a:ea typeface="微软雅黑" pitchFamily="34" charset="-122"/>
              </a:rPr>
              <a:t>是</a:t>
            </a:r>
            <a:r>
              <a:rPr lang="zh-CN" altLang="zh-CN" sz="2000" dirty="0">
                <a:latin typeface="微软雅黑" pitchFamily="34" charset="-122"/>
                <a:ea typeface="微软雅黑" pitchFamily="34" charset="-122"/>
              </a:rPr>
              <a:t>一个故意制造的虚假数据吗？</a:t>
            </a:r>
          </a:p>
          <a:p>
            <a:r>
              <a:rPr lang="zh-CN" altLang="zh-CN" sz="2000" dirty="0" smtClean="0">
                <a:latin typeface="微软雅黑" pitchFamily="34" charset="-122"/>
                <a:ea typeface="微软雅黑" pitchFamily="34" charset="-122"/>
              </a:rPr>
              <a:t>原始数据</a:t>
            </a:r>
            <a:r>
              <a:rPr lang="zh-CN" altLang="zh-CN" sz="2000" dirty="0">
                <a:latin typeface="微软雅黑" pitchFamily="34" charset="-122"/>
                <a:ea typeface="微软雅黑" pitchFamily="34" charset="-122"/>
              </a:rPr>
              <a:t>可以直接使用吗</a:t>
            </a:r>
            <a:r>
              <a:rPr lang="zh-CN" altLang="zh-CN"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r>
              <a:rPr lang="zh-CN" altLang="zh-CN" sz="2000" dirty="0" smtClean="0">
                <a:latin typeface="微软雅黑" pitchFamily="34" charset="-122"/>
                <a:ea typeface="微软雅黑" pitchFamily="34" charset="-122"/>
              </a:rPr>
              <a:t>如</a:t>
            </a:r>
            <a:r>
              <a:rPr lang="zh-CN" altLang="zh-CN" sz="2000" dirty="0">
                <a:latin typeface="微软雅黑" pitchFamily="34" charset="-122"/>
                <a:ea typeface="微软雅黑" pitchFamily="34" charset="-122"/>
              </a:rPr>
              <a:t>在防止欺诈分析中需要关注</a:t>
            </a:r>
            <a:r>
              <a:rPr lang="zh-CN" altLang="zh-CN" sz="2000" dirty="0" smtClean="0">
                <a:latin typeface="微软雅黑" pitchFamily="34" charset="-122"/>
                <a:ea typeface="微软雅黑" pitchFamily="34" charset="-122"/>
              </a:rPr>
              <a:t>奇怪</a:t>
            </a:r>
            <a:r>
              <a:rPr lang="zh-CN" altLang="zh-CN" sz="2000" dirty="0">
                <a:latin typeface="微软雅黑" pitchFamily="34" charset="-122"/>
                <a:ea typeface="微软雅黑" pitchFamily="34" charset="-122"/>
              </a:rPr>
              <a:t>的行为</a:t>
            </a:r>
            <a:r>
              <a:rPr lang="zh-CN" altLang="zh-CN" sz="2000" dirty="0" smtClean="0">
                <a:latin typeface="微软雅黑" pitchFamily="34" charset="-122"/>
                <a:ea typeface="微软雅黑" pitchFamily="34" charset="-122"/>
              </a:rPr>
              <a:t>数据</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r>
              <a:rPr lang="zh-CN" altLang="zh-CN" sz="2000" dirty="0" smtClean="0">
                <a:latin typeface="微软雅黑" pitchFamily="34" charset="-122"/>
                <a:ea typeface="微软雅黑" pitchFamily="34" charset="-122"/>
              </a:rPr>
              <a:t>数据</a:t>
            </a:r>
            <a:r>
              <a:rPr lang="zh-CN" altLang="zh-CN" sz="2000" dirty="0">
                <a:latin typeface="微软雅黑" pitchFamily="34" charset="-122"/>
                <a:ea typeface="微软雅黑" pitchFamily="34" charset="-122"/>
              </a:rPr>
              <a:t>是否需要标准化和清洗等？ </a:t>
            </a:r>
            <a:endParaRPr lang="en-US" altLang="zh-CN" sz="2000" dirty="0">
              <a:solidFill>
                <a:srgbClr val="3D3991"/>
              </a:solidFill>
              <a:latin typeface="微软雅黑" pitchFamily="34" charset="-122"/>
              <a:ea typeface="微软雅黑" pitchFamily="34" charset="-122"/>
            </a:endParaRPr>
          </a:p>
        </p:txBody>
      </p:sp>
      <p:sp>
        <p:nvSpPr>
          <p:cNvPr id="7" name="Text Box 29"/>
          <p:cNvSpPr>
            <a:spLocks noChangeArrowheads="1"/>
          </p:cNvSpPr>
          <p:nvPr/>
        </p:nvSpPr>
        <p:spPr bwMode="auto">
          <a:xfrm>
            <a:off x="0" y="-17"/>
            <a:ext cx="9144000" cy="584773"/>
          </a:xfrm>
          <a:prstGeom prst="rect">
            <a:avLst/>
          </a:prstGeom>
          <a:noFill/>
          <a:ln w="9525">
            <a:noFill/>
            <a:miter lim="800000"/>
            <a:headEnd/>
            <a:tailEnd/>
          </a:ln>
        </p:spPr>
        <p:txBody>
          <a:bodyPr wrap="square" lIns="91438" tIns="45719" rIns="91438" bIns="45719">
            <a:spAutoFit/>
          </a:bodyPr>
          <a:lstStyle/>
          <a:p>
            <a:pPr marL="346472" indent="-346472"/>
            <a:r>
              <a:rPr lang="zh-CN" altLang="zh-CN" dirty="0"/>
              <a:t> </a:t>
            </a:r>
            <a:r>
              <a:rPr kumimoji="1" lang="zh-CN" altLang="zh-CN" sz="3200" b="1" dirty="0">
                <a:solidFill>
                  <a:srgbClr val="0070C0"/>
                </a:solidFill>
                <a:latin typeface="Times New Roman" pitchFamily="18" charset="0"/>
                <a:ea typeface="微软雅黑" pitchFamily="34" charset="-122"/>
                <a:cs typeface="Verdana" pitchFamily="34" charset="0"/>
              </a:rPr>
              <a:t>数据真实性（</a:t>
            </a:r>
            <a:r>
              <a:rPr kumimoji="1" lang="en-US" altLang="zh-CN" sz="3200" b="1" dirty="0">
                <a:solidFill>
                  <a:srgbClr val="0070C0"/>
                </a:solidFill>
                <a:latin typeface="Times New Roman" pitchFamily="18" charset="0"/>
                <a:ea typeface="微软雅黑" pitchFamily="34" charset="-122"/>
                <a:cs typeface="Verdana" pitchFamily="34" charset="0"/>
              </a:rPr>
              <a:t>Veracity</a:t>
            </a:r>
            <a:r>
              <a:rPr kumimoji="1" lang="zh-CN" altLang="zh-CN" sz="3200" b="1" dirty="0">
                <a:solidFill>
                  <a:srgbClr val="0070C0"/>
                </a:solidFill>
                <a:latin typeface="Times New Roman" pitchFamily="18" charset="0"/>
                <a:ea typeface="微软雅黑" pitchFamily="34" charset="-122"/>
                <a:cs typeface="Verdana" pitchFamily="34" charset="0"/>
              </a:rPr>
              <a:t>）</a:t>
            </a:r>
            <a:r>
              <a:rPr kumimoji="1" lang="en-US" altLang="zh-CN" sz="3200" b="1" dirty="0">
                <a:solidFill>
                  <a:srgbClr val="0070C0"/>
                </a:solidFill>
                <a:latin typeface="Times New Roman" pitchFamily="18" charset="0"/>
                <a:ea typeface="微软雅黑" pitchFamily="34" charset="-122"/>
                <a:cs typeface="Verdana" pitchFamily="34" charset="0"/>
              </a:rPr>
              <a:t>/</a:t>
            </a:r>
            <a:r>
              <a:rPr kumimoji="1" lang="zh-CN" altLang="zh-CN" sz="3200" b="1" dirty="0">
                <a:solidFill>
                  <a:srgbClr val="0070C0"/>
                </a:solidFill>
                <a:latin typeface="Times New Roman" pitchFamily="18" charset="0"/>
                <a:ea typeface="微软雅黑" pitchFamily="34" charset="-122"/>
                <a:cs typeface="Verdana" pitchFamily="34" charset="0"/>
              </a:rPr>
              <a:t>价值（</a:t>
            </a:r>
            <a:r>
              <a:rPr kumimoji="1" lang="en-US" altLang="zh-CN" sz="3200" b="1" dirty="0">
                <a:solidFill>
                  <a:srgbClr val="0070C0"/>
                </a:solidFill>
                <a:latin typeface="Times New Roman" pitchFamily="18" charset="0"/>
                <a:ea typeface="微软雅黑" pitchFamily="34" charset="-122"/>
                <a:cs typeface="Verdana" pitchFamily="34" charset="0"/>
              </a:rPr>
              <a:t>Value</a:t>
            </a:r>
            <a:r>
              <a:rPr kumimoji="1" lang="zh-CN" altLang="zh-CN" sz="3200" b="1" dirty="0">
                <a:solidFill>
                  <a:srgbClr val="0070C0"/>
                </a:solidFill>
                <a:latin typeface="Times New Roman" pitchFamily="18" charset="0"/>
                <a:ea typeface="微软雅黑" pitchFamily="34" charset="-122"/>
                <a:cs typeface="Verdana" pitchFamily="34" charset="0"/>
              </a:rPr>
              <a:t>）</a:t>
            </a:r>
            <a:endParaRPr kumimoji="1" lang="zh-CN" altLang="en-US" sz="3200" b="1" dirty="0">
              <a:solidFill>
                <a:srgbClr val="0070C0"/>
              </a:solidFill>
              <a:latin typeface="Times New Roman" pitchFamily="18" charset="0"/>
              <a:ea typeface="微软雅黑" pitchFamily="34" charset="-122"/>
              <a:cs typeface="Verdana" pitchFamily="34" charset="0"/>
            </a:endParaRPr>
          </a:p>
        </p:txBody>
      </p:sp>
      <p:sp>
        <p:nvSpPr>
          <p:cNvPr id="5" name="椭圆 4">
            <a:extLst>
              <a:ext uri="{FF2B5EF4-FFF2-40B4-BE49-F238E27FC236}">
                <a16:creationId xmlns="" xmlns:a16="http://schemas.microsoft.com/office/drawing/2014/main" id="{42C19985-AF03-48C7-9A9D-81F0EAABFBB5}"/>
              </a:ext>
            </a:extLst>
          </p:cNvPr>
          <p:cNvSpPr/>
          <p:nvPr/>
        </p:nvSpPr>
        <p:spPr>
          <a:xfrm>
            <a:off x="6139315" y="2103010"/>
            <a:ext cx="1368152" cy="1205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Value</a:t>
            </a:r>
            <a:endParaRPr lang="zh-CN" altLang="en-US" dirty="0"/>
          </a:p>
        </p:txBody>
      </p:sp>
      <p:cxnSp>
        <p:nvCxnSpPr>
          <p:cNvPr id="6" name="直接连接符 5">
            <a:extLst>
              <a:ext uri="{FF2B5EF4-FFF2-40B4-BE49-F238E27FC236}">
                <a16:creationId xmlns="" xmlns:a16="http://schemas.microsoft.com/office/drawing/2014/main" id="{B12D1819-12E7-4407-82EA-4641E842B7AA}"/>
              </a:ext>
            </a:extLst>
          </p:cNvPr>
          <p:cNvCxnSpPr>
            <a:cxnSpLocks/>
            <a:stCxn id="5" idx="7"/>
          </p:cNvCxnSpPr>
          <p:nvPr/>
        </p:nvCxnSpPr>
        <p:spPr>
          <a:xfrm flipV="1">
            <a:off x="7307106" y="1875414"/>
            <a:ext cx="852984" cy="404120"/>
          </a:xfrm>
          <a:prstGeom prst="line">
            <a:avLst/>
          </a:prstGeom>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 xmlns:a16="http://schemas.microsoft.com/office/drawing/2014/main" id="{598F9E57-A077-4CD9-BEE2-71BA30273B69}"/>
              </a:ext>
            </a:extLst>
          </p:cNvPr>
          <p:cNvSpPr/>
          <p:nvPr/>
        </p:nvSpPr>
        <p:spPr>
          <a:xfrm>
            <a:off x="8177092" y="1293608"/>
            <a:ext cx="931412" cy="828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完整</a:t>
            </a:r>
          </a:p>
        </p:txBody>
      </p:sp>
      <p:sp>
        <p:nvSpPr>
          <p:cNvPr id="9" name="椭圆 8">
            <a:extLst>
              <a:ext uri="{FF2B5EF4-FFF2-40B4-BE49-F238E27FC236}">
                <a16:creationId xmlns="" xmlns:a16="http://schemas.microsoft.com/office/drawing/2014/main" id="{3E5A3865-23EE-48B2-9FB0-967064BA8760}"/>
              </a:ext>
            </a:extLst>
          </p:cNvPr>
          <p:cNvSpPr/>
          <p:nvPr/>
        </p:nvSpPr>
        <p:spPr>
          <a:xfrm>
            <a:off x="6463351" y="770753"/>
            <a:ext cx="720080"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医疗</a:t>
            </a:r>
          </a:p>
        </p:txBody>
      </p:sp>
      <p:sp>
        <p:nvSpPr>
          <p:cNvPr id="10" name="椭圆 9">
            <a:extLst>
              <a:ext uri="{FF2B5EF4-FFF2-40B4-BE49-F238E27FC236}">
                <a16:creationId xmlns="" xmlns:a16="http://schemas.microsoft.com/office/drawing/2014/main" id="{AC371104-98FC-4FBB-91AA-7801A512C0EA}"/>
              </a:ext>
            </a:extLst>
          </p:cNvPr>
          <p:cNvSpPr/>
          <p:nvPr/>
        </p:nvSpPr>
        <p:spPr>
          <a:xfrm>
            <a:off x="4511867" y="1238914"/>
            <a:ext cx="93610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清洁</a:t>
            </a:r>
          </a:p>
        </p:txBody>
      </p:sp>
      <p:cxnSp>
        <p:nvCxnSpPr>
          <p:cNvPr id="11" name="直接连接符 10">
            <a:extLst>
              <a:ext uri="{FF2B5EF4-FFF2-40B4-BE49-F238E27FC236}">
                <a16:creationId xmlns="" xmlns:a16="http://schemas.microsoft.com/office/drawing/2014/main" id="{5720FBE2-7493-4114-83C3-83B15E8D7988}"/>
              </a:ext>
            </a:extLst>
          </p:cNvPr>
          <p:cNvCxnSpPr>
            <a:cxnSpLocks/>
            <a:stCxn id="5" idx="1"/>
            <a:endCxn id="10" idx="6"/>
          </p:cNvCxnSpPr>
          <p:nvPr/>
        </p:nvCxnSpPr>
        <p:spPr>
          <a:xfrm flipH="1" flipV="1">
            <a:off x="5447971" y="1670962"/>
            <a:ext cx="891705" cy="608572"/>
          </a:xfrm>
          <a:prstGeom prst="line">
            <a:avLst/>
          </a:prstGeom>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 xmlns:a16="http://schemas.microsoft.com/office/drawing/2014/main" id="{EE9C3D68-ADF1-4B98-B1AF-2E1EA30A075B}"/>
              </a:ext>
            </a:extLst>
          </p:cNvPr>
          <p:cNvSpPr/>
          <p:nvPr/>
        </p:nvSpPr>
        <p:spPr>
          <a:xfrm>
            <a:off x="4644008" y="3077212"/>
            <a:ext cx="720080"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电商</a:t>
            </a:r>
          </a:p>
        </p:txBody>
      </p:sp>
      <p:sp>
        <p:nvSpPr>
          <p:cNvPr id="13" name="椭圆 12">
            <a:extLst>
              <a:ext uri="{FF2B5EF4-FFF2-40B4-BE49-F238E27FC236}">
                <a16:creationId xmlns="" xmlns:a16="http://schemas.microsoft.com/office/drawing/2014/main" id="{00DA608E-75E2-49C6-A83F-751B0198DA9C}"/>
              </a:ext>
            </a:extLst>
          </p:cNvPr>
          <p:cNvSpPr/>
          <p:nvPr/>
        </p:nvSpPr>
        <p:spPr>
          <a:xfrm>
            <a:off x="8349006" y="3077212"/>
            <a:ext cx="72008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传媒</a:t>
            </a:r>
          </a:p>
        </p:txBody>
      </p:sp>
      <p:sp>
        <p:nvSpPr>
          <p:cNvPr id="14" name="椭圆 13">
            <a:extLst>
              <a:ext uri="{FF2B5EF4-FFF2-40B4-BE49-F238E27FC236}">
                <a16:creationId xmlns="" xmlns:a16="http://schemas.microsoft.com/office/drawing/2014/main" id="{BDE46F17-E15A-40AE-9EB4-6A3062CF3D1E}"/>
              </a:ext>
            </a:extLst>
          </p:cNvPr>
          <p:cNvSpPr/>
          <p:nvPr/>
        </p:nvSpPr>
        <p:spPr>
          <a:xfrm>
            <a:off x="6335086" y="3826102"/>
            <a:ext cx="976610"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使用</a:t>
            </a:r>
          </a:p>
        </p:txBody>
      </p:sp>
      <p:cxnSp>
        <p:nvCxnSpPr>
          <p:cNvPr id="15" name="直接连接符 14">
            <a:extLst>
              <a:ext uri="{FF2B5EF4-FFF2-40B4-BE49-F238E27FC236}">
                <a16:creationId xmlns="" xmlns:a16="http://schemas.microsoft.com/office/drawing/2014/main" id="{EA140227-592B-4471-800E-3BB799F59E95}"/>
              </a:ext>
            </a:extLst>
          </p:cNvPr>
          <p:cNvCxnSpPr>
            <a:cxnSpLocks/>
            <a:stCxn id="5" idx="4"/>
            <a:endCxn id="14" idx="0"/>
          </p:cNvCxnSpPr>
          <p:nvPr/>
        </p:nvCxnSpPr>
        <p:spPr>
          <a:xfrm>
            <a:off x="6823391" y="3308392"/>
            <a:ext cx="0" cy="517710"/>
          </a:xfrm>
          <a:prstGeom prst="line">
            <a:avLst/>
          </a:prstGeom>
        </p:spPr>
        <p:style>
          <a:lnRef idx="1">
            <a:schemeClr val="accent1"/>
          </a:lnRef>
          <a:fillRef idx="0">
            <a:schemeClr val="accent1"/>
          </a:fillRef>
          <a:effectRef idx="0">
            <a:schemeClr val="accent1"/>
          </a:effectRef>
          <a:fontRef idx="minor">
            <a:schemeClr val="tx1"/>
          </a:fontRef>
        </p:style>
      </p:cxnSp>
      <p:sp>
        <p:nvSpPr>
          <p:cNvPr id="16" name="弧形 15">
            <a:extLst>
              <a:ext uri="{FF2B5EF4-FFF2-40B4-BE49-F238E27FC236}">
                <a16:creationId xmlns="" xmlns:a16="http://schemas.microsoft.com/office/drawing/2014/main" id="{906052E1-3267-4D7A-A106-CDDF7F755227}"/>
              </a:ext>
            </a:extLst>
          </p:cNvPr>
          <p:cNvSpPr/>
          <p:nvPr/>
        </p:nvSpPr>
        <p:spPr>
          <a:xfrm>
            <a:off x="4644008" y="990281"/>
            <a:ext cx="4392488" cy="3467281"/>
          </a:xfrm>
          <a:prstGeom prst="arc">
            <a:avLst>
              <a:gd name="adj1" fmla="val 21902"/>
              <a:gd name="adj2" fmla="val 1"/>
            </a:avLst>
          </a:prstGeom>
          <a:noFill/>
          <a:ln w="6350">
            <a:solidFill>
              <a:schemeClr val="accent1">
                <a:shade val="95000"/>
                <a:satMod val="105000"/>
                <a:alpha val="3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0" y="593581"/>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0244" name="内容占位符 2"/>
          <p:cNvSpPr txBox="1">
            <a:spLocks/>
          </p:cNvSpPr>
          <p:nvPr/>
        </p:nvSpPr>
        <p:spPr bwMode="auto">
          <a:xfrm>
            <a:off x="0" y="896358"/>
            <a:ext cx="8454657" cy="4219575"/>
          </a:xfrm>
          <a:prstGeom prst="rect">
            <a:avLst/>
          </a:prstGeom>
          <a:noFill/>
          <a:ln w="9525">
            <a:noFill/>
            <a:miter lim="800000"/>
            <a:headEnd/>
            <a:tailEnd/>
          </a:ln>
        </p:spPr>
        <p:txBody>
          <a:bodyPr lIns="91438" tIns="45719" rIns="91438" bIns="45719"/>
          <a:lstStyle/>
          <a:p>
            <a:pPr marL="285750" indent="-285750">
              <a:spcBef>
                <a:spcPts val="600"/>
              </a:spcBef>
              <a:buFont typeface="Wingdings" pitchFamily="2" charset="2"/>
              <a:buChar char="Ø"/>
            </a:pPr>
            <a:r>
              <a:rPr lang="zh-CN" altLang="zh-CN" sz="2400" dirty="0">
                <a:solidFill>
                  <a:srgbClr val="002060"/>
                </a:solidFill>
                <a:latin typeface="微软雅黑" pitchFamily="34" charset="-122"/>
                <a:ea typeface="微软雅黑" pitchFamily="34" charset="-122"/>
              </a:rPr>
              <a:t>将问题化简成一个更简单的能处理的问题</a:t>
            </a:r>
          </a:p>
          <a:p>
            <a:pPr marL="285750" indent="-285750">
              <a:spcBef>
                <a:spcPts val="600"/>
              </a:spcBef>
              <a:buFont typeface="Wingdings" pitchFamily="2" charset="2"/>
              <a:buChar char="Ø"/>
            </a:pPr>
            <a:r>
              <a:rPr lang="zh-CN" altLang="zh-CN" sz="2400" dirty="0">
                <a:solidFill>
                  <a:srgbClr val="002060"/>
                </a:solidFill>
                <a:latin typeface="微软雅黑" pitchFamily="34" charset="-122"/>
                <a:ea typeface="微软雅黑" pitchFamily="34" charset="-122"/>
              </a:rPr>
              <a:t>将问题拆分成多个可以简单求解的小问题</a:t>
            </a:r>
            <a:endParaRPr lang="en-US" altLang="zh-CN" sz="2400" dirty="0">
              <a:solidFill>
                <a:srgbClr val="002060"/>
              </a:solidFill>
              <a:latin typeface="微软雅黑" pitchFamily="34" charset="-122"/>
              <a:ea typeface="微软雅黑" pitchFamily="34" charset="-122"/>
            </a:endParaRPr>
          </a:p>
          <a:p>
            <a:pPr marL="285750" indent="-285750">
              <a:spcBef>
                <a:spcPts val="600"/>
              </a:spcBef>
              <a:buFont typeface="Wingdings" pitchFamily="2" charset="2"/>
              <a:buChar char="Ø"/>
            </a:pPr>
            <a:endParaRPr lang="zh-CN" altLang="zh-CN" sz="2400" dirty="0">
              <a:solidFill>
                <a:srgbClr val="002060"/>
              </a:solidFill>
              <a:latin typeface="微软雅黑" pitchFamily="34" charset="-122"/>
              <a:ea typeface="微软雅黑" pitchFamily="34" charset="-122"/>
            </a:endParaRPr>
          </a:p>
          <a:p>
            <a:pPr>
              <a:spcBef>
                <a:spcPts val="600"/>
              </a:spcBef>
            </a:pPr>
            <a:endParaRPr lang="zh-CN" altLang="zh-CN" sz="2400" dirty="0">
              <a:solidFill>
                <a:srgbClr val="002060"/>
              </a:solidFill>
              <a:latin typeface="微软雅黑" pitchFamily="34" charset="-122"/>
              <a:ea typeface="微软雅黑" pitchFamily="34" charset="-122"/>
            </a:endParaRPr>
          </a:p>
        </p:txBody>
      </p:sp>
      <p:sp>
        <p:nvSpPr>
          <p:cNvPr id="7" name="Text Box 29"/>
          <p:cNvSpPr>
            <a:spLocks noChangeArrowheads="1"/>
          </p:cNvSpPr>
          <p:nvPr/>
        </p:nvSpPr>
        <p:spPr bwMode="auto">
          <a:xfrm>
            <a:off x="0" y="-17"/>
            <a:ext cx="9144000" cy="584773"/>
          </a:xfrm>
          <a:prstGeom prst="rect">
            <a:avLst/>
          </a:prstGeom>
          <a:noFill/>
          <a:ln w="9525">
            <a:noFill/>
            <a:miter lim="800000"/>
            <a:headEnd/>
            <a:tailEnd/>
          </a:ln>
        </p:spPr>
        <p:txBody>
          <a:bodyPr wrap="square" lIns="91438" tIns="45719" rIns="91438" bIns="45719">
            <a:spAutoFit/>
          </a:bodyPr>
          <a:lstStyle/>
          <a:p>
            <a:pPr marL="346472" indent="-346472"/>
            <a:r>
              <a:rPr kumimoji="1" lang="zh-CN" altLang="en-US" sz="3200" b="1" dirty="0">
                <a:solidFill>
                  <a:srgbClr val="0070C0"/>
                </a:solidFill>
                <a:latin typeface="Times New Roman" pitchFamily="18" charset="0"/>
                <a:ea typeface="微软雅黑" pitchFamily="34" charset="-122"/>
                <a:cs typeface="Verdana" pitchFamily="34" charset="0"/>
              </a:rPr>
              <a:t>大数据的处理思路</a:t>
            </a:r>
          </a:p>
        </p:txBody>
      </p:sp>
      <p:pic>
        <p:nvPicPr>
          <p:cNvPr id="3" name="图片 2">
            <a:extLst>
              <a:ext uri="{FF2B5EF4-FFF2-40B4-BE49-F238E27FC236}">
                <a16:creationId xmlns="" xmlns:a16="http://schemas.microsoft.com/office/drawing/2014/main" id="{320F1222-F63A-45EC-915A-3AC4A1E88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096" y="2139702"/>
            <a:ext cx="2016224" cy="2016224"/>
          </a:xfrm>
          <a:prstGeom prst="rect">
            <a:avLst/>
          </a:prstGeom>
        </p:spPr>
      </p:pic>
      <p:pic>
        <p:nvPicPr>
          <p:cNvPr id="10" name="图片 9">
            <a:extLst>
              <a:ext uri="{FF2B5EF4-FFF2-40B4-BE49-F238E27FC236}">
                <a16:creationId xmlns="" xmlns:a16="http://schemas.microsoft.com/office/drawing/2014/main" id="{B68DA217-288C-423D-B310-44FA59C5D1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592" y="2134104"/>
            <a:ext cx="2088232" cy="2016225"/>
          </a:xfrm>
          <a:prstGeom prst="rect">
            <a:avLst/>
          </a:prstGeom>
        </p:spPr>
      </p:pic>
      <p:sp>
        <p:nvSpPr>
          <p:cNvPr id="11" name="文本框 10">
            <a:extLst>
              <a:ext uri="{FF2B5EF4-FFF2-40B4-BE49-F238E27FC236}">
                <a16:creationId xmlns="" xmlns:a16="http://schemas.microsoft.com/office/drawing/2014/main" id="{5568E03B-8B1F-4EC6-AFBF-B6E83D907D17}"/>
              </a:ext>
            </a:extLst>
          </p:cNvPr>
          <p:cNvSpPr txBox="1"/>
          <p:nvPr/>
        </p:nvSpPr>
        <p:spPr>
          <a:xfrm>
            <a:off x="1295636" y="4150329"/>
            <a:ext cx="1944216" cy="369332"/>
          </a:xfrm>
          <a:prstGeom prst="rect">
            <a:avLst/>
          </a:prstGeom>
          <a:noFill/>
        </p:spPr>
        <p:txBody>
          <a:bodyPr wrap="square" rtlCol="0">
            <a:spAutoFit/>
          </a:bodyPr>
          <a:lstStyle/>
          <a:p>
            <a:r>
              <a:rPr lang="zh-CN" altLang="en-US" b="1" dirty="0"/>
              <a:t>传统方式</a:t>
            </a:r>
          </a:p>
        </p:txBody>
      </p:sp>
      <p:sp>
        <p:nvSpPr>
          <p:cNvPr id="14" name="文本框 13">
            <a:extLst>
              <a:ext uri="{FF2B5EF4-FFF2-40B4-BE49-F238E27FC236}">
                <a16:creationId xmlns="" xmlns:a16="http://schemas.microsoft.com/office/drawing/2014/main" id="{75891114-EA4B-45D9-8C8D-2A6302D7E33B}"/>
              </a:ext>
            </a:extLst>
          </p:cNvPr>
          <p:cNvSpPr txBox="1"/>
          <p:nvPr/>
        </p:nvSpPr>
        <p:spPr>
          <a:xfrm>
            <a:off x="5796136" y="4150329"/>
            <a:ext cx="1944216" cy="369332"/>
          </a:xfrm>
          <a:prstGeom prst="rect">
            <a:avLst/>
          </a:prstGeom>
          <a:noFill/>
        </p:spPr>
        <p:txBody>
          <a:bodyPr wrap="square" rtlCol="0">
            <a:spAutoFit/>
          </a:bodyPr>
          <a:lstStyle/>
          <a:p>
            <a:r>
              <a:rPr lang="zh-CN" altLang="en-US" b="1" dirty="0"/>
              <a:t>大数据方式</a:t>
            </a:r>
          </a:p>
        </p:txBody>
      </p:sp>
    </p:spTree>
    <p:extLst>
      <p:ext uri="{BB962C8B-B14F-4D97-AF65-F5344CB8AC3E}">
        <p14:creationId xmlns:p14="http://schemas.microsoft.com/office/powerpoint/2010/main" val="11245317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大数据杰出代表</a:t>
            </a:r>
            <a:r>
              <a:rPr lang="en-US" altLang="zh-CN" sz="3200" b="1" dirty="0" smtClean="0">
                <a:solidFill>
                  <a:srgbClr val="0070C0"/>
                </a:solidFill>
                <a:latin typeface="Verdana" pitchFamily="34" charset="0"/>
                <a:ea typeface="微软雅黑" pitchFamily="34" charset="-122"/>
                <a:cs typeface="Verdana" pitchFamily="34" charset="0"/>
              </a:rPr>
              <a:t>HADOOP</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2578" name="Picture 2" descr="https://timgsa.baidu.com/timg?image&amp;quality=80&amp;size=b9999_10000&amp;sec=1504843854791&amp;di=78d8076418c468f57ec0daf271b4bc73&amp;imgtype=0&amp;src=http%3A%2F%2Fwww.36dsj.com%2Fwp-content%2Fuploads%2F2015%2F06%2F513.jpg"/>
          <p:cNvPicPr>
            <a:picLocks noChangeAspect="1" noChangeArrowheads="1"/>
          </p:cNvPicPr>
          <p:nvPr/>
        </p:nvPicPr>
        <p:blipFill>
          <a:blip r:embed="rId3" cstate="print"/>
          <a:srcRect/>
          <a:stretch>
            <a:fillRect/>
          </a:stretch>
        </p:blipFill>
        <p:spPr bwMode="auto">
          <a:xfrm>
            <a:off x="4747976" y="785800"/>
            <a:ext cx="4000488" cy="4000488"/>
          </a:xfrm>
          <a:prstGeom prst="rect">
            <a:avLst/>
          </a:prstGeom>
          <a:noFill/>
        </p:spPr>
      </p:pic>
      <p:sp>
        <p:nvSpPr>
          <p:cNvPr id="6" name="Text Box 29"/>
          <p:cNvSpPr>
            <a:spLocks noChangeArrowheads="1"/>
          </p:cNvSpPr>
          <p:nvPr/>
        </p:nvSpPr>
        <p:spPr bwMode="auto">
          <a:xfrm>
            <a:off x="395536" y="1053022"/>
            <a:ext cx="7643866" cy="2292933"/>
          </a:xfrm>
          <a:prstGeom prst="rect">
            <a:avLst/>
          </a:prstGeom>
          <a:noFill/>
          <a:ln w="9525">
            <a:noFill/>
            <a:miter lim="800000"/>
            <a:headEnd/>
            <a:tailEnd/>
          </a:ln>
        </p:spPr>
        <p:txBody>
          <a:bodyPr wrap="square" lIns="91438" tIns="45719" rIns="91438" bIns="45719">
            <a:spAutoFit/>
          </a:bodyPr>
          <a:lstStyle/>
          <a:p>
            <a:pPr marL="342900" indent="-342900">
              <a:spcBef>
                <a:spcPts val="600"/>
              </a:spcBef>
              <a:buFont typeface="Wingdings" pitchFamily="2" charset="2"/>
              <a:buChar char="Ø"/>
            </a:pPr>
            <a:r>
              <a:rPr lang="zh-CN" altLang="zh-CN" sz="2400" dirty="0">
                <a:solidFill>
                  <a:srgbClr val="002060"/>
                </a:solidFill>
                <a:latin typeface="微软雅黑" pitchFamily="34" charset="-122"/>
                <a:ea typeface="微软雅黑" pitchFamily="34" charset="-122"/>
              </a:rPr>
              <a:t>解决大数据运算框架方案</a:t>
            </a:r>
            <a:endParaRPr lang="en-US" altLang="zh-CN" sz="2400" dirty="0">
              <a:solidFill>
                <a:srgbClr val="002060"/>
              </a:solidFill>
              <a:latin typeface="微软雅黑" pitchFamily="34" charset="-122"/>
              <a:ea typeface="微软雅黑" pitchFamily="34" charset="-122"/>
            </a:endParaRPr>
          </a:p>
          <a:p>
            <a:pPr marL="342900" indent="-342900">
              <a:spcBef>
                <a:spcPts val="600"/>
              </a:spcBef>
              <a:buFont typeface="Wingdings" pitchFamily="2" charset="2"/>
              <a:buChar char="Ø"/>
            </a:pPr>
            <a:r>
              <a:rPr lang="zh-CN" altLang="zh-CN" sz="2400" dirty="0" smtClean="0">
                <a:solidFill>
                  <a:srgbClr val="002060"/>
                </a:solidFill>
                <a:latin typeface="微软雅黑" pitchFamily="34" charset="-122"/>
                <a:ea typeface="微软雅黑" pitchFamily="34" charset="-122"/>
              </a:rPr>
              <a:t>大规模</a:t>
            </a:r>
            <a:r>
              <a:rPr lang="zh-CN" altLang="zh-CN" sz="2400" dirty="0">
                <a:solidFill>
                  <a:srgbClr val="002060"/>
                </a:solidFill>
                <a:latin typeface="微软雅黑" pitchFamily="34" charset="-122"/>
                <a:ea typeface="微软雅黑" pitchFamily="34" charset="-122"/>
              </a:rPr>
              <a:t>的储存</a:t>
            </a:r>
            <a:r>
              <a:rPr lang="en-US" altLang="zh-CN" sz="2400" dirty="0">
                <a:solidFill>
                  <a:srgbClr val="002060"/>
                </a:solidFill>
                <a:latin typeface="微软雅黑" pitchFamily="34" charset="-122"/>
                <a:ea typeface="微软雅黑" pitchFamily="34" charset="-122"/>
              </a:rPr>
              <a:t>/</a:t>
            </a:r>
            <a:r>
              <a:rPr lang="zh-CN" altLang="zh-CN" sz="2400" dirty="0">
                <a:solidFill>
                  <a:srgbClr val="002060"/>
                </a:solidFill>
                <a:latin typeface="微软雅黑" pitchFamily="34" charset="-122"/>
                <a:ea typeface="微软雅黑" pitchFamily="34" charset="-122"/>
              </a:rPr>
              <a:t>计算</a:t>
            </a:r>
            <a:endParaRPr lang="en-US" altLang="zh-CN" sz="2400" dirty="0">
              <a:solidFill>
                <a:srgbClr val="002060"/>
              </a:solidFill>
              <a:latin typeface="微软雅黑" pitchFamily="34" charset="-122"/>
              <a:ea typeface="微软雅黑" pitchFamily="34" charset="-122"/>
            </a:endParaRPr>
          </a:p>
          <a:p>
            <a:pPr marL="342900" indent="-342900">
              <a:spcBef>
                <a:spcPts val="600"/>
              </a:spcBef>
              <a:buFont typeface="Wingdings" pitchFamily="2" charset="2"/>
              <a:buChar char="Ø"/>
            </a:pPr>
            <a:r>
              <a:rPr lang="zh-CN" altLang="zh-CN" sz="2400" dirty="0" smtClean="0">
                <a:solidFill>
                  <a:srgbClr val="002060"/>
                </a:solidFill>
                <a:latin typeface="微软雅黑" pitchFamily="34" charset="-122"/>
                <a:ea typeface="微软雅黑" pitchFamily="34" charset="-122"/>
              </a:rPr>
              <a:t>对于</a:t>
            </a:r>
            <a:r>
              <a:rPr lang="zh-CN" altLang="zh-CN" sz="2400" dirty="0">
                <a:solidFill>
                  <a:srgbClr val="002060"/>
                </a:solidFill>
                <a:latin typeface="微软雅黑" pitchFamily="34" charset="-122"/>
                <a:ea typeface="微软雅黑" pitchFamily="34" charset="-122"/>
              </a:rPr>
              <a:t>大型的</a:t>
            </a:r>
            <a:r>
              <a:rPr lang="en-US" altLang="zh-CN" sz="2400" dirty="0">
                <a:solidFill>
                  <a:srgbClr val="002060"/>
                </a:solidFill>
                <a:latin typeface="微软雅黑" pitchFamily="34" charset="-122"/>
                <a:ea typeface="微软雅黑" pitchFamily="34" charset="-122"/>
              </a:rPr>
              <a:t>JOB</a:t>
            </a:r>
            <a:r>
              <a:rPr lang="zh-CN" altLang="zh-CN" sz="2400" dirty="0">
                <a:solidFill>
                  <a:srgbClr val="002060"/>
                </a:solidFill>
                <a:latin typeface="微软雅黑" pitchFamily="34" charset="-122"/>
                <a:ea typeface="微软雅黑" pitchFamily="34" charset="-122"/>
              </a:rPr>
              <a:t>处理速度非常快</a:t>
            </a:r>
            <a:endParaRPr lang="en-US" altLang="zh-CN" sz="2400" dirty="0">
              <a:solidFill>
                <a:srgbClr val="002060"/>
              </a:solidFill>
              <a:latin typeface="微软雅黑" pitchFamily="34" charset="-122"/>
              <a:ea typeface="微软雅黑" pitchFamily="34" charset="-122"/>
            </a:endParaRPr>
          </a:p>
          <a:p>
            <a:pPr marL="342900" indent="-342900">
              <a:spcBef>
                <a:spcPts val="600"/>
              </a:spcBef>
              <a:buFont typeface="Wingdings" pitchFamily="2" charset="2"/>
              <a:buChar char="Ø"/>
            </a:pPr>
            <a:r>
              <a:rPr lang="zh-CN" altLang="zh-CN" sz="2400" dirty="0" smtClean="0">
                <a:solidFill>
                  <a:srgbClr val="002060"/>
                </a:solidFill>
                <a:latin typeface="微软雅黑" pitchFamily="34" charset="-122"/>
                <a:ea typeface="微软雅黑" pitchFamily="34" charset="-122"/>
              </a:rPr>
              <a:t>多种多样</a:t>
            </a:r>
            <a:r>
              <a:rPr lang="zh-CN" altLang="zh-CN" sz="2400" dirty="0">
                <a:solidFill>
                  <a:srgbClr val="002060"/>
                </a:solidFill>
                <a:latin typeface="微软雅黑" pitchFamily="34" charset="-122"/>
                <a:ea typeface="微软雅黑" pitchFamily="34" charset="-122"/>
              </a:rPr>
              <a:t>的处理引擎例如：</a:t>
            </a:r>
            <a:r>
              <a:rPr lang="en-US" altLang="zh-CN" sz="2400" dirty="0" err="1">
                <a:solidFill>
                  <a:srgbClr val="002060"/>
                </a:solidFill>
                <a:latin typeface="微软雅黑" pitchFamily="34" charset="-122"/>
                <a:ea typeface="微软雅黑" pitchFamily="34" charset="-122"/>
              </a:rPr>
              <a:t>Tez</a:t>
            </a:r>
            <a:r>
              <a:rPr lang="zh-CN" altLang="zh-CN" sz="2400" dirty="0">
                <a:solidFill>
                  <a:srgbClr val="002060"/>
                </a:solidFill>
                <a:latin typeface="微软雅黑" pitchFamily="34" charset="-122"/>
                <a:ea typeface="微软雅黑" pitchFamily="34" charset="-122"/>
              </a:rPr>
              <a:t>、</a:t>
            </a:r>
            <a:r>
              <a:rPr lang="en-US" altLang="zh-CN" sz="2400" dirty="0">
                <a:solidFill>
                  <a:srgbClr val="002060"/>
                </a:solidFill>
                <a:latin typeface="微软雅黑" pitchFamily="34" charset="-122"/>
                <a:ea typeface="微软雅黑" pitchFamily="34" charset="-122"/>
              </a:rPr>
              <a:t>Spark</a:t>
            </a:r>
            <a:r>
              <a:rPr lang="zh-CN" altLang="zh-CN" sz="2400" dirty="0">
                <a:solidFill>
                  <a:srgbClr val="002060"/>
                </a:solidFill>
                <a:latin typeface="微软雅黑" pitchFamily="34" charset="-122"/>
                <a:ea typeface="微软雅黑" pitchFamily="34" charset="-122"/>
              </a:rPr>
              <a:t>、</a:t>
            </a:r>
            <a:r>
              <a:rPr lang="en-US" altLang="zh-CN" sz="2400" dirty="0">
                <a:solidFill>
                  <a:srgbClr val="002060"/>
                </a:solidFill>
                <a:latin typeface="微软雅黑" pitchFamily="34" charset="-122"/>
                <a:ea typeface="微软雅黑" pitchFamily="34" charset="-122"/>
              </a:rPr>
              <a:t>Storm</a:t>
            </a:r>
            <a:r>
              <a:rPr lang="zh-CN" altLang="zh-CN" sz="2400" dirty="0">
                <a:solidFill>
                  <a:srgbClr val="002060"/>
                </a:solidFill>
                <a:latin typeface="微软雅黑" pitchFamily="34" charset="-122"/>
                <a:ea typeface="微软雅黑" pitchFamily="34" charset="-122"/>
              </a:rPr>
              <a:t>等</a:t>
            </a:r>
          </a:p>
          <a:p>
            <a:pPr marL="346472" indent="-346472" algn="ctr"/>
            <a:endParaRPr kumimoji="1" lang="zh-CN" altLang="en-US" sz="3200" b="1" dirty="0">
              <a:solidFill>
                <a:srgbClr val="0070C0"/>
              </a:solidFill>
              <a:latin typeface="Times New Roman" pitchFamily="18" charset="0"/>
              <a:ea typeface="微软雅黑" pitchFamily="34" charset="-122"/>
              <a:cs typeface="Verdana"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阿里巴巴的故事</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42924"/>
            <a:ext cx="7960398" cy="38576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en-US" altLang="zh-CN" sz="2000" dirty="0" smtClean="0">
                <a:latin typeface="微软雅黑" pitchFamily="34" charset="-122"/>
                <a:ea typeface="微软雅黑" pitchFamily="34" charset="-122"/>
              </a:rPr>
              <a:t>2006-2007</a:t>
            </a:r>
            <a:r>
              <a:rPr lang="zh-CN" altLang="en-US" sz="2000" dirty="0" smtClean="0">
                <a:latin typeface="微软雅黑" pitchFamily="34" charset="-122"/>
                <a:ea typeface="微软雅黑" pitchFamily="34" charset="-122"/>
              </a:rPr>
              <a:t>年，阿里巴巴业务极速增长，数据库日益庞大紧跟而来的</a:t>
            </a:r>
            <a:r>
              <a:rPr lang="zh-CN" altLang="en-US" sz="2000" dirty="0" smtClean="0">
                <a:solidFill>
                  <a:srgbClr val="FF0000"/>
                </a:solidFill>
                <a:latin typeface="微软雅黑" pitchFamily="34" charset="-122"/>
                <a:ea typeface="微软雅黑" pitchFamily="34" charset="-122"/>
              </a:rPr>
              <a:t>扩展性问题</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marL="342900" indent="-342900">
              <a:lnSpc>
                <a:spcPct val="90000"/>
              </a:lnSpc>
              <a:spcBef>
                <a:spcPct val="20000"/>
              </a:spcBef>
              <a:buFont typeface="Arial" charset="0"/>
              <a:buChar char="•"/>
              <a:defRPr/>
            </a:pPr>
            <a:r>
              <a:rPr lang="zh-CN" altLang="en-US" sz="2000" dirty="0" smtClean="0">
                <a:latin typeface="微软雅黑" pitchFamily="34" charset="-122"/>
                <a:ea typeface="微软雅黑" pitchFamily="34" charset="-122"/>
              </a:rPr>
              <a:t>传统</a:t>
            </a:r>
            <a:r>
              <a:rPr lang="en-US" altLang="zh-CN" sz="2000" dirty="0" smtClean="0">
                <a:latin typeface="微软雅黑" pitchFamily="34" charset="-122"/>
                <a:ea typeface="微软雅黑" pitchFamily="34" charset="-122"/>
              </a:rPr>
              <a:t>IT</a:t>
            </a:r>
            <a:r>
              <a:rPr lang="zh-CN" altLang="en-US" sz="2000" dirty="0" smtClean="0">
                <a:latin typeface="微软雅黑" pitchFamily="34" charset="-122"/>
                <a:ea typeface="微软雅黑" pitchFamily="34" charset="-122"/>
              </a:rPr>
              <a:t>架构：交换机，路由器，负载均衡器，防火墙，</a:t>
            </a:r>
            <a:r>
              <a:rPr lang="en-US" altLang="zh-CN" sz="2000" dirty="0" smtClean="0">
                <a:latin typeface="微软雅黑" pitchFamily="34" charset="-122"/>
                <a:ea typeface="微软雅黑" pitchFamily="34" charset="-122"/>
              </a:rPr>
              <a:t>Web</a:t>
            </a:r>
            <a:r>
              <a:rPr lang="zh-CN" altLang="en-US" sz="2000" dirty="0" smtClean="0">
                <a:latin typeface="微软雅黑" pitchFamily="34" charset="-122"/>
                <a:ea typeface="微软雅黑" pitchFamily="34" charset="-122"/>
              </a:rPr>
              <a:t>服务器，应用服务器，</a:t>
            </a:r>
            <a:r>
              <a:rPr lang="zh-CN" altLang="en-US" sz="2000" dirty="0" smtClean="0">
                <a:solidFill>
                  <a:srgbClr val="FF0000"/>
                </a:solidFill>
                <a:latin typeface="微软雅黑" pitchFamily="34" charset="-122"/>
                <a:ea typeface="微软雅黑" pitchFamily="34" charset="-122"/>
              </a:rPr>
              <a:t>数据库服务器</a:t>
            </a:r>
            <a:endParaRPr lang="en-US" altLang="zh-CN" sz="20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000" dirty="0" smtClean="0">
                <a:latin typeface="微软雅黑" pitchFamily="34" charset="-122"/>
                <a:ea typeface="微软雅黑" pitchFamily="34" charset="-122"/>
              </a:rPr>
              <a:t>“我们把全中国最知名的顶尖的</a:t>
            </a:r>
            <a:r>
              <a:rPr lang="en-US" altLang="zh-CN" sz="2000" dirty="0" smtClean="0">
                <a:latin typeface="微软雅黑" pitchFamily="34" charset="-122"/>
                <a:ea typeface="微软雅黑" pitchFamily="34" charset="-122"/>
              </a:rPr>
              <a:t>DBA</a:t>
            </a:r>
            <a:r>
              <a:rPr lang="zh-CN" altLang="en-US" sz="2000" dirty="0" smtClean="0">
                <a:latin typeface="微软雅黑" pitchFamily="34" charset="-122"/>
                <a:ea typeface="微软雅黑" pitchFamily="34" charset="-122"/>
              </a:rPr>
              <a:t>请到公司，一个晚上一张报表都做不出来，没有任何一家公司包括</a:t>
            </a:r>
            <a:r>
              <a:rPr lang="en-US" altLang="zh-CN" sz="2000" dirty="0" smtClean="0">
                <a:latin typeface="微软雅黑" pitchFamily="34" charset="-122"/>
                <a:ea typeface="微软雅黑" pitchFamily="34" charset="-122"/>
              </a:rPr>
              <a:t>IBM</a:t>
            </a:r>
            <a:r>
              <a:rPr lang="zh-CN" altLang="en-US" sz="2000" dirty="0" smtClean="0">
                <a:latin typeface="微软雅黑" pitchFamily="34" charset="-122"/>
                <a:ea typeface="微软雅黑" pitchFamily="34" charset="-122"/>
              </a:rPr>
              <a:t>、微软能够为我们提供一整套技术服务。”孙黎明这么描述当时阿里所处的窘境。</a:t>
            </a:r>
            <a:endParaRPr lang="en-US" altLang="zh-CN" sz="2000" dirty="0" smtClean="0">
              <a:latin typeface="微软雅黑" pitchFamily="34" charset="-122"/>
              <a:ea typeface="微软雅黑" pitchFamily="34" charset="-122"/>
            </a:endParaRPr>
          </a:p>
          <a:p>
            <a:pPr marL="342900" indent="-342900">
              <a:lnSpc>
                <a:spcPct val="90000"/>
              </a:lnSpc>
              <a:spcBef>
                <a:spcPct val="20000"/>
              </a:spcBef>
              <a:buFont typeface="Arial" charset="0"/>
              <a:buChar char="•"/>
              <a:defRPr/>
            </a:pPr>
            <a:r>
              <a:rPr lang="zh-CN" altLang="en-US" sz="2000" dirty="0" smtClean="0">
                <a:latin typeface="微软雅黑" pitchFamily="34" charset="-122"/>
                <a:ea typeface="微软雅黑" pitchFamily="34" charset="-122"/>
              </a:rPr>
              <a:t>当时阿里电商平台为了准备一次秒杀营销，从设备采购、安装部署到</a:t>
            </a:r>
            <a:r>
              <a:rPr lang="en-US" altLang="zh-CN" sz="2000" dirty="0" smtClean="0">
                <a:latin typeface="微软雅黑" pitchFamily="34" charset="-122"/>
                <a:ea typeface="微软雅黑" pitchFamily="34" charset="-122"/>
              </a:rPr>
              <a:t>IT</a:t>
            </a:r>
            <a:r>
              <a:rPr lang="zh-CN" altLang="en-US" sz="2000" dirty="0" smtClean="0">
                <a:latin typeface="微软雅黑" pitchFamily="34" charset="-122"/>
                <a:ea typeface="微软雅黑" pitchFamily="34" charset="-122"/>
              </a:rPr>
              <a:t>系统至少需要半年时间，而最大的问题则是一次性上马过多设备等于浪费，但是若是投入设备过少又满足不了需求。</a:t>
            </a:r>
            <a:r>
              <a:rPr lang="en-US" altLang="zh-CN" sz="2000" dirty="0" smtClean="0">
                <a:latin typeface="微软雅黑" pitchFamily="34" charset="-122"/>
                <a:ea typeface="微软雅黑" pitchFamily="34" charset="-122"/>
              </a:rPr>
              <a:t>IOE</a:t>
            </a:r>
            <a:r>
              <a:rPr lang="zh-CN" altLang="en-US" sz="2000" dirty="0" smtClean="0">
                <a:latin typeface="微软雅黑" pitchFamily="34" charset="-122"/>
                <a:ea typeface="微软雅黑" pitchFamily="34" charset="-122"/>
              </a:rPr>
              <a:t>成为横在阿里前进道路上的一道门槛。为了解决这个问题，在阿里内部，以王坚为主导的技术团队掀起了一场由内而外的去</a:t>
            </a:r>
            <a:r>
              <a:rPr lang="en-US" altLang="zh-CN" sz="2000" dirty="0" smtClean="0">
                <a:latin typeface="微软雅黑" pitchFamily="34" charset="-122"/>
                <a:ea typeface="微软雅黑" pitchFamily="34" charset="-122"/>
              </a:rPr>
              <a:t>IOE</a:t>
            </a:r>
            <a:r>
              <a:rPr lang="zh-CN" altLang="en-US" sz="2000" dirty="0" smtClean="0">
                <a:latin typeface="微软雅黑" pitchFamily="34" charset="-122"/>
                <a:ea typeface="微软雅黑" pitchFamily="34" charset="-122"/>
              </a:rPr>
              <a:t>运动。</a:t>
            </a:r>
            <a:endParaRPr lang="en-US" altLang="zh-CN" sz="20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endParaRPr lang="en-US" altLang="zh-CN" sz="2000" dirty="0" smtClean="0">
              <a:latin typeface="+mn-lt"/>
              <a:ea typeface="黑体" pitchFamily="49"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阿里巴巴的故事</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42924"/>
            <a:ext cx="8176422" cy="40719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2800" dirty="0" smtClean="0">
                <a:latin typeface="微软雅黑" pitchFamily="34" charset="-122"/>
                <a:ea typeface="微软雅黑" pitchFamily="34" charset="-122"/>
              </a:rPr>
              <a:t>在传统</a:t>
            </a:r>
            <a:r>
              <a:rPr lang="en-US" altLang="zh-CN" sz="2800" dirty="0" smtClean="0">
                <a:latin typeface="微软雅黑" pitchFamily="34" charset="-122"/>
                <a:ea typeface="微软雅黑" pitchFamily="34" charset="-122"/>
              </a:rPr>
              <a:t>IT</a:t>
            </a:r>
            <a:r>
              <a:rPr lang="zh-CN" altLang="en-US" sz="2800" dirty="0" smtClean="0">
                <a:latin typeface="微软雅黑" pitchFamily="34" charset="-122"/>
                <a:ea typeface="微软雅黑" pitchFamily="34" charset="-122"/>
              </a:rPr>
              <a:t>架构下，交换机，路由器，负载均衡器，防火墙，数据库，</a:t>
            </a:r>
            <a:r>
              <a:rPr lang="en-US" altLang="zh-CN" sz="2800" dirty="0" smtClean="0">
                <a:latin typeface="微软雅黑" pitchFamily="34" charset="-122"/>
                <a:ea typeface="微软雅黑" pitchFamily="34" charset="-122"/>
              </a:rPr>
              <a:t>VPN</a:t>
            </a:r>
            <a:r>
              <a:rPr lang="zh-CN" altLang="en-US" sz="2800" dirty="0" smtClean="0">
                <a:latin typeface="微软雅黑" pitchFamily="34" charset="-122"/>
                <a:ea typeface="微软雅黑" pitchFamily="34" charset="-122"/>
              </a:rPr>
              <a:t>这些软硬件都需要去购买，</a:t>
            </a:r>
            <a:r>
              <a:rPr lang="en-US" altLang="zh-CN" sz="2800" dirty="0" smtClean="0">
                <a:latin typeface="微软雅黑" pitchFamily="34" charset="-122"/>
                <a:ea typeface="微软雅黑" pitchFamily="34" charset="-122"/>
              </a:rPr>
              <a:t>Java</a:t>
            </a:r>
            <a:r>
              <a:rPr lang="zh-CN" altLang="en-US" sz="2800" dirty="0" smtClean="0">
                <a:latin typeface="微软雅黑" pitchFamily="34" charset="-122"/>
                <a:ea typeface="微软雅黑" pitchFamily="34" charset="-122"/>
              </a:rPr>
              <a:t>工程师开发了一套基于</a:t>
            </a:r>
            <a:r>
              <a:rPr lang="en-US" altLang="zh-CN" sz="2800" dirty="0" err="1" smtClean="0">
                <a:latin typeface="微软雅黑" pitchFamily="34" charset="-122"/>
                <a:ea typeface="微软雅黑" pitchFamily="34" charset="-122"/>
              </a:rPr>
              <a:t>RESTful</a:t>
            </a:r>
            <a:r>
              <a:rPr lang="en-US" altLang="zh-CN" sz="2800" dirty="0" smtClean="0">
                <a:latin typeface="微软雅黑" pitchFamily="34" charset="-122"/>
                <a:ea typeface="微软雅黑" pitchFamily="34" charset="-122"/>
              </a:rPr>
              <a:t> API</a:t>
            </a:r>
            <a:r>
              <a:rPr lang="zh-CN" altLang="en-US" sz="2800" dirty="0" smtClean="0">
                <a:latin typeface="微软雅黑" pitchFamily="34" charset="-122"/>
                <a:ea typeface="微软雅黑" pitchFamily="34" charset="-122"/>
              </a:rPr>
              <a:t>思想的软件，我需要做测试，我需要测试环境，我是做开发的，如果我会，我得去装操作系统，</a:t>
            </a:r>
            <a:r>
              <a:rPr lang="en-US" altLang="zh-CN" sz="2800" dirty="0" smtClean="0">
                <a:latin typeface="微软雅黑" pitchFamily="34" charset="-122"/>
                <a:ea typeface="微软雅黑" pitchFamily="34" charset="-122"/>
              </a:rPr>
              <a:t>web</a:t>
            </a:r>
            <a:r>
              <a:rPr lang="zh-CN" altLang="en-US" sz="2800" dirty="0" smtClean="0">
                <a:latin typeface="微软雅黑" pitchFamily="34" charset="-122"/>
                <a:ea typeface="微软雅黑" pitchFamily="34" charset="-122"/>
              </a:rPr>
              <a:t>服务器，</a:t>
            </a:r>
            <a:r>
              <a:rPr lang="en-US" altLang="zh-CN" sz="2800" dirty="0" smtClean="0">
                <a:latin typeface="微软雅黑" pitchFamily="34" charset="-122"/>
                <a:ea typeface="微软雅黑" pitchFamily="34" charset="-122"/>
              </a:rPr>
              <a:t>web</a:t>
            </a:r>
            <a:r>
              <a:rPr lang="zh-CN" altLang="en-US" sz="2800" dirty="0" smtClean="0">
                <a:latin typeface="微软雅黑" pitchFamily="34" charset="-122"/>
                <a:ea typeface="微软雅黑" pitchFamily="34" charset="-122"/>
              </a:rPr>
              <a:t>中间件，数据库，还不一定能跑起来！你这就是很厉害的工程师了，你已经跨行了！环境配好了还得等其它同事把代码提交上来，然后一块测试一下，发现</a:t>
            </a:r>
            <a:r>
              <a:rPr lang="en-US" altLang="zh-CN" sz="2800" dirty="0" smtClean="0">
                <a:latin typeface="微软雅黑" pitchFamily="34" charset="-122"/>
                <a:ea typeface="微软雅黑" pitchFamily="34" charset="-122"/>
              </a:rPr>
              <a:t>bug</a:t>
            </a:r>
            <a:r>
              <a:rPr lang="zh-CN" altLang="en-US" sz="2800" dirty="0" smtClean="0">
                <a:latin typeface="微软雅黑" pitchFamily="34" charset="-122"/>
                <a:ea typeface="微软雅黑" pitchFamily="34" charset="-122"/>
              </a:rPr>
              <a:t>，再去修改</a:t>
            </a:r>
            <a:endParaRPr lang="en-US" altLang="zh-CN" sz="28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 name="Picture 2" descr="http://img.sc115.com/uploads/allimg/100625/1605514401-0.jpg"/>
          <p:cNvPicPr>
            <a:picLocks noChangeAspect="1" noChangeArrowheads="1"/>
          </p:cNvPicPr>
          <p:nvPr/>
        </p:nvPicPr>
        <p:blipFill>
          <a:blip r:embed="rId3" cstate="print"/>
          <a:srcRect/>
          <a:stretch>
            <a:fillRect/>
          </a:stretch>
        </p:blipFill>
        <p:spPr bwMode="auto">
          <a:xfrm>
            <a:off x="968227" y="71420"/>
            <a:ext cx="7247111" cy="50006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我是导游</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7" name="内容占位符 2"/>
          <p:cNvSpPr txBox="1">
            <a:spLocks/>
          </p:cNvSpPr>
          <p:nvPr/>
        </p:nvSpPr>
        <p:spPr>
          <a:xfrm>
            <a:off x="251520" y="699542"/>
            <a:ext cx="4464496" cy="3014663"/>
          </a:xfrm>
          <a:prstGeom prst="rect">
            <a:avLst/>
          </a:prstGeom>
        </p:spPr>
        <p:txBody>
          <a:bodyPr lIns="91438" tIns="45719" rIns="91438" bIns="45719"/>
          <a:lstStyle/>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第一章：大数据架构概述</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本章讲解了大数据信息集成的需求起源，实际应用，关键技术应用场景以及带来的各种价值。</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第二章：数据采集</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本章讲解了数据类型，重点介绍了几种数据分布式采集工具的使用和数据预处理流程。</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第三章：数据存储（</a:t>
            </a:r>
            <a:r>
              <a:rPr lang="en-US" altLang="zh-CN" sz="1600" kern="0" dirty="0" smtClean="0">
                <a:solidFill>
                  <a:srgbClr val="002060"/>
                </a:solidFill>
                <a:latin typeface="Verdana" pitchFamily="34" charset="0"/>
                <a:ea typeface="微软雅黑" pitchFamily="34" charset="-122"/>
                <a:cs typeface="Verdana" pitchFamily="34" charset="0"/>
              </a:rPr>
              <a:t>1</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本章回顾关系型数据库和数据仓库，讲解了分布式文件系统的历史，重点介绍</a:t>
            </a:r>
            <a:r>
              <a:rPr lang="en-US" altLang="zh-CN" sz="1600" kern="0" dirty="0" smtClean="0">
                <a:solidFill>
                  <a:srgbClr val="002060"/>
                </a:solidFill>
                <a:latin typeface="Verdana" pitchFamily="34" charset="0"/>
                <a:ea typeface="微软雅黑" pitchFamily="34" charset="-122"/>
                <a:cs typeface="Verdana" pitchFamily="34" charset="0"/>
              </a:rPr>
              <a:t>HDFS</a:t>
            </a:r>
            <a:r>
              <a:rPr lang="zh-CN" altLang="en-US" sz="1600" kern="0" dirty="0" smtClean="0">
                <a:solidFill>
                  <a:srgbClr val="002060"/>
                </a:solidFill>
                <a:latin typeface="Verdana" pitchFamily="34" charset="0"/>
                <a:ea typeface="微软雅黑" pitchFamily="34" charset="-122"/>
                <a:cs typeface="Verdana" pitchFamily="34" charset="0"/>
              </a:rPr>
              <a:t>分布式架构，介绍</a:t>
            </a:r>
            <a:r>
              <a:rPr lang="en-US" altLang="zh-CN" sz="1600" kern="0" dirty="0" smtClean="0">
                <a:solidFill>
                  <a:srgbClr val="002060"/>
                </a:solidFill>
                <a:latin typeface="Verdana" pitchFamily="34" charset="0"/>
                <a:ea typeface="微软雅黑" pitchFamily="34" charset="-122"/>
                <a:cs typeface="Verdana" pitchFamily="34" charset="0"/>
              </a:rPr>
              <a:t>HDFS</a:t>
            </a:r>
            <a:r>
              <a:rPr lang="zh-CN" altLang="en-US" sz="1600" kern="0" dirty="0" smtClean="0">
                <a:solidFill>
                  <a:srgbClr val="002060"/>
                </a:solidFill>
                <a:latin typeface="Verdana" pitchFamily="34" charset="0"/>
                <a:ea typeface="微软雅黑" pitchFamily="34" charset="-122"/>
                <a:cs typeface="Verdana" pitchFamily="34" charset="0"/>
              </a:rPr>
              <a:t>的高容错性特点，介绍</a:t>
            </a:r>
            <a:r>
              <a:rPr lang="en-US" altLang="zh-CN" sz="1600" kern="0" dirty="0" smtClean="0">
                <a:solidFill>
                  <a:srgbClr val="002060"/>
                </a:solidFill>
                <a:latin typeface="Verdana" pitchFamily="34" charset="0"/>
                <a:ea typeface="微软雅黑" pitchFamily="34" charset="-122"/>
                <a:cs typeface="Verdana" pitchFamily="34" charset="0"/>
              </a:rPr>
              <a:t>HDFS</a:t>
            </a:r>
            <a:r>
              <a:rPr lang="zh-CN" altLang="en-US" sz="1600" kern="0" dirty="0" smtClean="0">
                <a:solidFill>
                  <a:srgbClr val="002060"/>
                </a:solidFill>
                <a:latin typeface="Verdana" pitchFamily="34" charset="0"/>
                <a:ea typeface="微软雅黑" pitchFamily="34" charset="-122"/>
                <a:cs typeface="Verdana" pitchFamily="34" charset="0"/>
              </a:rPr>
              <a:t>的命令行接口和</a:t>
            </a:r>
            <a:r>
              <a:rPr lang="en-US" altLang="zh-CN" sz="1600" kern="0" dirty="0" smtClean="0">
                <a:solidFill>
                  <a:srgbClr val="002060"/>
                </a:solidFill>
                <a:latin typeface="Verdana" pitchFamily="34" charset="0"/>
                <a:ea typeface="微软雅黑" pitchFamily="34" charset="-122"/>
                <a:cs typeface="Verdana" pitchFamily="34" charset="0"/>
              </a:rPr>
              <a:t>Java</a:t>
            </a:r>
            <a:r>
              <a:rPr lang="zh-CN" altLang="en-US" sz="1600" kern="0" dirty="0" smtClean="0">
                <a:solidFill>
                  <a:srgbClr val="002060"/>
                </a:solidFill>
                <a:latin typeface="Verdana" pitchFamily="34" charset="0"/>
                <a:ea typeface="微软雅黑" pitchFamily="34" charset="-122"/>
                <a:cs typeface="Verdana" pitchFamily="34" charset="0"/>
              </a:rPr>
              <a:t>接口，及其客户端和</a:t>
            </a:r>
            <a:r>
              <a:rPr lang="en-US" altLang="zh-CN" sz="1600" kern="0" dirty="0" smtClean="0">
                <a:solidFill>
                  <a:srgbClr val="002060"/>
                </a:solidFill>
                <a:latin typeface="Verdana" pitchFamily="34" charset="0"/>
                <a:ea typeface="微软雅黑" pitchFamily="34" charset="-122"/>
                <a:cs typeface="Verdana" pitchFamily="34" charset="0"/>
              </a:rPr>
              <a:t>HDFS</a:t>
            </a:r>
            <a:r>
              <a:rPr lang="zh-CN" altLang="en-US" sz="1600" kern="0" dirty="0" smtClean="0">
                <a:solidFill>
                  <a:srgbClr val="002060"/>
                </a:solidFill>
                <a:latin typeface="Verdana" pitchFamily="34" charset="0"/>
                <a:ea typeface="微软雅黑" pitchFamily="34" charset="-122"/>
                <a:cs typeface="Verdana" pitchFamily="34" charset="0"/>
              </a:rPr>
              <a:t>的数据流，并如何用来部署在低廉的硬件上，从而实现高吞吐量来访问应用程序的数据。</a:t>
            </a:r>
          </a:p>
        </p:txBody>
      </p:sp>
      <p:sp>
        <p:nvSpPr>
          <p:cNvPr id="8" name="内容占位符 2"/>
          <p:cNvSpPr txBox="1">
            <a:spLocks/>
          </p:cNvSpPr>
          <p:nvPr/>
        </p:nvSpPr>
        <p:spPr>
          <a:xfrm>
            <a:off x="4644008" y="699542"/>
            <a:ext cx="4464496" cy="3014663"/>
          </a:xfrm>
          <a:prstGeom prst="rect">
            <a:avLst/>
          </a:prstGeom>
        </p:spPr>
        <p:txBody>
          <a:bodyPr lIns="91438" tIns="45719" rIns="91438" bIns="45719"/>
          <a:lstStyle/>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第四章：数据存储（</a:t>
            </a:r>
            <a:r>
              <a:rPr lang="en-US" altLang="zh-CN" sz="1600" kern="0" dirty="0" smtClean="0">
                <a:solidFill>
                  <a:srgbClr val="002060"/>
                </a:solidFill>
                <a:latin typeface="Verdana" pitchFamily="34" charset="0"/>
                <a:ea typeface="微软雅黑" pitchFamily="34" charset="-122"/>
                <a:cs typeface="Verdana" pitchFamily="34" charset="0"/>
              </a:rPr>
              <a:t>2</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本章讲解了</a:t>
            </a:r>
            <a:r>
              <a:rPr lang="en-US" altLang="zh-CN" sz="1600" kern="0" dirty="0" err="1" smtClean="0">
                <a:solidFill>
                  <a:srgbClr val="002060"/>
                </a:solidFill>
                <a:latin typeface="Verdana" pitchFamily="34" charset="0"/>
                <a:ea typeface="微软雅黑" pitchFamily="34" charset="-122"/>
                <a:cs typeface="Verdana" pitchFamily="34" charset="0"/>
              </a:rPr>
              <a:t>NoSQL</a:t>
            </a:r>
            <a:r>
              <a:rPr lang="zh-CN" altLang="en-US" sz="1600" kern="0" dirty="0" smtClean="0">
                <a:solidFill>
                  <a:srgbClr val="002060"/>
                </a:solidFill>
                <a:latin typeface="Verdana" pitchFamily="34" charset="0"/>
                <a:ea typeface="微软雅黑" pitchFamily="34" charset="-122"/>
                <a:cs typeface="Verdana" pitchFamily="34" charset="0"/>
              </a:rPr>
              <a:t>机制，并重点以</a:t>
            </a:r>
            <a:r>
              <a:rPr lang="en-US" altLang="zh-CN" sz="1600" kern="0" dirty="0" err="1" smtClean="0">
                <a:solidFill>
                  <a:srgbClr val="002060"/>
                </a:solidFill>
                <a:latin typeface="Verdana" pitchFamily="34" charset="0"/>
                <a:ea typeface="微软雅黑" pitchFamily="34" charset="-122"/>
                <a:cs typeface="Verdana" pitchFamily="34" charset="0"/>
              </a:rPr>
              <a:t>Hbase</a:t>
            </a:r>
            <a:r>
              <a:rPr lang="zh-CN" altLang="en-US" sz="1600" kern="0" dirty="0" smtClean="0">
                <a:solidFill>
                  <a:srgbClr val="002060"/>
                </a:solidFill>
                <a:latin typeface="Verdana" pitchFamily="34" charset="0"/>
                <a:ea typeface="微软雅黑" pitchFamily="34" charset="-122"/>
                <a:cs typeface="Verdana" pitchFamily="34" charset="0"/>
              </a:rPr>
              <a:t>介绍</a:t>
            </a:r>
            <a:r>
              <a:rPr lang="en-US" altLang="zh-CN" sz="1600" kern="0" dirty="0" err="1" smtClean="0">
                <a:solidFill>
                  <a:srgbClr val="002060"/>
                </a:solidFill>
                <a:latin typeface="Verdana" pitchFamily="34" charset="0"/>
                <a:ea typeface="微软雅黑" pitchFamily="34" charset="-122"/>
                <a:cs typeface="Verdana" pitchFamily="34" charset="0"/>
              </a:rPr>
              <a:t>NoSQL</a:t>
            </a:r>
            <a:r>
              <a:rPr lang="zh-CN" altLang="en-US" sz="1600" kern="0" dirty="0" smtClean="0">
                <a:solidFill>
                  <a:srgbClr val="002060"/>
                </a:solidFill>
                <a:latin typeface="Verdana" pitchFamily="34" charset="0"/>
                <a:ea typeface="微软雅黑" pitchFamily="34" charset="-122"/>
                <a:cs typeface="Verdana" pitchFamily="34" charset="0"/>
              </a:rPr>
              <a:t>结构以及介绍利用</a:t>
            </a:r>
            <a:r>
              <a:rPr lang="en-US" altLang="zh-CN" sz="1600" kern="0" dirty="0" err="1" smtClean="0">
                <a:solidFill>
                  <a:srgbClr val="002060"/>
                </a:solidFill>
                <a:latin typeface="Verdana" pitchFamily="34" charset="0"/>
                <a:ea typeface="微软雅黑" pitchFamily="34" charset="-122"/>
                <a:cs typeface="Verdana" pitchFamily="34" charset="0"/>
              </a:rPr>
              <a:t>HBase</a:t>
            </a:r>
            <a:r>
              <a:rPr lang="zh-CN" altLang="en-US" sz="1600" kern="0" dirty="0" smtClean="0">
                <a:solidFill>
                  <a:srgbClr val="002060"/>
                </a:solidFill>
                <a:latin typeface="Verdana" pitchFamily="34" charset="0"/>
                <a:ea typeface="微软雅黑" pitchFamily="34" charset="-122"/>
                <a:cs typeface="Verdana" pitchFamily="34" charset="0"/>
              </a:rPr>
              <a:t>实现海量非结构化数据的存储与分析，最后从数据治理角度讲解大数据安全，讲解了敏感数据的保护与监控技术以及如何通过技术手段防范虚假数据。</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第五章：数据处理（</a:t>
            </a:r>
            <a:r>
              <a:rPr lang="en-US" altLang="zh-CN" sz="1600" kern="0" dirty="0" smtClean="0">
                <a:solidFill>
                  <a:srgbClr val="002060"/>
                </a:solidFill>
                <a:latin typeface="Verdana" pitchFamily="34" charset="0"/>
                <a:ea typeface="微软雅黑" pitchFamily="34" charset="-122"/>
                <a:cs typeface="Verdana" pitchFamily="34" charset="0"/>
              </a:rPr>
              <a:t>1</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本章讲解了不同业务场景的数据处理方法，</a:t>
            </a:r>
            <a:r>
              <a:rPr lang="en-US" altLang="zh-CN" sz="1600" kern="0" dirty="0" smtClean="0">
                <a:solidFill>
                  <a:srgbClr val="002060"/>
                </a:solidFill>
                <a:latin typeface="Verdana" pitchFamily="34" charset="0"/>
                <a:ea typeface="微软雅黑" pitchFamily="34" charset="-122"/>
                <a:cs typeface="Verdana" pitchFamily="34" charset="0"/>
              </a:rPr>
              <a:t>MR</a:t>
            </a:r>
            <a:r>
              <a:rPr lang="zh-CN" altLang="en-US" sz="1600" kern="0" dirty="0" smtClean="0">
                <a:solidFill>
                  <a:srgbClr val="002060"/>
                </a:solidFill>
                <a:latin typeface="Verdana" pitchFamily="34" charset="0"/>
                <a:ea typeface="微软雅黑" pitchFamily="34" charset="-122"/>
                <a:cs typeface="Verdana" pitchFamily="34" charset="0"/>
              </a:rPr>
              <a:t>分布式计算方式，</a:t>
            </a:r>
            <a:r>
              <a:rPr lang="en-US" altLang="zh-CN" sz="1600" kern="0" dirty="0" smtClean="0">
                <a:solidFill>
                  <a:srgbClr val="002060"/>
                </a:solidFill>
                <a:latin typeface="Verdana" pitchFamily="34" charset="0"/>
                <a:ea typeface="微软雅黑" pitchFamily="34" charset="-122"/>
                <a:cs typeface="Verdana" pitchFamily="34" charset="0"/>
              </a:rPr>
              <a:t>MR</a:t>
            </a:r>
            <a:r>
              <a:rPr lang="zh-CN" altLang="en-US" sz="1600" kern="0" dirty="0" smtClean="0">
                <a:solidFill>
                  <a:srgbClr val="002060"/>
                </a:solidFill>
                <a:latin typeface="Verdana" pitchFamily="34" charset="0"/>
                <a:ea typeface="微软雅黑" pitchFamily="34" charset="-122"/>
                <a:cs typeface="Verdana" pitchFamily="34" charset="0"/>
              </a:rPr>
              <a:t>核心组件，多计算框架。</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第六章：数据处理（</a:t>
            </a:r>
            <a:r>
              <a:rPr lang="en-US" altLang="zh-CN" sz="1600" kern="0" dirty="0" smtClean="0">
                <a:solidFill>
                  <a:srgbClr val="002060"/>
                </a:solidFill>
                <a:latin typeface="Verdana" pitchFamily="34" charset="0"/>
                <a:ea typeface="微软雅黑" pitchFamily="34" charset="-122"/>
                <a:cs typeface="Verdana" pitchFamily="34" charset="0"/>
              </a:rPr>
              <a:t>2</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本章讲解了</a:t>
            </a:r>
            <a:r>
              <a:rPr lang="en-US" altLang="zh-CN" sz="1600" kern="0" dirty="0" smtClean="0">
                <a:solidFill>
                  <a:srgbClr val="002060"/>
                </a:solidFill>
                <a:latin typeface="Verdana" pitchFamily="34" charset="0"/>
                <a:ea typeface="微软雅黑" pitchFamily="34" charset="-122"/>
                <a:cs typeface="Verdana" pitchFamily="34" charset="0"/>
              </a:rPr>
              <a:t>MR</a:t>
            </a:r>
            <a:r>
              <a:rPr lang="zh-CN" altLang="en-US" sz="1600" kern="0" dirty="0" smtClean="0">
                <a:solidFill>
                  <a:srgbClr val="002060"/>
                </a:solidFill>
                <a:latin typeface="Verdana" pitchFamily="34" charset="0"/>
                <a:ea typeface="微软雅黑" pitchFamily="34" charset="-122"/>
                <a:cs typeface="Verdana" pitchFamily="34" charset="0"/>
              </a:rPr>
              <a:t>编程和脚本处理语言</a:t>
            </a:r>
            <a:r>
              <a:rPr lang="en-US" altLang="zh-CN" sz="1600" kern="0" dirty="0" smtClean="0">
                <a:solidFill>
                  <a:srgbClr val="002060"/>
                </a:solidFill>
                <a:latin typeface="Verdana" pitchFamily="34" charset="0"/>
                <a:ea typeface="微软雅黑" pitchFamily="34" charset="-122"/>
                <a:cs typeface="Verdana" pitchFamily="34" charset="0"/>
              </a:rPr>
              <a:t>pig</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第七章：数据分析与挖掘（</a:t>
            </a:r>
            <a:r>
              <a:rPr lang="en-US" altLang="zh-CN" sz="1600" kern="0" dirty="0" smtClean="0">
                <a:solidFill>
                  <a:srgbClr val="002060"/>
                </a:solidFill>
                <a:latin typeface="Verdana" pitchFamily="34" charset="0"/>
                <a:ea typeface="微软雅黑" pitchFamily="34" charset="-122"/>
                <a:cs typeface="Verdana" pitchFamily="34" charset="0"/>
              </a:rPr>
              <a:t>1</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本章介绍了数据分析的步骤，</a:t>
            </a:r>
            <a:r>
              <a:rPr lang="en-US" altLang="zh-CN" sz="1600" kern="0" dirty="0" smtClean="0">
                <a:solidFill>
                  <a:srgbClr val="002060"/>
                </a:solidFill>
                <a:latin typeface="Verdana" pitchFamily="34" charset="0"/>
                <a:ea typeface="微软雅黑" pitchFamily="34" charset="-122"/>
                <a:cs typeface="Verdana" pitchFamily="34" charset="0"/>
              </a:rPr>
              <a:t>SQL</a:t>
            </a:r>
            <a:r>
              <a:rPr lang="zh-CN" altLang="en-US" sz="1600" kern="0" dirty="0" smtClean="0">
                <a:solidFill>
                  <a:srgbClr val="002060"/>
                </a:solidFill>
                <a:latin typeface="Verdana" pitchFamily="34" charset="0"/>
                <a:ea typeface="微软雅黑" pitchFamily="34" charset="-122"/>
                <a:cs typeface="Verdana" pitchFamily="34" charset="0"/>
              </a:rPr>
              <a:t>、数据分析框架</a:t>
            </a:r>
            <a:r>
              <a:rPr lang="en-US" altLang="zh-CN" sz="1600" kern="0" dirty="0" smtClean="0">
                <a:solidFill>
                  <a:srgbClr val="002060"/>
                </a:solidFill>
                <a:latin typeface="Verdana" pitchFamily="34" charset="0"/>
                <a:ea typeface="微软雅黑" pitchFamily="34" charset="-122"/>
                <a:cs typeface="Verdana" pitchFamily="34" charset="0"/>
              </a:rPr>
              <a:t>Hive</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endParaRPr lang="zh-CN" altLang="en-US" sz="1600" kern="0" dirty="0" smtClean="0">
              <a:solidFill>
                <a:srgbClr val="002060"/>
              </a:solidFill>
              <a:latin typeface="Verdana" pitchFamily="34" charset="0"/>
              <a:ea typeface="微软雅黑" pitchFamily="34" charset="-122"/>
              <a:cs typeface="Verdana" pitchFamily="34" charset="0"/>
            </a:endParaRP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a:t>
            </a:r>
            <a:endParaRPr lang="en-US" altLang="zh-CN" sz="1600" kern="0" dirty="0" smtClean="0">
              <a:solidFill>
                <a:srgbClr val="002060"/>
              </a:solidFill>
              <a:latin typeface="Verdana" pitchFamily="34" charset="0"/>
              <a:ea typeface="微软雅黑" pitchFamily="34" charset="-122"/>
              <a:cs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中国移动曾经的信令分析与监测系统应用烦恼</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 name="Picture 2" descr="http://geotmt.com/jsp/images/data_img4.jpg"/>
          <p:cNvPicPr>
            <a:picLocks noChangeAspect="1" noChangeArrowheads="1"/>
          </p:cNvPicPr>
          <p:nvPr/>
        </p:nvPicPr>
        <p:blipFill>
          <a:blip r:embed="rId3" cstate="print"/>
          <a:srcRect/>
          <a:stretch>
            <a:fillRect/>
          </a:stretch>
        </p:blipFill>
        <p:spPr bwMode="auto">
          <a:xfrm>
            <a:off x="642910" y="785800"/>
            <a:ext cx="7572366" cy="43276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中国移动信令分析与监测系统应用的烦恼</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 name="Rectangle 4"/>
          <p:cNvSpPr>
            <a:spLocks noChangeArrowheads="1"/>
          </p:cNvSpPr>
          <p:nvPr/>
        </p:nvSpPr>
        <p:spPr bwMode="auto">
          <a:xfrm>
            <a:off x="500034" y="699542"/>
            <a:ext cx="8229600" cy="3900508"/>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None/>
            </a:pPr>
            <a:r>
              <a:rPr lang="zh-CN" altLang="zh-CN" sz="2400" dirty="0">
                <a:latin typeface="微软雅黑" pitchFamily="34" charset="-122"/>
                <a:ea typeface="微软雅黑" pitchFamily="34" charset="-122"/>
              </a:rPr>
              <a:t>原数据库服务器配置：HP小型机，128G内存，48颗CPU，2节点RAC，其中一个节点入库，另外一个节点查询</a:t>
            </a:r>
          </a:p>
          <a:p>
            <a:pPr marL="342900" indent="-342900" eaLnBrk="0" hangingPunct="0">
              <a:spcBef>
                <a:spcPct val="20000"/>
              </a:spcBef>
              <a:buClr>
                <a:srgbClr val="0033CC"/>
              </a:buClr>
              <a:buFont typeface="Wingdings" pitchFamily="2" charset="2"/>
              <a:buNone/>
            </a:pPr>
            <a:r>
              <a:rPr lang="zh-CN" altLang="zh-CN" sz="2400" dirty="0">
                <a:latin typeface="微软雅黑" pitchFamily="34" charset="-122"/>
                <a:ea typeface="微软雅黑" pitchFamily="34" charset="-122"/>
              </a:rPr>
              <a:t>    存储：HP虚拟化存储，&gt;1000个盘</a:t>
            </a:r>
          </a:p>
          <a:p>
            <a:pPr marL="342900" indent="-342900" eaLnBrk="0" hangingPunct="0">
              <a:spcBef>
                <a:spcPct val="20000"/>
              </a:spcBef>
              <a:buClr>
                <a:srgbClr val="0033CC"/>
              </a:buClr>
              <a:buFont typeface="Wingdings" pitchFamily="2" charset="2"/>
              <a:buNone/>
            </a:pPr>
            <a:r>
              <a:rPr lang="zh-CN" altLang="zh-CN" sz="2400" dirty="0">
                <a:latin typeface="微软雅黑" pitchFamily="34" charset="-122"/>
                <a:ea typeface="微软雅黑" pitchFamily="34" charset="-122"/>
              </a:rPr>
              <a:t>    数据库架构采用Oracle双节点RAC</a:t>
            </a:r>
          </a:p>
          <a:p>
            <a:pPr marL="342900" indent="-342900" eaLnBrk="0" hangingPunct="0">
              <a:spcBef>
                <a:spcPct val="20000"/>
              </a:spcBef>
              <a:buClr>
                <a:srgbClr val="0033CC"/>
              </a:buClr>
              <a:buFont typeface="Wingdings" pitchFamily="2" charset="2"/>
              <a:buNone/>
            </a:pPr>
            <a:r>
              <a:rPr lang="zh-CN" altLang="zh-CN" sz="2400" dirty="0">
                <a:solidFill>
                  <a:srgbClr val="FF0000"/>
                </a:solidFill>
                <a:latin typeface="微软雅黑" pitchFamily="34" charset="-122"/>
                <a:ea typeface="微软雅黑" pitchFamily="34" charset="-122"/>
              </a:rPr>
              <a:t>    问题：1 入库瓶颈   2 查询瓶颈</a:t>
            </a:r>
            <a:endParaRPr lang="zh-CN" altLang="en-US" sz="2400" dirty="0">
              <a:solidFill>
                <a:srgbClr val="FF0000"/>
              </a:solidFill>
              <a:latin typeface="微软雅黑" pitchFamily="34" charset="-122"/>
              <a:ea typeface="微软雅黑" pitchFamily="34" charset="-122"/>
            </a:endParaRPr>
          </a:p>
          <a:p>
            <a:pPr marL="342900" indent="-342900" eaLnBrk="0" hangingPunct="0">
              <a:spcBef>
                <a:spcPct val="20000"/>
              </a:spcBef>
              <a:buClr>
                <a:srgbClr val="0033CC"/>
              </a:buClr>
              <a:buFont typeface="Wingdings" pitchFamily="2" charset="2"/>
              <a:buNone/>
            </a:pPr>
            <a:r>
              <a:rPr lang="zh-CN" altLang="zh-CN" sz="2400" dirty="0">
                <a:solidFill>
                  <a:srgbClr val="FF0000"/>
                </a:solidFill>
                <a:latin typeface="微软雅黑" pitchFamily="34" charset="-122"/>
                <a:ea typeface="微软雅黑" pitchFamily="34" charset="-122"/>
              </a:rPr>
              <a:t>数据日趋庞大，无论是入库和查询，都出现性能瓶颈</a:t>
            </a:r>
          </a:p>
          <a:p>
            <a:pPr marL="342900" indent="-342900" eaLnBrk="0" hangingPunct="0">
              <a:spcBef>
                <a:spcPct val="20000"/>
              </a:spcBef>
              <a:buClr>
                <a:srgbClr val="0033CC"/>
              </a:buClr>
              <a:buFont typeface="Wingdings" pitchFamily="2" charset="2"/>
              <a:buNone/>
            </a:pPr>
            <a:r>
              <a:rPr lang="zh-CN" altLang="zh-CN" sz="2400" dirty="0">
                <a:latin typeface="微软雅黑" pitchFamily="34" charset="-122"/>
                <a:ea typeface="微软雅黑" pitchFamily="34" charset="-122"/>
              </a:rPr>
              <a:t>用户的应用和分析结果呈整合趋势，对实时性和响应时间要求越来越高</a:t>
            </a:r>
          </a:p>
          <a:p>
            <a:pPr marL="342900" indent="-342900" eaLnBrk="0" hangingPunct="0">
              <a:spcBef>
                <a:spcPct val="20000"/>
              </a:spcBef>
              <a:buClr>
                <a:srgbClr val="0033CC"/>
              </a:buClr>
              <a:buFont typeface="Wingdings" pitchFamily="2" charset="2"/>
              <a:buNone/>
            </a:pPr>
            <a:r>
              <a:rPr lang="zh-CN" altLang="zh-CN" sz="2400" dirty="0">
                <a:latin typeface="微软雅黑" pitchFamily="34" charset="-122"/>
                <a:ea typeface="微软雅黑" pitchFamily="34" charset="-122"/>
              </a:rPr>
              <a:t>使用的模型越来越复杂，计算量指数级上升</a:t>
            </a:r>
            <a:endParaRPr lang="zh-CN" altLang="en-US" sz="2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现有系统的本质问题与需求</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 name="Rectangle 4"/>
          <p:cNvSpPr>
            <a:spLocks noChangeArrowheads="1"/>
          </p:cNvSpPr>
          <p:nvPr/>
        </p:nvSpPr>
        <p:spPr bwMode="auto">
          <a:xfrm>
            <a:off x="500034" y="785800"/>
            <a:ext cx="8229600" cy="1857388"/>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None/>
            </a:pPr>
            <a:r>
              <a:rPr lang="zh-CN" altLang="en-US" sz="2400" dirty="0" smtClean="0">
                <a:latin typeface="微软雅黑" pitchFamily="34" charset="-122"/>
                <a:ea typeface="微软雅黑" pitchFamily="34" charset="-122"/>
              </a:rPr>
              <a:t>磁盘</a:t>
            </a:r>
            <a:r>
              <a:rPr lang="en-US" altLang="zh-CN" sz="2400" dirty="0" smtClean="0">
                <a:latin typeface="微软雅黑" pitchFamily="34" charset="-122"/>
                <a:ea typeface="微软雅黑" pitchFamily="34" charset="-122"/>
              </a:rPr>
              <a:t>IO</a:t>
            </a:r>
            <a:r>
              <a:rPr lang="zh-CN" altLang="en-US" sz="2400" dirty="0" smtClean="0">
                <a:latin typeface="微软雅黑" pitchFamily="34" charset="-122"/>
                <a:ea typeface="微软雅黑" pitchFamily="34" charset="-122"/>
              </a:rPr>
              <a:t>成为一种瓶颈</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而非</a:t>
            </a:r>
            <a:r>
              <a:rPr lang="en-US" altLang="zh-CN" sz="2400" dirty="0" smtClean="0">
                <a:latin typeface="微软雅黑" pitchFamily="34" charset="-122"/>
                <a:ea typeface="微软雅黑" pitchFamily="34" charset="-122"/>
              </a:rPr>
              <a:t>CPU</a:t>
            </a:r>
            <a:r>
              <a:rPr lang="zh-CN" altLang="en-US" sz="2400" dirty="0" smtClean="0">
                <a:latin typeface="微软雅黑" pitchFamily="34" charset="-122"/>
                <a:ea typeface="微软雅黑" pitchFamily="34" charset="-122"/>
              </a:rPr>
              <a:t>资源</a:t>
            </a:r>
          </a:p>
          <a:p>
            <a:pPr marL="342900" indent="-342900" eaLnBrk="0" hangingPunct="0">
              <a:spcBef>
                <a:spcPct val="20000"/>
              </a:spcBef>
              <a:buClr>
                <a:srgbClr val="0033CC"/>
              </a:buClr>
              <a:buFont typeface="Wingdings" pitchFamily="2" charset="2"/>
              <a:buNone/>
            </a:pPr>
            <a:r>
              <a:rPr lang="zh-CN" altLang="en-US" sz="2400" dirty="0" smtClean="0">
                <a:latin typeface="微软雅黑" pitchFamily="34" charset="-122"/>
                <a:ea typeface="微软雅黑" pitchFamily="34" charset="-122"/>
              </a:rPr>
              <a:t>网络带宽是一种稀缺资源</a:t>
            </a:r>
          </a:p>
          <a:p>
            <a:pPr marL="342900" indent="-342900" eaLnBrk="0" hangingPunct="0">
              <a:spcBef>
                <a:spcPct val="20000"/>
              </a:spcBef>
              <a:buClr>
                <a:srgbClr val="0033CC"/>
              </a:buClr>
              <a:buFont typeface="Wingdings" pitchFamily="2" charset="2"/>
              <a:buNone/>
            </a:pPr>
            <a:r>
              <a:rPr lang="zh-CN" altLang="en-US" sz="2400" dirty="0" smtClean="0">
                <a:latin typeface="微软雅黑" pitchFamily="34" charset="-122"/>
                <a:ea typeface="微软雅黑" pitchFamily="34" charset="-122"/>
              </a:rPr>
              <a:t>硬件故障成为影响稳定的一大因素</a:t>
            </a:r>
          </a:p>
          <a:p>
            <a:pPr marL="342900" indent="-342900" eaLnBrk="0" hangingPunct="0">
              <a:spcBef>
                <a:spcPct val="20000"/>
              </a:spcBef>
              <a:buClr>
                <a:srgbClr val="0033CC"/>
              </a:buClr>
              <a:buFont typeface="Wingdings" pitchFamily="2" charset="2"/>
              <a:buNone/>
            </a:pPr>
            <a:r>
              <a:rPr lang="zh-CN" altLang="en-US" sz="2400" dirty="0" smtClean="0">
                <a:latin typeface="微软雅黑" pitchFamily="34" charset="-122"/>
                <a:ea typeface="微软雅黑" pitchFamily="34" charset="-122"/>
              </a:rPr>
              <a:t>传统分布式编程模型</a:t>
            </a:r>
            <a:r>
              <a:rPr lang="en-US" altLang="zh-CN" sz="2400" dirty="0" smtClean="0">
                <a:latin typeface="微软雅黑" pitchFamily="34" charset="-122"/>
                <a:ea typeface="微软雅黑" pitchFamily="34" charset="-122"/>
              </a:rPr>
              <a:t>[MPI],</a:t>
            </a:r>
            <a:r>
              <a:rPr lang="zh-CN" altLang="en-US" sz="2400" dirty="0" smtClean="0">
                <a:latin typeface="微软雅黑" pitchFamily="34" charset="-122"/>
                <a:ea typeface="微软雅黑" pitchFamily="34" charset="-122"/>
              </a:rPr>
              <a:t>需要处理大量异常问题</a:t>
            </a:r>
            <a:endParaRPr lang="zh-CN" altLang="en-US" sz="2400" dirty="0">
              <a:latin typeface="微软雅黑" pitchFamily="34" charset="-122"/>
              <a:ea typeface="微软雅黑" pitchFamily="34" charset="-122"/>
            </a:endParaRPr>
          </a:p>
        </p:txBody>
      </p:sp>
      <p:sp>
        <p:nvSpPr>
          <p:cNvPr id="7" name="Rectangle 5"/>
          <p:cNvSpPr>
            <a:spLocks noChangeArrowheads="1"/>
          </p:cNvSpPr>
          <p:nvPr/>
        </p:nvSpPr>
        <p:spPr bwMode="auto">
          <a:xfrm>
            <a:off x="457200" y="2957528"/>
            <a:ext cx="8229600" cy="1471610"/>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zh-CN" altLang="en-US" sz="2400" dirty="0">
                <a:solidFill>
                  <a:srgbClr val="FF0000"/>
                </a:solidFill>
                <a:latin typeface="黑体" pitchFamily="2" charset="-122"/>
                <a:ea typeface="黑体" pitchFamily="2" charset="-122"/>
              </a:rPr>
              <a:t>海量数据需要及时分析和处理。</a:t>
            </a:r>
            <a:r>
              <a:rPr lang="en-US" altLang="zh-CN" sz="2400" dirty="0">
                <a:solidFill>
                  <a:srgbClr val="FF0000"/>
                </a:solidFill>
                <a:latin typeface="黑体" pitchFamily="2" charset="-122"/>
                <a:ea typeface="黑体" pitchFamily="2" charset="-122"/>
              </a:rPr>
              <a:t>[</a:t>
            </a:r>
            <a:r>
              <a:rPr lang="zh-CN" altLang="en-US" sz="2400" dirty="0">
                <a:solidFill>
                  <a:srgbClr val="FF0000"/>
                </a:solidFill>
                <a:latin typeface="黑体" pitchFamily="2" charset="-122"/>
                <a:ea typeface="黑体" pitchFamily="2" charset="-122"/>
              </a:rPr>
              <a:t>速度</a:t>
            </a:r>
            <a:r>
              <a:rPr lang="en-US" altLang="zh-CN" sz="2400" dirty="0">
                <a:solidFill>
                  <a:srgbClr val="FF0000"/>
                </a:solidFill>
                <a:latin typeface="黑体" pitchFamily="2" charset="-122"/>
                <a:ea typeface="黑体" pitchFamily="2" charset="-122"/>
              </a:rPr>
              <a:t>]</a:t>
            </a:r>
          </a:p>
          <a:p>
            <a:pPr marL="342900" indent="-342900" eaLnBrk="0" hangingPunct="0">
              <a:spcBef>
                <a:spcPct val="20000"/>
              </a:spcBef>
              <a:buClr>
                <a:srgbClr val="0033CC"/>
              </a:buClr>
              <a:buFont typeface="Wingdings" pitchFamily="2" charset="2"/>
              <a:buChar char="§"/>
            </a:pPr>
            <a:r>
              <a:rPr lang="zh-CN" altLang="en-US" sz="2400" dirty="0">
                <a:solidFill>
                  <a:srgbClr val="FF0000"/>
                </a:solidFill>
                <a:latin typeface="黑体" pitchFamily="2" charset="-122"/>
                <a:ea typeface="黑体" pitchFamily="2" charset="-122"/>
              </a:rPr>
              <a:t>海量数据需要深入分析和挖掘。</a:t>
            </a:r>
            <a:r>
              <a:rPr lang="en-US" altLang="zh-CN" sz="2400" dirty="0">
                <a:solidFill>
                  <a:srgbClr val="FF0000"/>
                </a:solidFill>
                <a:latin typeface="黑体" pitchFamily="2" charset="-122"/>
                <a:ea typeface="黑体" pitchFamily="2" charset="-122"/>
              </a:rPr>
              <a:t>[</a:t>
            </a:r>
            <a:r>
              <a:rPr lang="zh-CN" altLang="en-US" sz="2400" dirty="0">
                <a:solidFill>
                  <a:srgbClr val="FF0000"/>
                </a:solidFill>
                <a:latin typeface="黑体" pitchFamily="2" charset="-122"/>
                <a:ea typeface="黑体" pitchFamily="2" charset="-122"/>
              </a:rPr>
              <a:t>深度</a:t>
            </a:r>
            <a:r>
              <a:rPr lang="en-US" altLang="zh-CN" sz="2400" dirty="0">
                <a:solidFill>
                  <a:srgbClr val="FF0000"/>
                </a:solidFill>
                <a:latin typeface="黑体" pitchFamily="2" charset="-122"/>
                <a:ea typeface="黑体" pitchFamily="2" charset="-122"/>
              </a:rPr>
              <a:t>]</a:t>
            </a:r>
          </a:p>
          <a:p>
            <a:pPr marL="342900" indent="-342900" eaLnBrk="0" hangingPunct="0">
              <a:spcBef>
                <a:spcPct val="20000"/>
              </a:spcBef>
              <a:buClr>
                <a:srgbClr val="0033CC"/>
              </a:buClr>
              <a:buFont typeface="Wingdings" pitchFamily="2" charset="2"/>
              <a:buChar char="§"/>
            </a:pPr>
            <a:r>
              <a:rPr lang="zh-CN" altLang="en-US" sz="2400" dirty="0">
                <a:solidFill>
                  <a:srgbClr val="FF0000"/>
                </a:solidFill>
                <a:latin typeface="黑体" pitchFamily="2" charset="-122"/>
                <a:ea typeface="黑体" pitchFamily="2" charset="-122"/>
              </a:rPr>
              <a:t>数据需要长期保存            </a:t>
            </a:r>
            <a:r>
              <a:rPr lang="en-US" altLang="zh-CN" sz="2400" dirty="0">
                <a:solidFill>
                  <a:srgbClr val="FF0000"/>
                </a:solidFill>
                <a:latin typeface="黑体" pitchFamily="2" charset="-122"/>
                <a:ea typeface="黑体" pitchFamily="2" charset="-122"/>
              </a:rPr>
              <a:t>[</a:t>
            </a:r>
            <a:r>
              <a:rPr lang="zh-CN" altLang="en-US" sz="2400" dirty="0">
                <a:solidFill>
                  <a:srgbClr val="FF0000"/>
                </a:solidFill>
                <a:latin typeface="黑体" pitchFamily="2" charset="-122"/>
                <a:ea typeface="黑体" pitchFamily="2" charset="-122"/>
              </a:rPr>
              <a:t>数据资产</a:t>
            </a:r>
            <a:r>
              <a:rPr lang="en-US" altLang="zh-CN" sz="2400" dirty="0" smtClean="0">
                <a:solidFill>
                  <a:srgbClr val="FF0000"/>
                </a:solidFill>
                <a:latin typeface="黑体" pitchFamily="2" charset="-122"/>
                <a:ea typeface="黑体" pitchFamily="2" charset="-122"/>
              </a:rPr>
              <a:t>]</a:t>
            </a:r>
            <a:endParaRPr lang="en-US" altLang="zh-CN" sz="2400" dirty="0">
              <a:solidFill>
                <a:srgbClr val="FF0000"/>
              </a:solidFill>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阿里巴巴的故事</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42925"/>
            <a:ext cx="8643966" cy="571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2800" dirty="0" smtClean="0">
                <a:latin typeface="微软雅黑" pitchFamily="34" charset="-122"/>
                <a:ea typeface="微软雅黑" pitchFamily="34" charset="-122"/>
              </a:rPr>
              <a:t>云时代，变成了</a:t>
            </a:r>
            <a:r>
              <a:rPr lang="en-US" altLang="zh-CN" sz="2800" dirty="0" smtClean="0">
                <a:latin typeface="微软雅黑" pitchFamily="34" charset="-122"/>
                <a:ea typeface="微软雅黑" pitchFamily="34" charset="-122"/>
              </a:rPr>
              <a:t>SDN</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SDS</a:t>
            </a:r>
            <a:r>
              <a:rPr lang="zh-CN" altLang="en-US" sz="2800" dirty="0" smtClean="0">
                <a:latin typeface="微软雅黑" pitchFamily="34" charset="-122"/>
                <a:ea typeface="微软雅黑" pitchFamily="34" charset="-122"/>
              </a:rPr>
              <a:t>，</a:t>
            </a:r>
            <a:r>
              <a:rPr lang="en-US" altLang="zh-CN" sz="2800" dirty="0" err="1" smtClean="0">
                <a:latin typeface="微软雅黑" pitchFamily="34" charset="-122"/>
                <a:ea typeface="微软雅黑" pitchFamily="34" charset="-122"/>
              </a:rPr>
              <a:t>DBaas</a:t>
            </a:r>
            <a:r>
              <a:rPr lang="zh-CN" altLang="en-US" sz="2800" dirty="0" smtClean="0">
                <a:latin typeface="微软雅黑" pitchFamily="34" charset="-122"/>
                <a:ea typeface="微软雅黑" pitchFamily="34" charset="-122"/>
              </a:rPr>
              <a:t>，</a:t>
            </a:r>
            <a:r>
              <a:rPr lang="en-US" altLang="zh-CN" sz="2800" dirty="0" err="1" smtClean="0">
                <a:latin typeface="微软雅黑" pitchFamily="34" charset="-122"/>
                <a:ea typeface="微软雅黑" pitchFamily="34" charset="-122"/>
              </a:rPr>
              <a:t>FWaas</a:t>
            </a:r>
            <a:r>
              <a:rPr lang="zh-CN" altLang="en-US" sz="2800" dirty="0" smtClean="0">
                <a:latin typeface="微软雅黑" pitchFamily="34" charset="-122"/>
                <a:ea typeface="微软雅黑" pitchFamily="34" charset="-122"/>
              </a:rPr>
              <a:t>，</a:t>
            </a:r>
            <a:r>
              <a:rPr lang="en-US" altLang="zh-CN" sz="2800" dirty="0" err="1" smtClean="0">
                <a:latin typeface="微软雅黑" pitchFamily="34" charset="-122"/>
                <a:ea typeface="微软雅黑" pitchFamily="34" charset="-122"/>
              </a:rPr>
              <a:t>LBaas</a:t>
            </a:r>
            <a:r>
              <a:rPr lang="zh-CN" altLang="en-US" sz="2800" dirty="0" smtClean="0">
                <a:latin typeface="微软雅黑" pitchFamily="34" charset="-122"/>
                <a:ea typeface="微软雅黑" pitchFamily="34" charset="-122"/>
              </a:rPr>
              <a:t>，</a:t>
            </a:r>
            <a:r>
              <a:rPr lang="en-US" altLang="zh-CN" sz="2800" dirty="0" err="1" smtClean="0">
                <a:latin typeface="微软雅黑" pitchFamily="34" charset="-122"/>
                <a:ea typeface="微软雅黑" pitchFamily="34" charset="-122"/>
              </a:rPr>
              <a:t>VPNaas</a:t>
            </a:r>
            <a:r>
              <a:rPr lang="zh-CN" altLang="en-US" sz="2800" dirty="0" smtClean="0">
                <a:latin typeface="微软雅黑" pitchFamily="34" charset="-122"/>
                <a:ea typeface="微软雅黑" pitchFamily="34" charset="-122"/>
              </a:rPr>
              <a:t>。都是软件，都是服务！我们所做的工作就只是提交代码，然后点运行，有错误，修改，再点运行！剩下的就交给云吧！</a:t>
            </a:r>
            <a:endParaRPr lang="en-US" altLang="zh-CN" sz="2800" dirty="0" smtClean="0">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800" dirty="0" smtClean="0">
                <a:latin typeface="微软雅黑" pitchFamily="34" charset="-122"/>
                <a:ea typeface="微软雅黑" pitchFamily="34" charset="-122"/>
              </a:rPr>
              <a:t>云提供了数据计算的环境。</a:t>
            </a:r>
          </a:p>
          <a:p>
            <a:pPr marL="342900" lvl="0" indent="-342900">
              <a:lnSpc>
                <a:spcPct val="90000"/>
              </a:lnSpc>
              <a:spcBef>
                <a:spcPct val="20000"/>
              </a:spcBef>
              <a:buFont typeface="Arial" charset="0"/>
              <a:buChar char="•"/>
              <a:defRPr/>
            </a:pPr>
            <a:endParaRPr lang="zh-CN" altLang="en-US" sz="2800" dirty="0" smtClean="0">
              <a:solidFill>
                <a:srgbClr val="FF0000"/>
              </a:solidFill>
              <a:latin typeface="+mn-lt"/>
              <a:ea typeface="黑体" pitchFamily="49" charset="-122"/>
            </a:endParaRPr>
          </a:p>
          <a:p>
            <a:pPr marL="342900" lvl="0" indent="-342900">
              <a:lnSpc>
                <a:spcPct val="90000"/>
              </a:lnSpc>
              <a:spcBef>
                <a:spcPct val="20000"/>
              </a:spcBef>
              <a:buFont typeface="Arial" charset="0"/>
              <a:buChar char="•"/>
              <a:defRPr/>
            </a:pPr>
            <a:endParaRPr lang="zh-CN" altLang="en-US" sz="2800" dirty="0" smtClean="0">
              <a:latin typeface="+mn-lt"/>
              <a:ea typeface="黑体" pitchFamily="49"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阿里巴巴的故事</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42925"/>
            <a:ext cx="8643966" cy="571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2800" dirty="0" smtClean="0">
                <a:solidFill>
                  <a:srgbClr val="FF0000"/>
                </a:solidFill>
                <a:latin typeface="微软雅黑" pitchFamily="34" charset="-122"/>
                <a:ea typeface="微软雅黑" pitchFamily="34" charset="-122"/>
              </a:rPr>
              <a:t>分布式架构战胜了集中式架构，开源系统战胜了商业系统。</a:t>
            </a:r>
            <a:endParaRPr lang="en-US" altLang="zh-CN" sz="2800" dirty="0" smtClean="0">
              <a:solidFill>
                <a:srgbClr val="FF0000"/>
              </a:solidFill>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en-US" altLang="zh-CN" sz="2800" dirty="0" err="1" smtClean="0">
                <a:solidFill>
                  <a:srgbClr val="FF0000"/>
                </a:solidFill>
                <a:latin typeface="微软雅黑" pitchFamily="34" charset="-122"/>
                <a:ea typeface="微软雅黑" pitchFamily="34" charset="-122"/>
              </a:rPr>
              <a:t>Hdfs</a:t>
            </a:r>
            <a:r>
              <a:rPr lang="zh-CN" altLang="en-US" sz="2800" dirty="0" smtClean="0">
                <a:solidFill>
                  <a:srgbClr val="FF0000"/>
                </a:solidFill>
                <a:latin typeface="微软雅黑" pitchFamily="34" charset="-122"/>
                <a:ea typeface="微软雅黑" pitchFamily="34" charset="-122"/>
              </a:rPr>
              <a:t>解决了海量数据的存储和冗余问题。</a:t>
            </a:r>
          </a:p>
          <a:p>
            <a:pPr marL="342900" lvl="0" indent="-342900">
              <a:lnSpc>
                <a:spcPct val="90000"/>
              </a:lnSpc>
              <a:spcBef>
                <a:spcPct val="20000"/>
              </a:spcBef>
              <a:buFont typeface="Arial" charset="0"/>
              <a:buChar char="•"/>
              <a:defRPr/>
            </a:pPr>
            <a:r>
              <a:rPr lang="en-US" altLang="zh-CN" sz="2800" dirty="0" err="1" smtClean="0">
                <a:solidFill>
                  <a:srgbClr val="FF0000"/>
                </a:solidFill>
                <a:latin typeface="微软雅黑" pitchFamily="34" charset="-122"/>
                <a:ea typeface="微软雅黑" pitchFamily="34" charset="-122"/>
              </a:rPr>
              <a:t>Mapreduce</a:t>
            </a:r>
            <a:r>
              <a:rPr lang="zh-CN" altLang="en-US" sz="2800" dirty="0" smtClean="0">
                <a:solidFill>
                  <a:srgbClr val="FF0000"/>
                </a:solidFill>
                <a:latin typeface="微软雅黑" pitchFamily="34" charset="-122"/>
                <a:ea typeface="微软雅黑" pitchFamily="34" charset="-122"/>
              </a:rPr>
              <a:t>解决了海量数据难于分析的问题。</a:t>
            </a:r>
            <a:r>
              <a:rPr lang="en-US" altLang="zh-CN" sz="2800" dirty="0" smtClean="0">
                <a:solidFill>
                  <a:srgbClr val="FF0000"/>
                </a:solidFill>
                <a:latin typeface="微软雅黑" pitchFamily="34" charset="-122"/>
                <a:ea typeface="微软雅黑" pitchFamily="34" charset="-122"/>
              </a:rPr>
              <a:t>Pig</a:t>
            </a:r>
            <a:r>
              <a:rPr lang="zh-CN" altLang="en-US" sz="2800" dirty="0" smtClean="0">
                <a:solidFill>
                  <a:srgbClr val="FF0000"/>
                </a:solidFill>
                <a:latin typeface="微软雅黑" pitchFamily="34" charset="-122"/>
                <a:ea typeface="微软雅黑" pitchFamily="34" charset="-122"/>
              </a:rPr>
              <a:t>和</a:t>
            </a:r>
            <a:r>
              <a:rPr lang="en-US" altLang="zh-CN" sz="2800" dirty="0" smtClean="0">
                <a:solidFill>
                  <a:srgbClr val="FF0000"/>
                </a:solidFill>
                <a:latin typeface="微软雅黑" pitchFamily="34" charset="-122"/>
                <a:ea typeface="微软雅黑" pitchFamily="34" charset="-122"/>
              </a:rPr>
              <a:t>hive</a:t>
            </a:r>
            <a:r>
              <a:rPr lang="zh-CN" altLang="en-US" sz="2800" dirty="0" smtClean="0">
                <a:solidFill>
                  <a:srgbClr val="FF0000"/>
                </a:solidFill>
                <a:latin typeface="微软雅黑" pitchFamily="34" charset="-122"/>
                <a:ea typeface="微软雅黑" pitchFamily="34" charset="-122"/>
              </a:rPr>
              <a:t>解决了</a:t>
            </a:r>
            <a:r>
              <a:rPr lang="en-US" altLang="zh-CN" sz="2800" dirty="0" err="1" smtClean="0">
                <a:solidFill>
                  <a:srgbClr val="FF0000"/>
                </a:solidFill>
                <a:latin typeface="微软雅黑" pitchFamily="34" charset="-122"/>
                <a:ea typeface="微软雅黑" pitchFamily="34" charset="-122"/>
              </a:rPr>
              <a:t>mapreduce</a:t>
            </a:r>
            <a:r>
              <a:rPr lang="en-US" altLang="zh-CN" sz="2800" dirty="0" smtClean="0">
                <a:solidFill>
                  <a:srgbClr val="FF0000"/>
                </a:solidFill>
                <a:latin typeface="微软雅黑" pitchFamily="34" charset="-122"/>
                <a:ea typeface="微软雅黑" pitchFamily="34" charset="-122"/>
              </a:rPr>
              <a:t> </a:t>
            </a:r>
            <a:r>
              <a:rPr lang="zh-CN" altLang="en-US" sz="2800" dirty="0" smtClean="0">
                <a:solidFill>
                  <a:srgbClr val="FF0000"/>
                </a:solidFill>
                <a:latin typeface="微软雅黑" pitchFamily="34" charset="-122"/>
                <a:ea typeface="微软雅黑" pitchFamily="34" charset="-122"/>
              </a:rPr>
              <a:t>难于使用的问题。</a:t>
            </a:r>
          </a:p>
          <a:p>
            <a:pPr marL="342900" lvl="0" indent="-342900">
              <a:lnSpc>
                <a:spcPct val="90000"/>
              </a:lnSpc>
              <a:spcBef>
                <a:spcPct val="20000"/>
              </a:spcBef>
              <a:buFont typeface="Arial" charset="0"/>
              <a:buChar char="•"/>
              <a:defRPr/>
            </a:pPr>
            <a:r>
              <a:rPr lang="en-US" altLang="zh-CN" sz="2800" dirty="0" err="1" smtClean="0">
                <a:solidFill>
                  <a:srgbClr val="FF0000"/>
                </a:solidFill>
                <a:latin typeface="微软雅黑" pitchFamily="34" charset="-122"/>
                <a:ea typeface="微软雅黑" pitchFamily="34" charset="-122"/>
              </a:rPr>
              <a:t>Hbase</a:t>
            </a:r>
            <a:r>
              <a:rPr lang="zh-CN" altLang="en-US" sz="2800" dirty="0" smtClean="0">
                <a:solidFill>
                  <a:srgbClr val="FF0000"/>
                </a:solidFill>
                <a:latin typeface="微软雅黑" pitchFamily="34" charset="-122"/>
                <a:ea typeface="微软雅黑" pitchFamily="34" charset="-122"/>
              </a:rPr>
              <a:t>解决了</a:t>
            </a:r>
            <a:r>
              <a:rPr lang="en-US" altLang="zh-CN" sz="2800" dirty="0" err="1" smtClean="0">
                <a:solidFill>
                  <a:srgbClr val="FF0000"/>
                </a:solidFill>
                <a:latin typeface="微软雅黑" pitchFamily="34" charset="-122"/>
                <a:ea typeface="微软雅黑" pitchFamily="34" charset="-122"/>
              </a:rPr>
              <a:t>hadoop</a:t>
            </a:r>
            <a:r>
              <a:rPr lang="zh-CN" altLang="en-US" sz="2800" dirty="0" smtClean="0">
                <a:solidFill>
                  <a:srgbClr val="FF0000"/>
                </a:solidFill>
                <a:latin typeface="微软雅黑" pitchFamily="34" charset="-122"/>
                <a:ea typeface="微软雅黑" pitchFamily="34" charset="-122"/>
              </a:rPr>
              <a:t>体系实时性太差的问题，实现快速响应的高吞吐量。</a:t>
            </a:r>
          </a:p>
          <a:p>
            <a:pPr marL="342900" lvl="0" indent="-342900">
              <a:lnSpc>
                <a:spcPct val="90000"/>
              </a:lnSpc>
              <a:spcBef>
                <a:spcPct val="20000"/>
              </a:spcBef>
              <a:buFont typeface="Arial" charset="0"/>
              <a:buChar char="•"/>
              <a:defRPr/>
            </a:pPr>
            <a:r>
              <a:rPr lang="en-US" altLang="zh-CN" sz="2800" dirty="0" err="1" smtClean="0">
                <a:solidFill>
                  <a:srgbClr val="FF0000"/>
                </a:solidFill>
                <a:latin typeface="微软雅黑" pitchFamily="34" charset="-122"/>
                <a:ea typeface="微软雅黑" pitchFamily="34" charset="-122"/>
              </a:rPr>
              <a:t>Sqoop</a:t>
            </a:r>
            <a:r>
              <a:rPr lang="zh-CN" altLang="en-US" sz="2800" dirty="0" smtClean="0">
                <a:solidFill>
                  <a:srgbClr val="FF0000"/>
                </a:solidFill>
                <a:latin typeface="微软雅黑" pitchFamily="34" charset="-122"/>
                <a:ea typeface="微软雅黑" pitchFamily="34" charset="-122"/>
              </a:rPr>
              <a:t>解决从关系型数据与</a:t>
            </a:r>
            <a:r>
              <a:rPr lang="en-US" altLang="zh-CN" sz="2800" dirty="0" err="1" smtClean="0">
                <a:solidFill>
                  <a:srgbClr val="FF0000"/>
                </a:solidFill>
                <a:latin typeface="微软雅黑" pitchFamily="34" charset="-122"/>
                <a:ea typeface="微软雅黑" pitchFamily="34" charset="-122"/>
              </a:rPr>
              <a:t>Hadoop</a:t>
            </a:r>
            <a:r>
              <a:rPr lang="zh-CN" altLang="en-US" sz="2800" dirty="0" smtClean="0">
                <a:solidFill>
                  <a:srgbClr val="FF0000"/>
                </a:solidFill>
                <a:latin typeface="微软雅黑" pitchFamily="34" charset="-122"/>
                <a:ea typeface="微软雅黑" pitchFamily="34" charset="-122"/>
              </a:rPr>
              <a:t>体系导入导出问题</a:t>
            </a:r>
          </a:p>
          <a:p>
            <a:pPr marL="342900" lvl="0" indent="-342900">
              <a:lnSpc>
                <a:spcPct val="90000"/>
              </a:lnSpc>
              <a:spcBef>
                <a:spcPct val="20000"/>
              </a:spcBef>
              <a:buFont typeface="Arial" charset="0"/>
              <a:buChar char="•"/>
              <a:defRPr/>
            </a:pPr>
            <a:r>
              <a:rPr lang="en-US" altLang="zh-CN" sz="2800" dirty="0" smtClean="0">
                <a:solidFill>
                  <a:srgbClr val="FF0000"/>
                </a:solidFill>
                <a:latin typeface="微软雅黑" pitchFamily="34" charset="-122"/>
                <a:ea typeface="微软雅黑" pitchFamily="34" charset="-122"/>
              </a:rPr>
              <a:t>Zookeeper</a:t>
            </a:r>
            <a:r>
              <a:rPr lang="zh-CN" altLang="en-US" sz="2800" dirty="0" smtClean="0">
                <a:solidFill>
                  <a:srgbClr val="FF0000"/>
                </a:solidFill>
                <a:latin typeface="微软雅黑" pitchFamily="34" charset="-122"/>
                <a:ea typeface="微软雅黑" pitchFamily="34" charset="-122"/>
              </a:rPr>
              <a:t>解决</a:t>
            </a:r>
            <a:r>
              <a:rPr lang="en-US" altLang="zh-CN" sz="2800" dirty="0" err="1" smtClean="0">
                <a:solidFill>
                  <a:srgbClr val="FF0000"/>
                </a:solidFill>
                <a:latin typeface="微软雅黑" pitchFamily="34" charset="-122"/>
                <a:ea typeface="微软雅黑" pitchFamily="34" charset="-122"/>
              </a:rPr>
              <a:t>hbase</a:t>
            </a:r>
            <a:r>
              <a:rPr lang="zh-CN" altLang="en-US" sz="2800" dirty="0" smtClean="0">
                <a:solidFill>
                  <a:srgbClr val="FF0000"/>
                </a:solidFill>
                <a:latin typeface="微软雅黑" pitchFamily="34" charset="-122"/>
                <a:ea typeface="微软雅黑" pitchFamily="34" charset="-122"/>
              </a:rPr>
              <a:t>各节点的相应问题。</a:t>
            </a:r>
          </a:p>
          <a:p>
            <a:pPr marL="342900" lvl="0" indent="-342900">
              <a:lnSpc>
                <a:spcPct val="90000"/>
              </a:lnSpc>
              <a:spcBef>
                <a:spcPct val="20000"/>
              </a:spcBef>
              <a:buFont typeface="Arial" charset="0"/>
              <a:buChar char="•"/>
              <a:defRPr/>
            </a:pPr>
            <a:endParaRPr lang="zh-CN" altLang="en-US" sz="2800" dirty="0" smtClean="0">
              <a:solidFill>
                <a:srgbClr val="FF0000"/>
              </a:solidFill>
              <a:latin typeface="+mn-lt"/>
              <a:ea typeface="黑体" pitchFamily="49" charset="-122"/>
            </a:endParaRPr>
          </a:p>
          <a:p>
            <a:pPr marL="342900" lvl="0" indent="-342900">
              <a:lnSpc>
                <a:spcPct val="90000"/>
              </a:lnSpc>
              <a:spcBef>
                <a:spcPct val="20000"/>
              </a:spcBef>
              <a:buFont typeface="Arial" charset="0"/>
              <a:buChar char="•"/>
              <a:defRPr/>
            </a:pPr>
            <a:endParaRPr lang="zh-CN" altLang="en-US" sz="2800" dirty="0" smtClean="0">
              <a:latin typeface="+mn-lt"/>
              <a:ea typeface="黑体" pitchFamily="49"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xmlns="" id="{9C842C94-8756-4B78-A7C2-3C09AEB78598}"/>
              </a:ext>
            </a:extLst>
          </p:cNvPr>
          <p:cNvGraphicFramePr>
            <a:graphicFrameLocks noGrp="1"/>
          </p:cNvGraphicFramePr>
          <p:nvPr>
            <p:ph idx="1"/>
            <p:extLst>
              <p:ext uri="{D42A27DB-BD31-4B8C-83A1-F6EECF244321}">
                <p14:modId xmlns:p14="http://schemas.microsoft.com/office/powerpoint/2010/main" val="2406939829"/>
              </p:ext>
            </p:extLst>
          </p:nvPr>
        </p:nvGraphicFramePr>
        <p:xfrm>
          <a:off x="628650" y="987574"/>
          <a:ext cx="5221307" cy="11508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箭头: 上 4">
            <a:extLst>
              <a:ext uri="{FF2B5EF4-FFF2-40B4-BE49-F238E27FC236}">
                <a16:creationId xmlns:a16="http://schemas.microsoft.com/office/drawing/2014/main" xmlns="" id="{3A0E1C1D-20C7-40BF-B5CD-8E5B5E25EECC}"/>
              </a:ext>
            </a:extLst>
          </p:cNvPr>
          <p:cNvSpPr/>
          <p:nvPr/>
        </p:nvSpPr>
        <p:spPr>
          <a:xfrm>
            <a:off x="1198084" y="2047574"/>
            <a:ext cx="462709" cy="586649"/>
          </a:xfrm>
          <a:prstGeom prst="upArrow">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zh-CN" altLang="en-US"/>
          </a:p>
        </p:txBody>
      </p:sp>
      <p:sp>
        <p:nvSpPr>
          <p:cNvPr id="6" name="箭头: 上 5">
            <a:extLst>
              <a:ext uri="{FF2B5EF4-FFF2-40B4-BE49-F238E27FC236}">
                <a16:creationId xmlns:a16="http://schemas.microsoft.com/office/drawing/2014/main" xmlns="" id="{52624202-AB7B-42E0-B5E9-688174214E77}"/>
              </a:ext>
            </a:extLst>
          </p:cNvPr>
          <p:cNvSpPr/>
          <p:nvPr/>
        </p:nvSpPr>
        <p:spPr>
          <a:xfrm>
            <a:off x="2898813" y="2047574"/>
            <a:ext cx="462709" cy="586649"/>
          </a:xfrm>
          <a:prstGeom prst="upArrow">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zh-CN" altLang="en-US"/>
          </a:p>
        </p:txBody>
      </p:sp>
      <p:sp>
        <p:nvSpPr>
          <p:cNvPr id="7" name="箭头: 上 6">
            <a:extLst>
              <a:ext uri="{FF2B5EF4-FFF2-40B4-BE49-F238E27FC236}">
                <a16:creationId xmlns:a16="http://schemas.microsoft.com/office/drawing/2014/main" xmlns="" id="{7DCB7D7B-A6D8-4215-8C46-20ED236A3E79}"/>
              </a:ext>
            </a:extLst>
          </p:cNvPr>
          <p:cNvSpPr/>
          <p:nvPr/>
        </p:nvSpPr>
        <p:spPr>
          <a:xfrm>
            <a:off x="4782698" y="2047574"/>
            <a:ext cx="462709" cy="586649"/>
          </a:xfrm>
          <a:prstGeom prst="upArrow">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zh-CN" altLang="en-US"/>
          </a:p>
        </p:txBody>
      </p:sp>
      <p:sp>
        <p:nvSpPr>
          <p:cNvPr id="8" name="箭头: 上 7">
            <a:extLst>
              <a:ext uri="{FF2B5EF4-FFF2-40B4-BE49-F238E27FC236}">
                <a16:creationId xmlns:a16="http://schemas.microsoft.com/office/drawing/2014/main" xmlns="" id="{C33C4E7F-A81E-434E-A0BB-866434401822}"/>
              </a:ext>
            </a:extLst>
          </p:cNvPr>
          <p:cNvSpPr/>
          <p:nvPr/>
        </p:nvSpPr>
        <p:spPr>
          <a:xfrm>
            <a:off x="1255923" y="2981253"/>
            <a:ext cx="404870" cy="510535"/>
          </a:xfrm>
          <a:prstGeom prst="upArrow">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zh-CN" altLang="en-US"/>
          </a:p>
        </p:txBody>
      </p:sp>
      <p:sp>
        <p:nvSpPr>
          <p:cNvPr id="9" name="箭头: 上 8">
            <a:extLst>
              <a:ext uri="{FF2B5EF4-FFF2-40B4-BE49-F238E27FC236}">
                <a16:creationId xmlns:a16="http://schemas.microsoft.com/office/drawing/2014/main" xmlns="" id="{B7AD52FB-F884-4081-8530-6DA575A26B67}"/>
              </a:ext>
            </a:extLst>
          </p:cNvPr>
          <p:cNvSpPr/>
          <p:nvPr/>
        </p:nvSpPr>
        <p:spPr>
          <a:xfrm>
            <a:off x="2956651" y="2981253"/>
            <a:ext cx="404870" cy="510535"/>
          </a:xfrm>
          <a:prstGeom prst="upArrow">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zh-CN" altLang="en-US"/>
          </a:p>
        </p:txBody>
      </p:sp>
      <p:sp>
        <p:nvSpPr>
          <p:cNvPr id="10" name="箭头: 上 9">
            <a:extLst>
              <a:ext uri="{FF2B5EF4-FFF2-40B4-BE49-F238E27FC236}">
                <a16:creationId xmlns:a16="http://schemas.microsoft.com/office/drawing/2014/main" xmlns="" id="{37290122-F28E-48CE-97C1-60932B61C5AB}"/>
              </a:ext>
            </a:extLst>
          </p:cNvPr>
          <p:cNvSpPr/>
          <p:nvPr/>
        </p:nvSpPr>
        <p:spPr>
          <a:xfrm>
            <a:off x="4840537" y="2981253"/>
            <a:ext cx="404870" cy="510535"/>
          </a:xfrm>
          <a:prstGeom prst="upArrow">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zh-CN" altLang="en-US"/>
          </a:p>
        </p:txBody>
      </p:sp>
      <p:sp>
        <p:nvSpPr>
          <p:cNvPr id="11" name="矩形 10">
            <a:extLst>
              <a:ext uri="{FF2B5EF4-FFF2-40B4-BE49-F238E27FC236}">
                <a16:creationId xmlns:a16="http://schemas.microsoft.com/office/drawing/2014/main" xmlns="" id="{77A64878-600F-4085-B2D3-7CFDAEA763E7}"/>
              </a:ext>
            </a:extLst>
          </p:cNvPr>
          <p:cNvSpPr/>
          <p:nvPr/>
        </p:nvSpPr>
        <p:spPr>
          <a:xfrm>
            <a:off x="760164" y="2634223"/>
            <a:ext cx="1355075" cy="347031"/>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dirty="0">
                <a:solidFill>
                  <a:schemeClr val="tx1"/>
                </a:solidFill>
              </a:rPr>
              <a:t>准入资质评估</a:t>
            </a:r>
          </a:p>
        </p:txBody>
      </p:sp>
      <p:sp>
        <p:nvSpPr>
          <p:cNvPr id="12" name="矩形 11">
            <a:extLst>
              <a:ext uri="{FF2B5EF4-FFF2-40B4-BE49-F238E27FC236}">
                <a16:creationId xmlns:a16="http://schemas.microsoft.com/office/drawing/2014/main" xmlns="" id="{F1676584-C2CA-443E-BDBB-D31273AAB415}"/>
              </a:ext>
            </a:extLst>
          </p:cNvPr>
          <p:cNvSpPr/>
          <p:nvPr/>
        </p:nvSpPr>
        <p:spPr>
          <a:xfrm>
            <a:off x="2452629" y="2634223"/>
            <a:ext cx="1355075" cy="347031"/>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dirty="0">
                <a:solidFill>
                  <a:schemeClr val="tx1"/>
                </a:solidFill>
              </a:rPr>
              <a:t>个性化授信</a:t>
            </a:r>
          </a:p>
        </p:txBody>
      </p:sp>
      <p:sp>
        <p:nvSpPr>
          <p:cNvPr id="13" name="矩形 12">
            <a:extLst>
              <a:ext uri="{FF2B5EF4-FFF2-40B4-BE49-F238E27FC236}">
                <a16:creationId xmlns:a16="http://schemas.microsoft.com/office/drawing/2014/main" xmlns="" id="{CCAE3669-9F90-4A32-87BA-2D3C1E8779FD}"/>
              </a:ext>
            </a:extLst>
          </p:cNvPr>
          <p:cNvSpPr/>
          <p:nvPr/>
        </p:nvSpPr>
        <p:spPr>
          <a:xfrm>
            <a:off x="4368186" y="2634223"/>
            <a:ext cx="1355075" cy="347031"/>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dirty="0">
                <a:solidFill>
                  <a:schemeClr val="tx1"/>
                </a:solidFill>
              </a:rPr>
              <a:t>风险监控</a:t>
            </a:r>
          </a:p>
        </p:txBody>
      </p:sp>
      <p:sp>
        <p:nvSpPr>
          <p:cNvPr id="14" name="云形 13">
            <a:extLst>
              <a:ext uri="{FF2B5EF4-FFF2-40B4-BE49-F238E27FC236}">
                <a16:creationId xmlns:a16="http://schemas.microsoft.com/office/drawing/2014/main" xmlns="" id="{09595A8F-E3B4-413E-B45E-59A62116316D}"/>
              </a:ext>
            </a:extLst>
          </p:cNvPr>
          <p:cNvSpPr/>
          <p:nvPr/>
        </p:nvSpPr>
        <p:spPr>
          <a:xfrm>
            <a:off x="1024912" y="3627491"/>
            <a:ext cx="4428782" cy="1057619"/>
          </a:xfrm>
          <a:prstGeom prst="cloud">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tLang="zh-CN" dirty="0"/>
          </a:p>
          <a:p>
            <a:pPr algn="ctr"/>
            <a:endParaRPr lang="en-US" altLang="zh-CN" dirty="0"/>
          </a:p>
          <a:p>
            <a:pPr algn="ctr"/>
            <a:r>
              <a:rPr lang="zh-CN" altLang="en-US" sz="2100" b="1" dirty="0">
                <a:solidFill>
                  <a:sysClr val="windowText" lastClr="000000"/>
                </a:solidFill>
              </a:rPr>
              <a:t>    阿里巴巴云计算平台</a:t>
            </a:r>
          </a:p>
        </p:txBody>
      </p:sp>
      <p:sp>
        <p:nvSpPr>
          <p:cNvPr id="15" name="流程图: 磁盘 14">
            <a:extLst>
              <a:ext uri="{FF2B5EF4-FFF2-40B4-BE49-F238E27FC236}">
                <a16:creationId xmlns:a16="http://schemas.microsoft.com/office/drawing/2014/main" xmlns="" id="{3E38DA9B-5908-4044-86ED-580A4B507D84}"/>
              </a:ext>
            </a:extLst>
          </p:cNvPr>
          <p:cNvSpPr/>
          <p:nvPr/>
        </p:nvSpPr>
        <p:spPr>
          <a:xfrm>
            <a:off x="1859097" y="3559640"/>
            <a:ext cx="1502425" cy="528809"/>
          </a:xfrm>
          <a:prstGeom prst="flowChartMagneticDisk">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zh-CN" altLang="en-US" dirty="0"/>
              <a:t>数据</a:t>
            </a:r>
          </a:p>
        </p:txBody>
      </p:sp>
      <p:sp>
        <p:nvSpPr>
          <p:cNvPr id="16" name="流程图: 决策 15">
            <a:extLst>
              <a:ext uri="{FF2B5EF4-FFF2-40B4-BE49-F238E27FC236}">
                <a16:creationId xmlns:a16="http://schemas.microsoft.com/office/drawing/2014/main" xmlns="" id="{5E882FA7-0774-4A47-A2F0-4D1348637719}"/>
              </a:ext>
            </a:extLst>
          </p:cNvPr>
          <p:cNvSpPr/>
          <p:nvPr/>
        </p:nvSpPr>
        <p:spPr>
          <a:xfrm>
            <a:off x="3569465" y="3559640"/>
            <a:ext cx="1675941" cy="528809"/>
          </a:xfrm>
          <a:prstGeom prst="flowChartDecision">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zh-CN" altLang="en-US" dirty="0"/>
              <a:t>模型</a:t>
            </a:r>
          </a:p>
        </p:txBody>
      </p:sp>
      <p:sp>
        <p:nvSpPr>
          <p:cNvPr id="17" name="文本框 16">
            <a:extLst>
              <a:ext uri="{FF2B5EF4-FFF2-40B4-BE49-F238E27FC236}">
                <a16:creationId xmlns:a16="http://schemas.microsoft.com/office/drawing/2014/main" xmlns="" id="{05AE473A-FFFE-4486-8FCF-090B18F6E972}"/>
              </a:ext>
            </a:extLst>
          </p:cNvPr>
          <p:cNvSpPr txBox="1"/>
          <p:nvPr/>
        </p:nvSpPr>
        <p:spPr>
          <a:xfrm>
            <a:off x="6048261" y="1369219"/>
            <a:ext cx="2751463" cy="3393237"/>
          </a:xfrm>
          <a:prstGeom prst="rect">
            <a:avLst/>
          </a:prstGeom>
          <a:noFill/>
        </p:spPr>
        <p:txBody>
          <a:bodyPr wrap="square" lIns="68580" tIns="34290" rIns="68580" bIns="34290" rtlCol="0">
            <a:spAutoFit/>
          </a:bodyPr>
          <a:lstStyle/>
          <a:p>
            <a:pPr marL="214313" indent="-214313">
              <a:lnSpc>
                <a:spcPct val="200000"/>
              </a:lnSpc>
              <a:buFont typeface="Arial" panose="020B0604020202020204" pitchFamily="34" charset="0"/>
              <a:buChar char="•"/>
            </a:pPr>
            <a:r>
              <a:rPr lang="zh-CN" altLang="en-US" sz="1500" dirty="0"/>
              <a:t>纯信用，全程</a:t>
            </a:r>
            <a:r>
              <a:rPr lang="zh-CN" altLang="en-US" b="1" i="1" dirty="0"/>
              <a:t>零 </a:t>
            </a:r>
            <a:r>
              <a:rPr lang="zh-CN" altLang="en-US" sz="1500" dirty="0"/>
              <a:t>人工接入</a:t>
            </a:r>
            <a:endParaRPr lang="en-US" altLang="zh-CN" sz="1500" dirty="0"/>
          </a:p>
          <a:p>
            <a:pPr marL="214313" indent="-214313">
              <a:lnSpc>
                <a:spcPct val="200000"/>
              </a:lnSpc>
              <a:buFont typeface="Arial" panose="020B0604020202020204" pitchFamily="34" charset="0"/>
              <a:buChar char="•"/>
            </a:pPr>
            <a:r>
              <a:rPr lang="zh-CN" altLang="en-US" sz="1500" dirty="0"/>
              <a:t>客户</a:t>
            </a:r>
            <a:r>
              <a:rPr lang="en-US" altLang="zh-CN" b="1" i="1" dirty="0"/>
              <a:t>1 </a:t>
            </a:r>
            <a:r>
              <a:rPr lang="zh-CN" altLang="en-US" sz="1500" dirty="0"/>
              <a:t>秒钟获贷</a:t>
            </a:r>
            <a:endParaRPr lang="en-US" altLang="zh-CN" sz="1500" dirty="0"/>
          </a:p>
          <a:p>
            <a:pPr marL="214313" indent="-214313">
              <a:lnSpc>
                <a:spcPct val="200000"/>
              </a:lnSpc>
              <a:buFont typeface="Arial" panose="020B0604020202020204" pitchFamily="34" charset="0"/>
              <a:buChar char="•"/>
            </a:pPr>
            <a:r>
              <a:rPr lang="zh-CN" altLang="en-US" sz="1500" dirty="0"/>
              <a:t>最小的一笔贷款：</a:t>
            </a:r>
            <a:r>
              <a:rPr lang="en-US" altLang="zh-CN" b="1" i="1" dirty="0"/>
              <a:t>1 </a:t>
            </a:r>
            <a:r>
              <a:rPr lang="zh-CN" altLang="en-US" sz="1500" dirty="0"/>
              <a:t>元钱</a:t>
            </a:r>
            <a:endParaRPr lang="en-US" altLang="zh-CN" sz="1500" dirty="0"/>
          </a:p>
          <a:p>
            <a:pPr marL="214313" indent="-214313">
              <a:lnSpc>
                <a:spcPct val="200000"/>
              </a:lnSpc>
              <a:buFont typeface="Arial" panose="020B0604020202020204" pitchFamily="34" charset="0"/>
              <a:buChar char="•"/>
            </a:pPr>
            <a:r>
              <a:rPr lang="zh-CN" altLang="en-US" sz="1500" dirty="0"/>
              <a:t>单笔贷款技术成本</a:t>
            </a:r>
            <a:r>
              <a:rPr lang="en-US" altLang="zh-CN" b="1" i="1" dirty="0"/>
              <a:t>2.3 </a:t>
            </a:r>
            <a:r>
              <a:rPr lang="zh-CN" altLang="en-US" sz="1500" dirty="0"/>
              <a:t>元</a:t>
            </a:r>
            <a:endParaRPr lang="en-US" altLang="zh-CN" sz="1500" dirty="0"/>
          </a:p>
          <a:p>
            <a:pPr marL="214313" indent="-214313">
              <a:lnSpc>
                <a:spcPct val="200000"/>
              </a:lnSpc>
              <a:buFont typeface="Arial" panose="020B0604020202020204" pitchFamily="34" charset="0"/>
              <a:buChar char="•"/>
            </a:pPr>
            <a:r>
              <a:rPr lang="zh-CN" altLang="en-US" sz="1500" dirty="0"/>
              <a:t>坏占率</a:t>
            </a:r>
            <a:r>
              <a:rPr lang="en-US" altLang="zh-CN" sz="1500" dirty="0"/>
              <a:t>&lt;</a:t>
            </a:r>
            <a:r>
              <a:rPr lang="en-US" altLang="zh-CN" b="1" i="1" dirty="0"/>
              <a:t>1%</a:t>
            </a:r>
          </a:p>
          <a:p>
            <a:pPr marL="214313" indent="-214313">
              <a:lnSpc>
                <a:spcPct val="200000"/>
              </a:lnSpc>
              <a:buFont typeface="Arial" panose="020B0604020202020204" pitchFamily="34" charset="0"/>
              <a:buChar char="•"/>
            </a:pPr>
            <a:r>
              <a:rPr lang="zh-CN" altLang="en-US" sz="1500" dirty="0"/>
              <a:t>贷款客户数超过</a:t>
            </a:r>
            <a:r>
              <a:rPr lang="zh-CN" altLang="en-US" b="1" i="1" dirty="0"/>
              <a:t>百万</a:t>
            </a:r>
          </a:p>
        </p:txBody>
      </p:sp>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阿里金融小贷</a:t>
            </a:r>
            <a:endParaRPr lang="en-US" altLang="zh-CN" sz="3200" b="1" dirty="0">
              <a:solidFill>
                <a:srgbClr val="0070C0"/>
              </a:solidFill>
              <a:latin typeface="Verdana" pitchFamily="34" charset="0"/>
              <a:ea typeface="微软雅黑" pitchFamily="34" charset="-122"/>
              <a:cs typeface="Verdana" pitchFamily="34" charset="0"/>
            </a:endParaRPr>
          </a:p>
        </p:txBody>
      </p:sp>
    </p:spTree>
    <p:extLst>
      <p:ext uri="{BB962C8B-B14F-4D97-AF65-F5344CB8AC3E}">
        <p14:creationId xmlns:p14="http://schemas.microsoft.com/office/powerpoint/2010/main" val="12134729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B8D0346-2D71-446D-8139-079A81CE5E0F}"/>
              </a:ext>
            </a:extLst>
          </p:cNvPr>
          <p:cNvSpPr>
            <a:spLocks noGrp="1"/>
          </p:cNvSpPr>
          <p:nvPr>
            <p:ph type="title"/>
          </p:nvPr>
        </p:nvSpPr>
        <p:spPr>
          <a:xfrm>
            <a:off x="-3440" y="-6197"/>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背后的秘密：大数据架构</a:t>
            </a:r>
          </a:p>
        </p:txBody>
      </p:sp>
      <p:sp>
        <p:nvSpPr>
          <p:cNvPr id="5" name="矩形 4">
            <a:extLst>
              <a:ext uri="{FF2B5EF4-FFF2-40B4-BE49-F238E27FC236}">
                <a16:creationId xmlns:a16="http://schemas.microsoft.com/office/drawing/2014/main" xmlns="" id="{01B8D1AB-59DF-405C-A767-4F1AD3E46379}"/>
              </a:ext>
            </a:extLst>
          </p:cNvPr>
          <p:cNvSpPr/>
          <p:nvPr/>
        </p:nvSpPr>
        <p:spPr>
          <a:xfrm>
            <a:off x="685803" y="1140246"/>
            <a:ext cx="1008044" cy="3751244"/>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zh-CN" altLang="en-US"/>
          </a:p>
        </p:txBody>
      </p:sp>
      <p:sp>
        <p:nvSpPr>
          <p:cNvPr id="6" name="椭圆 5">
            <a:extLst>
              <a:ext uri="{FF2B5EF4-FFF2-40B4-BE49-F238E27FC236}">
                <a16:creationId xmlns:a16="http://schemas.microsoft.com/office/drawing/2014/main" xmlns="" id="{D6FB9735-3BAF-422E-A693-CDA1199C4F49}"/>
              </a:ext>
            </a:extLst>
          </p:cNvPr>
          <p:cNvSpPr/>
          <p:nvPr/>
        </p:nvSpPr>
        <p:spPr>
          <a:xfrm>
            <a:off x="743641" y="1297237"/>
            <a:ext cx="892367" cy="404870"/>
          </a:xfrm>
          <a:prstGeom prst="ellipse">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zh-CN" altLang="en-US" dirty="0"/>
              <a:t>保险</a:t>
            </a:r>
          </a:p>
        </p:txBody>
      </p:sp>
      <p:sp>
        <p:nvSpPr>
          <p:cNvPr id="7" name="椭圆 6">
            <a:extLst>
              <a:ext uri="{FF2B5EF4-FFF2-40B4-BE49-F238E27FC236}">
                <a16:creationId xmlns:a16="http://schemas.microsoft.com/office/drawing/2014/main" xmlns="" id="{4FFB7F9E-1804-4301-9377-3F30784D0FFA}"/>
              </a:ext>
            </a:extLst>
          </p:cNvPr>
          <p:cNvSpPr/>
          <p:nvPr/>
        </p:nvSpPr>
        <p:spPr>
          <a:xfrm>
            <a:off x="743641" y="1750205"/>
            <a:ext cx="892367" cy="404870"/>
          </a:xfrm>
          <a:prstGeom prst="ellipse">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zh-CN" altLang="en-US" dirty="0"/>
              <a:t>微贷</a:t>
            </a:r>
          </a:p>
        </p:txBody>
      </p:sp>
      <p:sp>
        <p:nvSpPr>
          <p:cNvPr id="8" name="椭圆 7">
            <a:extLst>
              <a:ext uri="{FF2B5EF4-FFF2-40B4-BE49-F238E27FC236}">
                <a16:creationId xmlns:a16="http://schemas.microsoft.com/office/drawing/2014/main" xmlns="" id="{1A24B020-1358-41B6-A850-7560B39F71A6}"/>
              </a:ext>
            </a:extLst>
          </p:cNvPr>
          <p:cNvSpPr/>
          <p:nvPr/>
        </p:nvSpPr>
        <p:spPr>
          <a:xfrm>
            <a:off x="743641" y="2203174"/>
            <a:ext cx="892367" cy="404870"/>
          </a:xfrm>
          <a:prstGeom prst="ellipse">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en-US" altLang="zh-CN" dirty="0"/>
              <a:t>CNZZ</a:t>
            </a:r>
            <a:endParaRPr lang="zh-CN" altLang="en-US" dirty="0"/>
          </a:p>
        </p:txBody>
      </p:sp>
      <p:sp>
        <p:nvSpPr>
          <p:cNvPr id="9" name="椭圆 8">
            <a:extLst>
              <a:ext uri="{FF2B5EF4-FFF2-40B4-BE49-F238E27FC236}">
                <a16:creationId xmlns:a16="http://schemas.microsoft.com/office/drawing/2014/main" xmlns="" id="{25FFDBA2-38C0-4841-8C28-0AB26A3AA0DC}"/>
              </a:ext>
            </a:extLst>
          </p:cNvPr>
          <p:cNvSpPr/>
          <p:nvPr/>
        </p:nvSpPr>
        <p:spPr>
          <a:xfrm>
            <a:off x="743641" y="2656142"/>
            <a:ext cx="892367" cy="404870"/>
          </a:xfrm>
          <a:prstGeom prst="ellipse">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zh-CN" altLang="en-US" dirty="0"/>
              <a:t>淘系</a:t>
            </a:r>
          </a:p>
        </p:txBody>
      </p:sp>
      <p:sp>
        <p:nvSpPr>
          <p:cNvPr id="10" name="椭圆 9">
            <a:extLst>
              <a:ext uri="{FF2B5EF4-FFF2-40B4-BE49-F238E27FC236}">
                <a16:creationId xmlns:a16="http://schemas.microsoft.com/office/drawing/2014/main" xmlns="" id="{7D2E6057-5946-46E1-AE83-A2F81B7CF2EB}"/>
              </a:ext>
            </a:extLst>
          </p:cNvPr>
          <p:cNvSpPr/>
          <p:nvPr/>
        </p:nvSpPr>
        <p:spPr>
          <a:xfrm>
            <a:off x="743641" y="3109111"/>
            <a:ext cx="892367" cy="404870"/>
          </a:xfrm>
          <a:prstGeom prst="ellipse">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en-US" altLang="zh-CN" dirty="0"/>
              <a:t>AE</a:t>
            </a:r>
            <a:endParaRPr lang="zh-CN" altLang="en-US" dirty="0"/>
          </a:p>
        </p:txBody>
      </p:sp>
      <p:sp>
        <p:nvSpPr>
          <p:cNvPr id="11" name="椭圆 10">
            <a:extLst>
              <a:ext uri="{FF2B5EF4-FFF2-40B4-BE49-F238E27FC236}">
                <a16:creationId xmlns:a16="http://schemas.microsoft.com/office/drawing/2014/main" xmlns="" id="{3D05E9D2-DAAD-4E04-AC69-2ABF72D43C4E}"/>
              </a:ext>
            </a:extLst>
          </p:cNvPr>
          <p:cNvSpPr/>
          <p:nvPr/>
        </p:nvSpPr>
        <p:spPr>
          <a:xfrm>
            <a:off x="743641" y="3562079"/>
            <a:ext cx="892367" cy="404870"/>
          </a:xfrm>
          <a:prstGeom prst="ellipse">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en-US" altLang="zh-CN" dirty="0"/>
              <a:t>1688</a:t>
            </a:r>
            <a:endParaRPr lang="zh-CN" altLang="en-US" dirty="0"/>
          </a:p>
        </p:txBody>
      </p:sp>
      <p:sp>
        <p:nvSpPr>
          <p:cNvPr id="12" name="椭圆 11">
            <a:extLst>
              <a:ext uri="{FF2B5EF4-FFF2-40B4-BE49-F238E27FC236}">
                <a16:creationId xmlns:a16="http://schemas.microsoft.com/office/drawing/2014/main" xmlns="" id="{4A510246-81C7-48A9-8322-37630D22AA4C}"/>
              </a:ext>
            </a:extLst>
          </p:cNvPr>
          <p:cNvSpPr/>
          <p:nvPr/>
        </p:nvSpPr>
        <p:spPr>
          <a:xfrm>
            <a:off x="743641" y="4015048"/>
            <a:ext cx="892367" cy="404870"/>
          </a:xfrm>
          <a:prstGeom prst="ellipse">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zh-CN" altLang="en-US" dirty="0"/>
              <a:t>外部数据</a:t>
            </a:r>
          </a:p>
        </p:txBody>
      </p:sp>
      <p:sp>
        <p:nvSpPr>
          <p:cNvPr id="13" name="矩形 12">
            <a:extLst>
              <a:ext uri="{FF2B5EF4-FFF2-40B4-BE49-F238E27FC236}">
                <a16:creationId xmlns:a16="http://schemas.microsoft.com/office/drawing/2014/main" xmlns="" id="{7490810A-26AA-4BBC-93D3-1796DBDEE546}"/>
              </a:ext>
            </a:extLst>
          </p:cNvPr>
          <p:cNvSpPr/>
          <p:nvPr/>
        </p:nvSpPr>
        <p:spPr>
          <a:xfrm>
            <a:off x="685803" y="4544459"/>
            <a:ext cx="1008044" cy="347031"/>
          </a:xfrm>
          <a:prstGeom prst="rect">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r>
              <a:rPr lang="zh-CN" altLang="en-US" b="1" dirty="0">
                <a:solidFill>
                  <a:schemeClr val="bg1"/>
                </a:solidFill>
              </a:rPr>
              <a:t>源数据</a:t>
            </a:r>
          </a:p>
        </p:txBody>
      </p:sp>
      <p:sp>
        <p:nvSpPr>
          <p:cNvPr id="14" name="矩形 13">
            <a:extLst>
              <a:ext uri="{FF2B5EF4-FFF2-40B4-BE49-F238E27FC236}">
                <a16:creationId xmlns:a16="http://schemas.microsoft.com/office/drawing/2014/main" xmlns="" id="{96BC814A-C6B2-40A9-9176-D91455DF9377}"/>
              </a:ext>
            </a:extLst>
          </p:cNvPr>
          <p:cNvSpPr/>
          <p:nvPr/>
        </p:nvSpPr>
        <p:spPr>
          <a:xfrm>
            <a:off x="1693847" y="1636005"/>
            <a:ext cx="280931" cy="2462270"/>
          </a:xfrm>
          <a:prstGeom prst="rect">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r>
              <a:rPr lang="zh-CN" altLang="en-US" dirty="0"/>
              <a:t>数据同步</a:t>
            </a:r>
          </a:p>
        </p:txBody>
      </p:sp>
      <p:sp>
        <p:nvSpPr>
          <p:cNvPr id="15" name="箭头: 右 14">
            <a:extLst>
              <a:ext uri="{FF2B5EF4-FFF2-40B4-BE49-F238E27FC236}">
                <a16:creationId xmlns:a16="http://schemas.microsoft.com/office/drawing/2014/main" xmlns="" id="{EB06D1A4-21D2-40BB-A596-3C15F3CD6432}"/>
              </a:ext>
            </a:extLst>
          </p:cNvPr>
          <p:cNvSpPr/>
          <p:nvPr/>
        </p:nvSpPr>
        <p:spPr>
          <a:xfrm>
            <a:off x="1974778" y="1750206"/>
            <a:ext cx="487496" cy="2158028"/>
          </a:xfrm>
          <a:prstGeom prst="rightArrow">
            <a:avLst>
              <a:gd name="adj1" fmla="val 81396"/>
              <a:gd name="adj2" fmla="val 50000"/>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r>
              <a:rPr lang="zh-CN" altLang="en-US" dirty="0"/>
              <a:t>数据清洗</a:t>
            </a:r>
          </a:p>
        </p:txBody>
      </p:sp>
      <p:sp>
        <p:nvSpPr>
          <p:cNvPr id="16" name="矩形 15">
            <a:extLst>
              <a:ext uri="{FF2B5EF4-FFF2-40B4-BE49-F238E27FC236}">
                <a16:creationId xmlns:a16="http://schemas.microsoft.com/office/drawing/2014/main" xmlns="" id="{2C6B0D7E-8E81-46B2-AE2A-16F09ACCC8DD}"/>
              </a:ext>
            </a:extLst>
          </p:cNvPr>
          <p:cNvSpPr/>
          <p:nvPr/>
        </p:nvSpPr>
        <p:spPr>
          <a:xfrm>
            <a:off x="2530955" y="1140246"/>
            <a:ext cx="1710369" cy="3751244"/>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zh-CN" altLang="en-US"/>
          </a:p>
        </p:txBody>
      </p:sp>
      <p:sp>
        <p:nvSpPr>
          <p:cNvPr id="17" name="矩形 16">
            <a:extLst>
              <a:ext uri="{FF2B5EF4-FFF2-40B4-BE49-F238E27FC236}">
                <a16:creationId xmlns:a16="http://schemas.microsoft.com/office/drawing/2014/main" xmlns="" id="{1EAA5BDC-47B4-47FF-BBAA-DC5B18ED7483}"/>
              </a:ext>
            </a:extLst>
          </p:cNvPr>
          <p:cNvSpPr/>
          <p:nvPr/>
        </p:nvSpPr>
        <p:spPr>
          <a:xfrm>
            <a:off x="2536637" y="4544459"/>
            <a:ext cx="1710369" cy="347031"/>
          </a:xfrm>
          <a:prstGeom prst="rect">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r>
              <a:rPr lang="zh-CN" altLang="en-US" b="1" dirty="0">
                <a:solidFill>
                  <a:schemeClr val="bg1"/>
                </a:solidFill>
              </a:rPr>
              <a:t>数据加工</a:t>
            </a:r>
          </a:p>
        </p:txBody>
      </p:sp>
      <p:sp>
        <p:nvSpPr>
          <p:cNvPr id="18" name="文本框 17">
            <a:extLst>
              <a:ext uri="{FF2B5EF4-FFF2-40B4-BE49-F238E27FC236}">
                <a16:creationId xmlns:a16="http://schemas.microsoft.com/office/drawing/2014/main" xmlns="" id="{4F0D3D4D-F4A5-4F3E-AC49-9B3FFE0F07B1}"/>
              </a:ext>
            </a:extLst>
          </p:cNvPr>
          <p:cNvSpPr txBox="1"/>
          <p:nvPr/>
        </p:nvSpPr>
        <p:spPr>
          <a:xfrm>
            <a:off x="2751467" y="1268016"/>
            <a:ext cx="1371600" cy="346249"/>
          </a:xfrm>
          <a:prstGeom prst="rect">
            <a:avLst/>
          </a:prstGeom>
          <a:noFill/>
        </p:spPr>
        <p:txBody>
          <a:bodyPr wrap="square" lIns="68580" tIns="34290" rIns="68580" bIns="34290" rtlCol="0">
            <a:spAutoFit/>
          </a:bodyPr>
          <a:lstStyle/>
          <a:p>
            <a:pPr algn="ctr"/>
            <a:r>
              <a:rPr lang="zh-CN" altLang="en-US" dirty="0"/>
              <a:t>数据仓库</a:t>
            </a:r>
          </a:p>
        </p:txBody>
      </p:sp>
      <p:sp>
        <p:nvSpPr>
          <p:cNvPr id="19" name="流程图: 磁盘 18">
            <a:extLst>
              <a:ext uri="{FF2B5EF4-FFF2-40B4-BE49-F238E27FC236}">
                <a16:creationId xmlns:a16="http://schemas.microsoft.com/office/drawing/2014/main" xmlns="" id="{963CFDAA-B59F-4494-9B30-E8FE21A8819B}"/>
              </a:ext>
            </a:extLst>
          </p:cNvPr>
          <p:cNvSpPr/>
          <p:nvPr/>
        </p:nvSpPr>
        <p:spPr>
          <a:xfrm>
            <a:off x="2751466" y="1702106"/>
            <a:ext cx="347031" cy="452969"/>
          </a:xfrm>
          <a:prstGeom prst="flowChartMagneticDisk">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en-US" altLang="zh-CN" sz="800" dirty="0"/>
              <a:t>EDW</a:t>
            </a:r>
            <a:endParaRPr lang="zh-CN" altLang="en-US" sz="800" dirty="0"/>
          </a:p>
        </p:txBody>
      </p:sp>
      <p:sp>
        <p:nvSpPr>
          <p:cNvPr id="20" name="流程图: 磁盘 19">
            <a:extLst>
              <a:ext uri="{FF2B5EF4-FFF2-40B4-BE49-F238E27FC236}">
                <a16:creationId xmlns:a16="http://schemas.microsoft.com/office/drawing/2014/main" xmlns="" id="{BF896B6B-3913-4937-8382-4C1F534C31B5}"/>
              </a:ext>
            </a:extLst>
          </p:cNvPr>
          <p:cNvSpPr/>
          <p:nvPr/>
        </p:nvSpPr>
        <p:spPr>
          <a:xfrm>
            <a:off x="3246365" y="1696297"/>
            <a:ext cx="347031" cy="452969"/>
          </a:xfrm>
          <a:prstGeom prst="flowChartMagneticDisk">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en-US" altLang="zh-CN" sz="800" dirty="0"/>
              <a:t>CDM</a:t>
            </a:r>
            <a:endParaRPr lang="zh-CN" altLang="en-US" sz="800" dirty="0"/>
          </a:p>
        </p:txBody>
      </p:sp>
      <p:sp>
        <p:nvSpPr>
          <p:cNvPr id="21" name="流程图: 磁盘 20">
            <a:extLst>
              <a:ext uri="{FF2B5EF4-FFF2-40B4-BE49-F238E27FC236}">
                <a16:creationId xmlns:a16="http://schemas.microsoft.com/office/drawing/2014/main" xmlns="" id="{79438EA7-AE48-4941-9537-0E7AAACAB20C}"/>
              </a:ext>
            </a:extLst>
          </p:cNvPr>
          <p:cNvSpPr/>
          <p:nvPr/>
        </p:nvSpPr>
        <p:spPr>
          <a:xfrm>
            <a:off x="3741263" y="1702106"/>
            <a:ext cx="347031" cy="452969"/>
          </a:xfrm>
          <a:prstGeom prst="flowChartMagneticDisk">
            <a:avLst/>
          </a:prstGeom>
        </p:spPr>
        <p:style>
          <a:lnRef idx="1">
            <a:schemeClr val="accent3"/>
          </a:lnRef>
          <a:fillRef idx="2">
            <a:schemeClr val="accent3"/>
          </a:fillRef>
          <a:effectRef idx="1">
            <a:schemeClr val="accent3"/>
          </a:effectRef>
          <a:fontRef idx="minor">
            <a:schemeClr val="dk1"/>
          </a:fontRef>
        </p:style>
        <p:txBody>
          <a:bodyPr lIns="68580" tIns="34290" rIns="68580" bIns="34290" rtlCol="0" anchor="ctr"/>
          <a:lstStyle/>
          <a:p>
            <a:pPr algn="ctr"/>
            <a:r>
              <a:rPr lang="en-US" altLang="zh-CN" sz="800" dirty="0"/>
              <a:t>ADM</a:t>
            </a:r>
            <a:endParaRPr lang="zh-CN" altLang="en-US" sz="800" dirty="0"/>
          </a:p>
        </p:txBody>
      </p:sp>
      <p:cxnSp>
        <p:nvCxnSpPr>
          <p:cNvPr id="23" name="直接箭头连接符 22">
            <a:extLst>
              <a:ext uri="{FF2B5EF4-FFF2-40B4-BE49-F238E27FC236}">
                <a16:creationId xmlns:a16="http://schemas.microsoft.com/office/drawing/2014/main" xmlns="" id="{E74E397A-8189-41D2-96E6-0B87A7BE2681}"/>
              </a:ext>
            </a:extLst>
          </p:cNvPr>
          <p:cNvCxnSpPr/>
          <p:nvPr/>
        </p:nvCxnSpPr>
        <p:spPr>
          <a:xfrm>
            <a:off x="2751467" y="2363118"/>
            <a:ext cx="13368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xmlns="" id="{FF5CAF5E-F67E-46DC-911C-964B830500EB}"/>
              </a:ext>
            </a:extLst>
          </p:cNvPr>
          <p:cNvCxnSpPr/>
          <p:nvPr/>
        </p:nvCxnSpPr>
        <p:spPr>
          <a:xfrm>
            <a:off x="2933245" y="2203174"/>
            <a:ext cx="0" cy="159944"/>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xmlns="" id="{DCBF14C5-BD92-4FEB-8E98-21584DF2F778}"/>
              </a:ext>
            </a:extLst>
          </p:cNvPr>
          <p:cNvCxnSpPr>
            <a:cxnSpLocks/>
          </p:cNvCxnSpPr>
          <p:nvPr/>
        </p:nvCxnSpPr>
        <p:spPr>
          <a:xfrm>
            <a:off x="3435887" y="2210059"/>
            <a:ext cx="0" cy="159944"/>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xmlns="" id="{39D6BE47-7DC6-4AB1-A490-ACB7B298A1CA}"/>
              </a:ext>
            </a:extLst>
          </p:cNvPr>
          <p:cNvCxnSpPr>
            <a:cxnSpLocks/>
          </p:cNvCxnSpPr>
          <p:nvPr/>
        </p:nvCxnSpPr>
        <p:spPr>
          <a:xfrm>
            <a:off x="3913742" y="2208680"/>
            <a:ext cx="0" cy="159944"/>
          </a:xfrm>
          <a:prstGeom prst="line">
            <a:avLst/>
          </a:prstGeom>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xmlns="" id="{003008E6-5858-4172-8CA9-F69E47413B9F}"/>
              </a:ext>
            </a:extLst>
          </p:cNvPr>
          <p:cNvSpPr txBox="1"/>
          <p:nvPr/>
        </p:nvSpPr>
        <p:spPr>
          <a:xfrm>
            <a:off x="2739760" y="2397340"/>
            <a:ext cx="1371600" cy="207749"/>
          </a:xfrm>
          <a:prstGeom prst="rect">
            <a:avLst/>
          </a:prstGeom>
          <a:noFill/>
        </p:spPr>
        <p:txBody>
          <a:bodyPr wrap="square" lIns="68580" tIns="34290" rIns="68580" bIns="34290" rtlCol="0">
            <a:spAutoFit/>
          </a:bodyPr>
          <a:lstStyle/>
          <a:p>
            <a:pPr algn="ctr"/>
            <a:r>
              <a:rPr lang="zh-CN" altLang="en-US" sz="900" dirty="0"/>
              <a:t>数据加工流水线</a:t>
            </a:r>
          </a:p>
        </p:txBody>
      </p:sp>
      <p:sp>
        <p:nvSpPr>
          <p:cNvPr id="31" name="文本框 30">
            <a:extLst>
              <a:ext uri="{FF2B5EF4-FFF2-40B4-BE49-F238E27FC236}">
                <a16:creationId xmlns:a16="http://schemas.microsoft.com/office/drawing/2014/main" xmlns="" id="{4C0620A4-97B6-423F-995E-E6D817020218}"/>
              </a:ext>
            </a:extLst>
          </p:cNvPr>
          <p:cNvSpPr txBox="1"/>
          <p:nvPr/>
        </p:nvSpPr>
        <p:spPr>
          <a:xfrm>
            <a:off x="2692592" y="2737958"/>
            <a:ext cx="1486589" cy="1546577"/>
          </a:xfrm>
          <a:prstGeom prst="rect">
            <a:avLst/>
          </a:prstGeom>
          <a:noFill/>
        </p:spPr>
        <p:txBody>
          <a:bodyPr wrap="square" lIns="68580" tIns="34290" rIns="68580" bIns="34290" rtlCol="0">
            <a:spAutoFit/>
          </a:bodyPr>
          <a:lstStyle/>
          <a:p>
            <a:pPr marL="214313" indent="-214313">
              <a:lnSpc>
                <a:spcPct val="200000"/>
              </a:lnSpc>
              <a:buFont typeface="Wingdings" panose="05000000000000000000" pitchFamily="2" charset="2"/>
              <a:buChar char="n"/>
            </a:pPr>
            <a:r>
              <a:rPr lang="en-US" altLang="zh-CN" sz="1200" dirty="0"/>
              <a:t>1</a:t>
            </a:r>
            <a:r>
              <a:rPr lang="zh-CN" altLang="en-US" sz="1200" dirty="0"/>
              <a:t>万个计算任务</a:t>
            </a:r>
            <a:endParaRPr lang="en-US" altLang="zh-CN" sz="1200" dirty="0"/>
          </a:p>
          <a:p>
            <a:pPr marL="214313" indent="-214313">
              <a:lnSpc>
                <a:spcPct val="200000"/>
              </a:lnSpc>
              <a:buFont typeface="Wingdings" panose="05000000000000000000" pitchFamily="2" charset="2"/>
              <a:buChar char="n"/>
            </a:pPr>
            <a:r>
              <a:rPr lang="en-US" altLang="zh-CN" sz="1200" dirty="0"/>
              <a:t>20PB </a:t>
            </a:r>
            <a:r>
              <a:rPr lang="zh-CN" altLang="en-US" sz="1200" dirty="0"/>
              <a:t>数据</a:t>
            </a:r>
            <a:endParaRPr lang="en-US" altLang="zh-CN" sz="1200" dirty="0"/>
          </a:p>
          <a:p>
            <a:pPr marL="214313" indent="-214313">
              <a:lnSpc>
                <a:spcPct val="200000"/>
              </a:lnSpc>
              <a:buFont typeface="Wingdings" panose="05000000000000000000" pitchFamily="2" charset="2"/>
              <a:buChar char="n"/>
            </a:pPr>
            <a:r>
              <a:rPr lang="en-US" altLang="zh-CN" sz="1200" dirty="0"/>
              <a:t>3</a:t>
            </a:r>
            <a:r>
              <a:rPr lang="zh-CN" altLang="en-US" sz="1200" dirty="0"/>
              <a:t>千份数据源</a:t>
            </a:r>
            <a:endParaRPr lang="en-US" altLang="zh-CN" sz="1200" dirty="0"/>
          </a:p>
          <a:p>
            <a:pPr marL="214313" indent="-214313">
              <a:lnSpc>
                <a:spcPct val="200000"/>
              </a:lnSpc>
              <a:buFont typeface="Wingdings" panose="05000000000000000000" pitchFamily="2" charset="2"/>
              <a:buChar char="n"/>
            </a:pPr>
            <a:r>
              <a:rPr lang="en-US" altLang="zh-CN" sz="1200" dirty="0"/>
              <a:t>5</a:t>
            </a:r>
            <a:r>
              <a:rPr lang="zh-CN" altLang="en-US" sz="1200" dirty="0"/>
              <a:t>千个变量</a:t>
            </a:r>
          </a:p>
        </p:txBody>
      </p:sp>
      <p:sp>
        <p:nvSpPr>
          <p:cNvPr id="32" name="箭头: 右 31">
            <a:extLst>
              <a:ext uri="{FF2B5EF4-FFF2-40B4-BE49-F238E27FC236}">
                <a16:creationId xmlns:a16="http://schemas.microsoft.com/office/drawing/2014/main" xmlns="" id="{746E59C8-D3C1-4355-B170-F1760CB4BEDE}"/>
              </a:ext>
            </a:extLst>
          </p:cNvPr>
          <p:cNvSpPr/>
          <p:nvPr/>
        </p:nvSpPr>
        <p:spPr>
          <a:xfrm>
            <a:off x="4245457" y="1779563"/>
            <a:ext cx="285749" cy="2158028"/>
          </a:xfrm>
          <a:prstGeom prst="rightArrow">
            <a:avLst>
              <a:gd name="adj1" fmla="val 81396"/>
              <a:gd name="adj2" fmla="val 50000"/>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zh-CN" altLang="en-US" dirty="0"/>
          </a:p>
        </p:txBody>
      </p:sp>
      <p:sp>
        <p:nvSpPr>
          <p:cNvPr id="33" name="矩形 32">
            <a:extLst>
              <a:ext uri="{FF2B5EF4-FFF2-40B4-BE49-F238E27FC236}">
                <a16:creationId xmlns:a16="http://schemas.microsoft.com/office/drawing/2014/main" xmlns="" id="{526F61A1-C800-43F3-B6E2-ECFE941DE2BA}"/>
              </a:ext>
            </a:extLst>
          </p:cNvPr>
          <p:cNvSpPr/>
          <p:nvPr/>
        </p:nvSpPr>
        <p:spPr>
          <a:xfrm>
            <a:off x="4569587" y="1140246"/>
            <a:ext cx="1710369" cy="3751244"/>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zh-CN" altLang="en-US"/>
          </a:p>
        </p:txBody>
      </p:sp>
      <p:sp>
        <p:nvSpPr>
          <p:cNvPr id="34" name="矩形 33">
            <a:extLst>
              <a:ext uri="{FF2B5EF4-FFF2-40B4-BE49-F238E27FC236}">
                <a16:creationId xmlns:a16="http://schemas.microsoft.com/office/drawing/2014/main" xmlns="" id="{9DCB76AC-4C9A-466A-9BD3-5CA29DEBFAFE}"/>
              </a:ext>
            </a:extLst>
          </p:cNvPr>
          <p:cNvSpPr/>
          <p:nvPr/>
        </p:nvSpPr>
        <p:spPr>
          <a:xfrm>
            <a:off x="4575270" y="4544459"/>
            <a:ext cx="1710369" cy="347031"/>
          </a:xfrm>
          <a:prstGeom prst="rect">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r>
              <a:rPr lang="zh-CN" altLang="en-US" b="1" dirty="0">
                <a:solidFill>
                  <a:schemeClr val="bg1"/>
                </a:solidFill>
              </a:rPr>
              <a:t>模型运算</a:t>
            </a:r>
          </a:p>
        </p:txBody>
      </p:sp>
      <p:sp>
        <p:nvSpPr>
          <p:cNvPr id="44" name="文本框 43">
            <a:extLst>
              <a:ext uri="{FF2B5EF4-FFF2-40B4-BE49-F238E27FC236}">
                <a16:creationId xmlns:a16="http://schemas.microsoft.com/office/drawing/2014/main" xmlns="" id="{B5535B18-3D56-4B59-9A4B-291B76DD335A}"/>
              </a:ext>
            </a:extLst>
          </p:cNvPr>
          <p:cNvSpPr txBox="1"/>
          <p:nvPr/>
        </p:nvSpPr>
        <p:spPr>
          <a:xfrm>
            <a:off x="4781661" y="3908233"/>
            <a:ext cx="1486589" cy="900246"/>
          </a:xfrm>
          <a:prstGeom prst="rect">
            <a:avLst/>
          </a:prstGeom>
          <a:noFill/>
        </p:spPr>
        <p:txBody>
          <a:bodyPr wrap="square" lIns="68580" tIns="34290" rIns="68580" bIns="34290" rtlCol="0">
            <a:spAutoFit/>
          </a:bodyPr>
          <a:lstStyle/>
          <a:p>
            <a:pPr marL="214313" indent="-214313">
              <a:lnSpc>
                <a:spcPct val="150000"/>
              </a:lnSpc>
              <a:buFont typeface="Wingdings" panose="05000000000000000000" pitchFamily="2" charset="2"/>
              <a:buChar char="n"/>
            </a:pPr>
            <a:r>
              <a:rPr lang="en-US" altLang="zh-CN" dirty="0"/>
              <a:t>100</a:t>
            </a:r>
            <a:r>
              <a:rPr lang="zh-CN" altLang="en-US" dirty="0"/>
              <a:t>个模型</a:t>
            </a:r>
            <a:endParaRPr lang="en-US" altLang="zh-CN" dirty="0"/>
          </a:p>
          <a:p>
            <a:pPr marL="214313" indent="-214313">
              <a:lnSpc>
                <a:spcPct val="150000"/>
              </a:lnSpc>
              <a:buFont typeface="Wingdings" panose="05000000000000000000" pitchFamily="2" charset="2"/>
              <a:buChar char="n"/>
            </a:pPr>
            <a:r>
              <a:rPr lang="en-US" altLang="zh-CN" dirty="0"/>
              <a:t>5</a:t>
            </a:r>
            <a:r>
              <a:rPr lang="zh-CN" altLang="en-US" dirty="0"/>
              <a:t>千条规则</a:t>
            </a:r>
          </a:p>
        </p:txBody>
      </p:sp>
      <p:sp>
        <p:nvSpPr>
          <p:cNvPr id="45" name="箭头: 右 44">
            <a:extLst>
              <a:ext uri="{FF2B5EF4-FFF2-40B4-BE49-F238E27FC236}">
                <a16:creationId xmlns:a16="http://schemas.microsoft.com/office/drawing/2014/main" xmlns="" id="{9BA081ED-D130-46A3-811B-8817E4B1FD32}"/>
              </a:ext>
            </a:extLst>
          </p:cNvPr>
          <p:cNvSpPr/>
          <p:nvPr/>
        </p:nvSpPr>
        <p:spPr>
          <a:xfrm>
            <a:off x="6284089" y="1779563"/>
            <a:ext cx="285749" cy="2158028"/>
          </a:xfrm>
          <a:prstGeom prst="rightArrow">
            <a:avLst>
              <a:gd name="adj1" fmla="val 81396"/>
              <a:gd name="adj2" fmla="val 50000"/>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endParaRPr lang="zh-CN" altLang="en-US" dirty="0"/>
          </a:p>
        </p:txBody>
      </p:sp>
      <p:sp>
        <p:nvSpPr>
          <p:cNvPr id="46" name="矩形: 圆角 45">
            <a:extLst>
              <a:ext uri="{FF2B5EF4-FFF2-40B4-BE49-F238E27FC236}">
                <a16:creationId xmlns:a16="http://schemas.microsoft.com/office/drawing/2014/main" xmlns="" id="{FA4A3B45-6675-48FE-BF8C-A66AA643B412}"/>
              </a:ext>
            </a:extLst>
          </p:cNvPr>
          <p:cNvSpPr/>
          <p:nvPr/>
        </p:nvSpPr>
        <p:spPr>
          <a:xfrm>
            <a:off x="4737597" y="3109111"/>
            <a:ext cx="640184" cy="900840"/>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dirty="0"/>
              <a:t>风控</a:t>
            </a:r>
            <a:endParaRPr lang="en-US" altLang="zh-CN" dirty="0"/>
          </a:p>
          <a:p>
            <a:pPr algn="ctr"/>
            <a:endParaRPr lang="en-US" altLang="zh-CN" dirty="0"/>
          </a:p>
          <a:p>
            <a:pPr algn="ctr"/>
            <a:endParaRPr lang="en-US" altLang="zh-CN" dirty="0"/>
          </a:p>
          <a:p>
            <a:pPr algn="ctr"/>
            <a:endParaRPr lang="zh-CN" altLang="en-US" dirty="0"/>
          </a:p>
        </p:txBody>
      </p:sp>
      <p:sp>
        <p:nvSpPr>
          <p:cNvPr id="47" name="矩形 46">
            <a:extLst>
              <a:ext uri="{FF2B5EF4-FFF2-40B4-BE49-F238E27FC236}">
                <a16:creationId xmlns:a16="http://schemas.microsoft.com/office/drawing/2014/main" xmlns="" id="{E302B8A1-1D70-4B3B-B65A-B9056948D893}"/>
              </a:ext>
            </a:extLst>
          </p:cNvPr>
          <p:cNvSpPr/>
          <p:nvPr/>
        </p:nvSpPr>
        <p:spPr>
          <a:xfrm>
            <a:off x="4753860" y="3349872"/>
            <a:ext cx="609890" cy="250534"/>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sz="900" dirty="0"/>
              <a:t>准入模型</a:t>
            </a:r>
          </a:p>
        </p:txBody>
      </p:sp>
      <p:sp>
        <p:nvSpPr>
          <p:cNvPr id="48" name="矩形 47">
            <a:extLst>
              <a:ext uri="{FF2B5EF4-FFF2-40B4-BE49-F238E27FC236}">
                <a16:creationId xmlns:a16="http://schemas.microsoft.com/office/drawing/2014/main" xmlns="" id="{9EE19147-F0A6-471C-B8B6-C4B07C610969}"/>
              </a:ext>
            </a:extLst>
          </p:cNvPr>
          <p:cNvSpPr/>
          <p:nvPr/>
        </p:nvSpPr>
        <p:spPr>
          <a:xfrm>
            <a:off x="4752743" y="3668697"/>
            <a:ext cx="609890" cy="250534"/>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sz="900" dirty="0"/>
              <a:t>授信模型</a:t>
            </a:r>
          </a:p>
        </p:txBody>
      </p:sp>
      <p:sp>
        <p:nvSpPr>
          <p:cNvPr id="49" name="矩形: 圆角 48">
            <a:extLst>
              <a:ext uri="{FF2B5EF4-FFF2-40B4-BE49-F238E27FC236}">
                <a16:creationId xmlns:a16="http://schemas.microsoft.com/office/drawing/2014/main" xmlns="" id="{52E5E9DC-765A-45F2-81DE-BF41616BC874}"/>
              </a:ext>
            </a:extLst>
          </p:cNvPr>
          <p:cNvSpPr/>
          <p:nvPr/>
        </p:nvSpPr>
        <p:spPr>
          <a:xfrm>
            <a:off x="5512048" y="3109111"/>
            <a:ext cx="640184" cy="900840"/>
          </a:xfrm>
          <a:prstGeom prst="round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dirty="0"/>
              <a:t>运营</a:t>
            </a:r>
            <a:endParaRPr lang="en-US" altLang="zh-CN" dirty="0"/>
          </a:p>
          <a:p>
            <a:pPr algn="ctr"/>
            <a:endParaRPr lang="en-US" altLang="zh-CN" dirty="0"/>
          </a:p>
          <a:p>
            <a:pPr algn="ctr"/>
            <a:endParaRPr lang="en-US" altLang="zh-CN" dirty="0"/>
          </a:p>
          <a:p>
            <a:pPr algn="ctr"/>
            <a:endParaRPr lang="zh-CN" altLang="en-US" dirty="0"/>
          </a:p>
        </p:txBody>
      </p:sp>
      <p:sp>
        <p:nvSpPr>
          <p:cNvPr id="50" name="矩形 49">
            <a:extLst>
              <a:ext uri="{FF2B5EF4-FFF2-40B4-BE49-F238E27FC236}">
                <a16:creationId xmlns:a16="http://schemas.microsoft.com/office/drawing/2014/main" xmlns="" id="{CCEB61FE-5577-4275-AC0C-A1E9C0BCA110}"/>
              </a:ext>
            </a:extLst>
          </p:cNvPr>
          <p:cNvSpPr/>
          <p:nvPr/>
        </p:nvSpPr>
        <p:spPr>
          <a:xfrm>
            <a:off x="5528311" y="3349872"/>
            <a:ext cx="609890" cy="250534"/>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sz="900" dirty="0"/>
              <a:t>利率敏感</a:t>
            </a:r>
          </a:p>
        </p:txBody>
      </p:sp>
      <p:sp>
        <p:nvSpPr>
          <p:cNvPr id="51" name="矩形 50">
            <a:extLst>
              <a:ext uri="{FF2B5EF4-FFF2-40B4-BE49-F238E27FC236}">
                <a16:creationId xmlns:a16="http://schemas.microsoft.com/office/drawing/2014/main" xmlns="" id="{B9C9312C-50E2-47A7-8D40-F9635BD805F4}"/>
              </a:ext>
            </a:extLst>
          </p:cNvPr>
          <p:cNvSpPr/>
          <p:nvPr/>
        </p:nvSpPr>
        <p:spPr>
          <a:xfrm>
            <a:off x="5527194" y="3668697"/>
            <a:ext cx="609890" cy="250534"/>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r>
              <a:rPr lang="zh-CN" altLang="en-US" sz="900" dirty="0"/>
              <a:t>客户分层</a:t>
            </a:r>
          </a:p>
        </p:txBody>
      </p:sp>
      <p:graphicFrame>
        <p:nvGraphicFramePr>
          <p:cNvPr id="54" name="图示 53">
            <a:extLst>
              <a:ext uri="{FF2B5EF4-FFF2-40B4-BE49-F238E27FC236}">
                <a16:creationId xmlns:a16="http://schemas.microsoft.com/office/drawing/2014/main" xmlns="" id="{D30B0BA7-9AE6-40AF-AE1E-AD217D105F55}"/>
              </a:ext>
            </a:extLst>
          </p:cNvPr>
          <p:cNvGraphicFramePr/>
          <p:nvPr>
            <p:extLst>
              <p:ext uri="{D42A27DB-BD31-4B8C-83A1-F6EECF244321}">
                <p14:modId xmlns:p14="http://schemas.microsoft.com/office/powerpoint/2010/main" val="3991303851"/>
              </p:ext>
            </p:extLst>
          </p:nvPr>
        </p:nvGraphicFramePr>
        <p:xfrm>
          <a:off x="4523379" y="1268016"/>
          <a:ext cx="1723965" cy="1802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5" name="矩形 54">
            <a:extLst>
              <a:ext uri="{FF2B5EF4-FFF2-40B4-BE49-F238E27FC236}">
                <a16:creationId xmlns:a16="http://schemas.microsoft.com/office/drawing/2014/main" xmlns="" id="{94B27EEA-3F68-444B-98A5-5BB47BE64218}"/>
              </a:ext>
            </a:extLst>
          </p:cNvPr>
          <p:cNvSpPr/>
          <p:nvPr/>
        </p:nvSpPr>
        <p:spPr>
          <a:xfrm>
            <a:off x="6638870" y="1140246"/>
            <a:ext cx="1710369" cy="3751244"/>
          </a:xfrm>
          <a:prstGeom prst="rect">
            <a:avLst/>
          </a:prstGeom>
        </p:spPr>
        <p:style>
          <a:lnRef idx="2">
            <a:schemeClr val="dk1"/>
          </a:lnRef>
          <a:fillRef idx="1">
            <a:schemeClr val="lt1"/>
          </a:fillRef>
          <a:effectRef idx="0">
            <a:schemeClr val="dk1"/>
          </a:effectRef>
          <a:fontRef idx="minor">
            <a:schemeClr val="dk1"/>
          </a:fontRef>
        </p:style>
        <p:txBody>
          <a:bodyPr lIns="68580" tIns="34290" rIns="68580" bIns="34290" rtlCol="0" anchor="ctr"/>
          <a:lstStyle/>
          <a:p>
            <a:pPr algn="ctr"/>
            <a:endParaRPr lang="zh-CN" altLang="en-US"/>
          </a:p>
        </p:txBody>
      </p:sp>
      <p:sp>
        <p:nvSpPr>
          <p:cNvPr id="56" name="矩形 55">
            <a:extLst>
              <a:ext uri="{FF2B5EF4-FFF2-40B4-BE49-F238E27FC236}">
                <a16:creationId xmlns:a16="http://schemas.microsoft.com/office/drawing/2014/main" xmlns="" id="{12FAB4C0-527A-4A00-A24B-02FC88E48BD0}"/>
              </a:ext>
            </a:extLst>
          </p:cNvPr>
          <p:cNvSpPr/>
          <p:nvPr/>
        </p:nvSpPr>
        <p:spPr>
          <a:xfrm>
            <a:off x="6644552" y="4544459"/>
            <a:ext cx="1710369" cy="347031"/>
          </a:xfrm>
          <a:prstGeom prst="rect">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r>
              <a:rPr lang="zh-CN" altLang="en-US" b="1" dirty="0">
                <a:solidFill>
                  <a:schemeClr val="bg1"/>
                </a:solidFill>
              </a:rPr>
              <a:t>数据应用</a:t>
            </a:r>
          </a:p>
        </p:txBody>
      </p:sp>
      <p:sp>
        <p:nvSpPr>
          <p:cNvPr id="57" name="文本框 56">
            <a:extLst>
              <a:ext uri="{FF2B5EF4-FFF2-40B4-BE49-F238E27FC236}">
                <a16:creationId xmlns:a16="http://schemas.microsoft.com/office/drawing/2014/main" xmlns="" id="{2AFA5D87-D881-48E3-877B-BA58833EF46D}"/>
              </a:ext>
            </a:extLst>
          </p:cNvPr>
          <p:cNvSpPr txBox="1"/>
          <p:nvPr/>
        </p:nvSpPr>
        <p:spPr>
          <a:xfrm>
            <a:off x="6859382" y="1268016"/>
            <a:ext cx="1371600" cy="346249"/>
          </a:xfrm>
          <a:prstGeom prst="rect">
            <a:avLst/>
          </a:prstGeom>
          <a:noFill/>
        </p:spPr>
        <p:txBody>
          <a:bodyPr wrap="square" lIns="68580" tIns="34290" rIns="68580" bIns="34290" rtlCol="0">
            <a:spAutoFit/>
          </a:bodyPr>
          <a:lstStyle/>
          <a:p>
            <a:pPr algn="ctr"/>
            <a:r>
              <a:rPr lang="zh-CN" altLang="en-US" dirty="0"/>
              <a:t>金融业务</a:t>
            </a:r>
          </a:p>
        </p:txBody>
      </p:sp>
      <p:graphicFrame>
        <p:nvGraphicFramePr>
          <p:cNvPr id="67" name="图示 66">
            <a:extLst>
              <a:ext uri="{FF2B5EF4-FFF2-40B4-BE49-F238E27FC236}">
                <a16:creationId xmlns:a16="http://schemas.microsoft.com/office/drawing/2014/main" xmlns="" id="{C095D957-4402-487E-89FE-E5F9DBF05C76}"/>
              </a:ext>
            </a:extLst>
          </p:cNvPr>
          <p:cNvGraphicFramePr/>
          <p:nvPr>
            <p:extLst>
              <p:ext uri="{D42A27DB-BD31-4B8C-83A1-F6EECF244321}">
                <p14:modId xmlns:p14="http://schemas.microsoft.com/office/powerpoint/2010/main" val="3170765174"/>
              </p:ext>
            </p:extLst>
          </p:nvPr>
        </p:nvGraphicFramePr>
        <p:xfrm>
          <a:off x="6690336" y="1545015"/>
          <a:ext cx="1573440" cy="14141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8" name="图示 67">
            <a:extLst>
              <a:ext uri="{FF2B5EF4-FFF2-40B4-BE49-F238E27FC236}">
                <a16:creationId xmlns:a16="http://schemas.microsoft.com/office/drawing/2014/main" xmlns="" id="{B7D5BC24-3FB1-4ACE-BF73-123B14F9B67D}"/>
              </a:ext>
            </a:extLst>
          </p:cNvPr>
          <p:cNvGraphicFramePr/>
          <p:nvPr>
            <p:extLst>
              <p:ext uri="{D42A27DB-BD31-4B8C-83A1-F6EECF244321}">
                <p14:modId xmlns:p14="http://schemas.microsoft.com/office/powerpoint/2010/main" val="3403736892"/>
              </p:ext>
            </p:extLst>
          </p:nvPr>
        </p:nvGraphicFramePr>
        <p:xfrm>
          <a:off x="6724332" y="3056580"/>
          <a:ext cx="1539444" cy="14141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43" name="直接连接符 42"/>
          <p:cNvCxnSpPr/>
          <p:nvPr/>
        </p:nvCxnSpPr>
        <p:spPr>
          <a:xfrm>
            <a:off x="32429" y="85832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5841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F9E03E-78AB-463D-9945-B6224C303F16}"/>
              </a:ext>
            </a:extLst>
          </p:cNvPr>
          <p:cNvSpPr>
            <a:spLocks noGrp="1"/>
          </p:cNvSpPr>
          <p:nvPr>
            <p:ph type="title"/>
          </p:nvPr>
        </p:nvSpPr>
        <p:spPr>
          <a:xfrm>
            <a:off x="2066" y="9104"/>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架构图</a:t>
            </a:r>
          </a:p>
        </p:txBody>
      </p:sp>
      <p:sp>
        <p:nvSpPr>
          <p:cNvPr id="4" name="矩形 3">
            <a:extLst>
              <a:ext uri="{FF2B5EF4-FFF2-40B4-BE49-F238E27FC236}">
                <a16:creationId xmlns:a16="http://schemas.microsoft.com/office/drawing/2014/main" xmlns="" id="{147F2633-4C60-410E-9647-F92E59C7F725}"/>
              </a:ext>
            </a:extLst>
          </p:cNvPr>
          <p:cNvSpPr/>
          <p:nvPr/>
        </p:nvSpPr>
        <p:spPr>
          <a:xfrm>
            <a:off x="247880" y="1065882"/>
            <a:ext cx="8791460" cy="591600"/>
          </a:xfrm>
          <a:prstGeom prst="rect">
            <a:avLst/>
          </a:prstGeom>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algn="ctr"/>
            <a:endParaRPr lang="zh-CN" altLang="en-US" sz="1400"/>
          </a:p>
        </p:txBody>
      </p:sp>
      <p:sp>
        <p:nvSpPr>
          <p:cNvPr id="5" name="矩形 4">
            <a:extLst>
              <a:ext uri="{FF2B5EF4-FFF2-40B4-BE49-F238E27FC236}">
                <a16:creationId xmlns:a16="http://schemas.microsoft.com/office/drawing/2014/main" xmlns="" id="{5938AAAF-D8F4-44DE-B6A2-5352ED8367F9}"/>
              </a:ext>
            </a:extLst>
          </p:cNvPr>
          <p:cNvSpPr/>
          <p:nvPr/>
        </p:nvSpPr>
        <p:spPr>
          <a:xfrm>
            <a:off x="247878" y="1688497"/>
            <a:ext cx="8791460" cy="610929"/>
          </a:xfrm>
          <a:prstGeom prst="rect">
            <a:avLst/>
          </a:prstGeom>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algn="ctr"/>
            <a:endParaRPr lang="zh-CN" altLang="en-US" sz="1400"/>
          </a:p>
        </p:txBody>
      </p:sp>
      <p:sp>
        <p:nvSpPr>
          <p:cNvPr id="6" name="矩形 5">
            <a:extLst>
              <a:ext uri="{FF2B5EF4-FFF2-40B4-BE49-F238E27FC236}">
                <a16:creationId xmlns:a16="http://schemas.microsoft.com/office/drawing/2014/main" xmlns="" id="{C5189AAF-5073-4126-8EE9-623FCAF4A176}"/>
              </a:ext>
            </a:extLst>
          </p:cNvPr>
          <p:cNvSpPr/>
          <p:nvPr/>
        </p:nvSpPr>
        <p:spPr>
          <a:xfrm>
            <a:off x="247878" y="2330441"/>
            <a:ext cx="8791460" cy="1437329"/>
          </a:xfrm>
          <a:prstGeom prst="rect">
            <a:avLst/>
          </a:prstGeom>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algn="ctr"/>
            <a:endParaRPr lang="zh-CN" altLang="en-US" sz="1400"/>
          </a:p>
        </p:txBody>
      </p:sp>
      <p:sp>
        <p:nvSpPr>
          <p:cNvPr id="7" name="矩形 6">
            <a:extLst>
              <a:ext uri="{FF2B5EF4-FFF2-40B4-BE49-F238E27FC236}">
                <a16:creationId xmlns:a16="http://schemas.microsoft.com/office/drawing/2014/main" xmlns="" id="{92C7AD1D-4653-42B2-B4C0-28924E243144}"/>
              </a:ext>
            </a:extLst>
          </p:cNvPr>
          <p:cNvSpPr/>
          <p:nvPr/>
        </p:nvSpPr>
        <p:spPr>
          <a:xfrm>
            <a:off x="299523" y="3902564"/>
            <a:ext cx="8791460" cy="1038140"/>
          </a:xfrm>
          <a:prstGeom prst="rect">
            <a:avLst/>
          </a:prstGeom>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algn="ctr"/>
            <a:endParaRPr lang="zh-CN" altLang="en-US" sz="1400"/>
          </a:p>
        </p:txBody>
      </p:sp>
      <p:sp>
        <p:nvSpPr>
          <p:cNvPr id="8" name="矩形 7">
            <a:extLst>
              <a:ext uri="{FF2B5EF4-FFF2-40B4-BE49-F238E27FC236}">
                <a16:creationId xmlns:a16="http://schemas.microsoft.com/office/drawing/2014/main" xmlns="" id="{06DF9CCB-48A3-49AF-9E48-C5A385F921D0}"/>
              </a:ext>
            </a:extLst>
          </p:cNvPr>
          <p:cNvSpPr/>
          <p:nvPr/>
        </p:nvSpPr>
        <p:spPr>
          <a:xfrm>
            <a:off x="1843260" y="1096897"/>
            <a:ext cx="3635567" cy="495758"/>
          </a:xfrm>
          <a:prstGeom prst="rect">
            <a:avLst/>
          </a:prstGeom>
          <a:ln>
            <a:prstDash val="lgDash"/>
          </a:ln>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r>
              <a:rPr lang="zh-CN" altLang="en-US" sz="1400" dirty="0"/>
              <a:t>客户端</a:t>
            </a:r>
          </a:p>
        </p:txBody>
      </p:sp>
      <p:sp>
        <p:nvSpPr>
          <p:cNvPr id="9" name="矩形: 圆角 8">
            <a:extLst>
              <a:ext uri="{FF2B5EF4-FFF2-40B4-BE49-F238E27FC236}">
                <a16:creationId xmlns:a16="http://schemas.microsoft.com/office/drawing/2014/main" xmlns="" id="{A3DFCC45-B370-4B16-B0FB-BB5497577654}"/>
              </a:ext>
            </a:extLst>
          </p:cNvPr>
          <p:cNvSpPr/>
          <p:nvPr/>
        </p:nvSpPr>
        <p:spPr>
          <a:xfrm>
            <a:off x="2454697" y="1216403"/>
            <a:ext cx="900629" cy="28536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REST API</a:t>
            </a:r>
            <a:endParaRPr lang="zh-CN" altLang="en-US" sz="1400" dirty="0"/>
          </a:p>
        </p:txBody>
      </p:sp>
      <p:sp>
        <p:nvSpPr>
          <p:cNvPr id="10" name="矩形: 圆角 9">
            <a:extLst>
              <a:ext uri="{FF2B5EF4-FFF2-40B4-BE49-F238E27FC236}">
                <a16:creationId xmlns:a16="http://schemas.microsoft.com/office/drawing/2014/main" xmlns="" id="{AE0E3298-5EB9-4431-9384-61270537D41B}"/>
              </a:ext>
            </a:extLst>
          </p:cNvPr>
          <p:cNvSpPr/>
          <p:nvPr/>
        </p:nvSpPr>
        <p:spPr>
          <a:xfrm>
            <a:off x="3446902" y="1216403"/>
            <a:ext cx="578387" cy="2872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SDK</a:t>
            </a:r>
            <a:endParaRPr lang="zh-CN" altLang="en-US" sz="1400" dirty="0"/>
          </a:p>
        </p:txBody>
      </p:sp>
      <p:sp>
        <p:nvSpPr>
          <p:cNvPr id="11" name="矩形: 圆角 10">
            <a:extLst>
              <a:ext uri="{FF2B5EF4-FFF2-40B4-BE49-F238E27FC236}">
                <a16:creationId xmlns:a16="http://schemas.microsoft.com/office/drawing/2014/main" xmlns="" id="{063A3F1F-1FE6-4C47-9D74-8CCBB58699FA}"/>
              </a:ext>
            </a:extLst>
          </p:cNvPr>
          <p:cNvSpPr/>
          <p:nvPr/>
        </p:nvSpPr>
        <p:spPr>
          <a:xfrm>
            <a:off x="4116866" y="1208144"/>
            <a:ext cx="578387" cy="2872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CLT</a:t>
            </a:r>
            <a:endParaRPr lang="zh-CN" altLang="en-US" sz="1400" dirty="0"/>
          </a:p>
        </p:txBody>
      </p:sp>
      <p:sp>
        <p:nvSpPr>
          <p:cNvPr id="12" name="矩形: 圆角 11">
            <a:extLst>
              <a:ext uri="{FF2B5EF4-FFF2-40B4-BE49-F238E27FC236}">
                <a16:creationId xmlns:a16="http://schemas.microsoft.com/office/drawing/2014/main" xmlns="" id="{B590CF0D-68CD-489D-8CD5-4E9F28391C64}"/>
              </a:ext>
            </a:extLst>
          </p:cNvPr>
          <p:cNvSpPr/>
          <p:nvPr/>
        </p:nvSpPr>
        <p:spPr>
          <a:xfrm>
            <a:off x="4768927" y="1208144"/>
            <a:ext cx="578387" cy="2872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IDE</a:t>
            </a:r>
            <a:endParaRPr lang="zh-CN" altLang="en-US" sz="1400" dirty="0"/>
          </a:p>
        </p:txBody>
      </p:sp>
      <p:sp>
        <p:nvSpPr>
          <p:cNvPr id="13" name="矩形 12">
            <a:extLst>
              <a:ext uri="{FF2B5EF4-FFF2-40B4-BE49-F238E27FC236}">
                <a16:creationId xmlns:a16="http://schemas.microsoft.com/office/drawing/2014/main" xmlns="" id="{E3422BD5-6609-4BFC-9082-AB11D9AB48C4}"/>
              </a:ext>
            </a:extLst>
          </p:cNvPr>
          <p:cNvSpPr/>
          <p:nvPr/>
        </p:nvSpPr>
        <p:spPr>
          <a:xfrm>
            <a:off x="1843260" y="1753815"/>
            <a:ext cx="3635567" cy="495758"/>
          </a:xfrm>
          <a:prstGeom prst="rect">
            <a:avLst/>
          </a:prstGeom>
          <a:ln>
            <a:prstDash val="lgDash"/>
          </a:ln>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r>
              <a:rPr lang="zh-CN" altLang="en-US" sz="1400" dirty="0"/>
              <a:t>接入层</a:t>
            </a:r>
          </a:p>
        </p:txBody>
      </p:sp>
      <p:sp>
        <p:nvSpPr>
          <p:cNvPr id="14" name="矩形: 圆角 13">
            <a:extLst>
              <a:ext uri="{FF2B5EF4-FFF2-40B4-BE49-F238E27FC236}">
                <a16:creationId xmlns:a16="http://schemas.microsoft.com/office/drawing/2014/main" xmlns="" id="{85E8905A-35D4-44FF-99B2-3D29CB02299B}"/>
              </a:ext>
            </a:extLst>
          </p:cNvPr>
          <p:cNvSpPr/>
          <p:nvPr/>
        </p:nvSpPr>
        <p:spPr>
          <a:xfrm>
            <a:off x="2546273" y="1859313"/>
            <a:ext cx="2801040" cy="30306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HTTP Server</a:t>
            </a:r>
            <a:endParaRPr lang="zh-CN" altLang="en-US" sz="1400" dirty="0"/>
          </a:p>
        </p:txBody>
      </p:sp>
      <p:sp>
        <p:nvSpPr>
          <p:cNvPr id="15" name="矩形: 圆角 14">
            <a:extLst>
              <a:ext uri="{FF2B5EF4-FFF2-40B4-BE49-F238E27FC236}">
                <a16:creationId xmlns:a16="http://schemas.microsoft.com/office/drawing/2014/main" xmlns="" id="{B3D06905-2897-41FB-B687-2BE3469E0A0A}"/>
              </a:ext>
            </a:extLst>
          </p:cNvPr>
          <p:cNvSpPr/>
          <p:nvPr/>
        </p:nvSpPr>
        <p:spPr>
          <a:xfrm>
            <a:off x="628650" y="1849120"/>
            <a:ext cx="1083097" cy="3132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1400" dirty="0"/>
              <a:t>云账号服务</a:t>
            </a:r>
          </a:p>
        </p:txBody>
      </p:sp>
      <p:sp>
        <p:nvSpPr>
          <p:cNvPr id="16" name="矩形 15">
            <a:extLst>
              <a:ext uri="{FF2B5EF4-FFF2-40B4-BE49-F238E27FC236}">
                <a16:creationId xmlns:a16="http://schemas.microsoft.com/office/drawing/2014/main" xmlns="" id="{698A503A-27C0-4622-801A-0B78636AB9D3}"/>
              </a:ext>
            </a:extLst>
          </p:cNvPr>
          <p:cNvSpPr/>
          <p:nvPr/>
        </p:nvSpPr>
        <p:spPr>
          <a:xfrm>
            <a:off x="1843260" y="2392181"/>
            <a:ext cx="3635567" cy="1313850"/>
          </a:xfrm>
          <a:prstGeom prst="rect">
            <a:avLst/>
          </a:prstGeom>
          <a:ln>
            <a:prstDash val="lgDash"/>
          </a:ln>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r>
              <a:rPr lang="zh-CN" altLang="en-US" sz="1400" dirty="0"/>
              <a:t>逻辑层</a:t>
            </a:r>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sp>
        <p:nvSpPr>
          <p:cNvPr id="17" name="矩形: 圆角 16">
            <a:extLst>
              <a:ext uri="{FF2B5EF4-FFF2-40B4-BE49-F238E27FC236}">
                <a16:creationId xmlns:a16="http://schemas.microsoft.com/office/drawing/2014/main" xmlns="" id="{8B271C7C-E1C1-4082-A44A-81CC8E415084}"/>
              </a:ext>
            </a:extLst>
          </p:cNvPr>
          <p:cNvSpPr/>
          <p:nvPr/>
        </p:nvSpPr>
        <p:spPr>
          <a:xfrm>
            <a:off x="2546274" y="2449520"/>
            <a:ext cx="809052" cy="2854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Worker</a:t>
            </a:r>
            <a:endParaRPr lang="zh-CN" altLang="en-US" sz="1400" dirty="0"/>
          </a:p>
        </p:txBody>
      </p:sp>
      <p:sp>
        <p:nvSpPr>
          <p:cNvPr id="19" name="矩形: 圆角 18">
            <a:extLst>
              <a:ext uri="{FF2B5EF4-FFF2-40B4-BE49-F238E27FC236}">
                <a16:creationId xmlns:a16="http://schemas.microsoft.com/office/drawing/2014/main" xmlns="" id="{F2B6FA55-10CC-4253-A2AB-3618FA7CD417}"/>
              </a:ext>
            </a:extLst>
          </p:cNvPr>
          <p:cNvSpPr/>
          <p:nvPr/>
        </p:nvSpPr>
        <p:spPr>
          <a:xfrm>
            <a:off x="3546743" y="2449520"/>
            <a:ext cx="809052" cy="2854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Worker</a:t>
            </a:r>
            <a:endParaRPr lang="zh-CN" altLang="en-US" sz="1400" dirty="0"/>
          </a:p>
        </p:txBody>
      </p:sp>
      <p:sp>
        <p:nvSpPr>
          <p:cNvPr id="20" name="矩形: 圆角 19">
            <a:extLst>
              <a:ext uri="{FF2B5EF4-FFF2-40B4-BE49-F238E27FC236}">
                <a16:creationId xmlns:a16="http://schemas.microsoft.com/office/drawing/2014/main" xmlns="" id="{3AFE3EFB-9BEA-4324-9B36-296DF0CA7635}"/>
              </a:ext>
            </a:extLst>
          </p:cNvPr>
          <p:cNvSpPr/>
          <p:nvPr/>
        </p:nvSpPr>
        <p:spPr>
          <a:xfrm>
            <a:off x="4547213" y="2449520"/>
            <a:ext cx="809052" cy="2854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a:t>
            </a:r>
            <a:endParaRPr lang="zh-CN" altLang="en-US" sz="1400" dirty="0"/>
          </a:p>
        </p:txBody>
      </p:sp>
      <p:sp>
        <p:nvSpPr>
          <p:cNvPr id="21" name="矩形: 圆角 20">
            <a:extLst>
              <a:ext uri="{FF2B5EF4-FFF2-40B4-BE49-F238E27FC236}">
                <a16:creationId xmlns:a16="http://schemas.microsoft.com/office/drawing/2014/main" xmlns="" id="{784CEB7C-3A0D-4CFA-83F4-4F1FB0EC1F99}"/>
              </a:ext>
            </a:extLst>
          </p:cNvPr>
          <p:cNvSpPr/>
          <p:nvPr/>
        </p:nvSpPr>
        <p:spPr>
          <a:xfrm>
            <a:off x="2546273" y="2853268"/>
            <a:ext cx="2801040" cy="30306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Scheduler</a:t>
            </a:r>
            <a:endParaRPr lang="zh-CN" altLang="en-US" sz="1400" dirty="0"/>
          </a:p>
        </p:txBody>
      </p:sp>
      <p:sp>
        <p:nvSpPr>
          <p:cNvPr id="22" name="矩形: 圆角 21">
            <a:extLst>
              <a:ext uri="{FF2B5EF4-FFF2-40B4-BE49-F238E27FC236}">
                <a16:creationId xmlns:a16="http://schemas.microsoft.com/office/drawing/2014/main" xmlns="" id="{E3613AA8-42BA-4E0C-94C2-F12B5B052CE3}"/>
              </a:ext>
            </a:extLst>
          </p:cNvPr>
          <p:cNvSpPr/>
          <p:nvPr/>
        </p:nvSpPr>
        <p:spPr>
          <a:xfrm>
            <a:off x="2555226" y="3291126"/>
            <a:ext cx="809052" cy="2854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Executor</a:t>
            </a:r>
            <a:endParaRPr lang="zh-CN" altLang="en-US" sz="1400" dirty="0"/>
          </a:p>
        </p:txBody>
      </p:sp>
      <p:sp>
        <p:nvSpPr>
          <p:cNvPr id="23" name="矩形: 圆角 22">
            <a:extLst>
              <a:ext uri="{FF2B5EF4-FFF2-40B4-BE49-F238E27FC236}">
                <a16:creationId xmlns:a16="http://schemas.microsoft.com/office/drawing/2014/main" xmlns="" id="{DBDB4396-6D2C-48E7-901B-395ADFC59418}"/>
              </a:ext>
            </a:extLst>
          </p:cNvPr>
          <p:cNvSpPr/>
          <p:nvPr/>
        </p:nvSpPr>
        <p:spPr>
          <a:xfrm>
            <a:off x="3555695" y="3291126"/>
            <a:ext cx="809052" cy="2854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Executor</a:t>
            </a:r>
            <a:endParaRPr lang="zh-CN" altLang="en-US" sz="1400" dirty="0"/>
          </a:p>
        </p:txBody>
      </p:sp>
      <p:sp>
        <p:nvSpPr>
          <p:cNvPr id="24" name="矩形: 圆角 23">
            <a:extLst>
              <a:ext uri="{FF2B5EF4-FFF2-40B4-BE49-F238E27FC236}">
                <a16:creationId xmlns:a16="http://schemas.microsoft.com/office/drawing/2014/main" xmlns="" id="{FBF1AE95-EAB1-4B9F-9B6F-74493540876D}"/>
              </a:ext>
            </a:extLst>
          </p:cNvPr>
          <p:cNvSpPr/>
          <p:nvPr/>
        </p:nvSpPr>
        <p:spPr>
          <a:xfrm>
            <a:off x="4556165" y="3291126"/>
            <a:ext cx="809052" cy="2854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a:t>
            </a:r>
            <a:endParaRPr lang="zh-CN" altLang="en-US" sz="1400" dirty="0"/>
          </a:p>
        </p:txBody>
      </p:sp>
      <p:sp>
        <p:nvSpPr>
          <p:cNvPr id="25" name="流程图: 磁盘 24">
            <a:extLst>
              <a:ext uri="{FF2B5EF4-FFF2-40B4-BE49-F238E27FC236}">
                <a16:creationId xmlns:a16="http://schemas.microsoft.com/office/drawing/2014/main" xmlns="" id="{997797FC-2A34-4213-BE2D-0A9B262B7F70}"/>
              </a:ext>
            </a:extLst>
          </p:cNvPr>
          <p:cNvSpPr/>
          <p:nvPr/>
        </p:nvSpPr>
        <p:spPr>
          <a:xfrm>
            <a:off x="628650" y="2628303"/>
            <a:ext cx="1023193" cy="841606"/>
          </a:xfrm>
          <a:prstGeom prst="flowChartMagneticDisk">
            <a:avLst/>
          </a:prstGeom>
        </p:spPr>
        <p:style>
          <a:lnRef idx="1">
            <a:schemeClr val="dk1"/>
          </a:lnRef>
          <a:fillRef idx="2">
            <a:schemeClr val="dk1"/>
          </a:fillRef>
          <a:effectRef idx="1">
            <a:schemeClr val="dk1"/>
          </a:effectRef>
          <a:fontRef idx="minor">
            <a:schemeClr val="dk1"/>
          </a:fontRef>
        </p:style>
        <p:txBody>
          <a:bodyPr lIns="68580" tIns="34290" rIns="68580" bIns="34290" rtlCol="0" anchor="ctr"/>
          <a:lstStyle/>
          <a:p>
            <a:pPr algn="ctr"/>
            <a:r>
              <a:rPr lang="en-US" altLang="zh-CN" sz="1400" dirty="0" err="1"/>
              <a:t>MetaStore</a:t>
            </a:r>
            <a:endParaRPr lang="en-US" altLang="zh-CN" sz="1400" dirty="0"/>
          </a:p>
          <a:p>
            <a:pPr algn="ctr"/>
            <a:r>
              <a:rPr lang="en-US" altLang="zh-CN" sz="1400" dirty="0"/>
              <a:t>(OTS)</a:t>
            </a:r>
            <a:endParaRPr lang="zh-CN" altLang="en-US" sz="1400" dirty="0"/>
          </a:p>
        </p:txBody>
      </p:sp>
      <p:sp>
        <p:nvSpPr>
          <p:cNvPr id="26" name="矩形 25">
            <a:extLst>
              <a:ext uri="{FF2B5EF4-FFF2-40B4-BE49-F238E27FC236}">
                <a16:creationId xmlns:a16="http://schemas.microsoft.com/office/drawing/2014/main" xmlns="" id="{D309A462-277B-4283-BB7E-6DE6DE88C81F}"/>
              </a:ext>
            </a:extLst>
          </p:cNvPr>
          <p:cNvSpPr/>
          <p:nvPr/>
        </p:nvSpPr>
        <p:spPr>
          <a:xfrm>
            <a:off x="1843260" y="3948051"/>
            <a:ext cx="3635567" cy="910388"/>
          </a:xfrm>
          <a:prstGeom prst="rect">
            <a:avLst/>
          </a:prstGeom>
          <a:ln>
            <a:prstDash val="lgDash"/>
          </a:ln>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r>
              <a:rPr lang="zh-CN" altLang="en-US" sz="1400" dirty="0"/>
              <a:t>逻辑层</a:t>
            </a:r>
            <a:endParaRPr lang="en-US" altLang="zh-CN" sz="1400" dirty="0"/>
          </a:p>
          <a:p>
            <a:endParaRPr lang="en-US" altLang="zh-CN" sz="1400" dirty="0"/>
          </a:p>
          <a:p>
            <a:endParaRPr lang="zh-CN" altLang="en-US" sz="1400" dirty="0"/>
          </a:p>
        </p:txBody>
      </p:sp>
      <p:sp>
        <p:nvSpPr>
          <p:cNvPr id="36" name="矩形: 圆角 35">
            <a:extLst>
              <a:ext uri="{FF2B5EF4-FFF2-40B4-BE49-F238E27FC236}">
                <a16:creationId xmlns:a16="http://schemas.microsoft.com/office/drawing/2014/main" xmlns="" id="{0E8AB754-E9E2-4CBA-AC4E-D37AEC649E9F}"/>
              </a:ext>
            </a:extLst>
          </p:cNvPr>
          <p:cNvSpPr/>
          <p:nvPr/>
        </p:nvSpPr>
        <p:spPr>
          <a:xfrm>
            <a:off x="2532504" y="4071741"/>
            <a:ext cx="809052" cy="2854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MR Job</a:t>
            </a:r>
            <a:endParaRPr lang="zh-CN" altLang="en-US" sz="1400" dirty="0"/>
          </a:p>
        </p:txBody>
      </p:sp>
      <p:sp>
        <p:nvSpPr>
          <p:cNvPr id="37" name="矩形: 圆角 36">
            <a:extLst>
              <a:ext uri="{FF2B5EF4-FFF2-40B4-BE49-F238E27FC236}">
                <a16:creationId xmlns:a16="http://schemas.microsoft.com/office/drawing/2014/main" xmlns="" id="{B5C63C4C-C409-4DE8-BF5B-8A3946098E06}"/>
              </a:ext>
            </a:extLst>
          </p:cNvPr>
          <p:cNvSpPr/>
          <p:nvPr/>
        </p:nvSpPr>
        <p:spPr>
          <a:xfrm>
            <a:off x="3532973" y="4071741"/>
            <a:ext cx="809052" cy="2854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SQL Job</a:t>
            </a:r>
            <a:endParaRPr lang="zh-CN" altLang="en-US" sz="1400" dirty="0"/>
          </a:p>
        </p:txBody>
      </p:sp>
      <p:sp>
        <p:nvSpPr>
          <p:cNvPr id="38" name="矩形: 圆角 37">
            <a:extLst>
              <a:ext uri="{FF2B5EF4-FFF2-40B4-BE49-F238E27FC236}">
                <a16:creationId xmlns:a16="http://schemas.microsoft.com/office/drawing/2014/main" xmlns="" id="{92B7B27F-509D-4359-83C4-5A27608C12FF}"/>
              </a:ext>
            </a:extLst>
          </p:cNvPr>
          <p:cNvSpPr/>
          <p:nvPr/>
        </p:nvSpPr>
        <p:spPr>
          <a:xfrm>
            <a:off x="4533443" y="4071741"/>
            <a:ext cx="809052" cy="2854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a:t>
            </a:r>
            <a:endParaRPr lang="zh-CN" altLang="en-US" sz="1400" dirty="0"/>
          </a:p>
        </p:txBody>
      </p:sp>
      <p:sp>
        <p:nvSpPr>
          <p:cNvPr id="39" name="矩形: 圆角 38">
            <a:extLst>
              <a:ext uri="{FF2B5EF4-FFF2-40B4-BE49-F238E27FC236}">
                <a16:creationId xmlns:a16="http://schemas.microsoft.com/office/drawing/2014/main" xmlns="" id="{1C0AB757-42B1-49A0-B85B-D62FC21F0579}"/>
              </a:ext>
            </a:extLst>
          </p:cNvPr>
          <p:cNvSpPr/>
          <p:nvPr/>
        </p:nvSpPr>
        <p:spPr>
          <a:xfrm>
            <a:off x="2532503" y="4475489"/>
            <a:ext cx="1342680" cy="3168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err="1"/>
              <a:t>Pangu</a:t>
            </a:r>
            <a:endParaRPr lang="zh-CN" altLang="en-US" sz="1400" dirty="0"/>
          </a:p>
        </p:txBody>
      </p:sp>
      <p:sp>
        <p:nvSpPr>
          <p:cNvPr id="40" name="矩形: 圆角 39">
            <a:extLst>
              <a:ext uri="{FF2B5EF4-FFF2-40B4-BE49-F238E27FC236}">
                <a16:creationId xmlns:a16="http://schemas.microsoft.com/office/drawing/2014/main" xmlns="" id="{976FCD33-CDA8-4F03-971D-3E08B69E8998}"/>
              </a:ext>
            </a:extLst>
          </p:cNvPr>
          <p:cNvSpPr/>
          <p:nvPr/>
        </p:nvSpPr>
        <p:spPr>
          <a:xfrm>
            <a:off x="4025289" y="4475488"/>
            <a:ext cx="1342680" cy="3168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dirty="0"/>
              <a:t>Fuxi</a:t>
            </a:r>
            <a:endParaRPr lang="zh-CN" altLang="en-US" sz="1400" dirty="0"/>
          </a:p>
        </p:txBody>
      </p:sp>
      <p:sp>
        <p:nvSpPr>
          <p:cNvPr id="42" name="矩形: 圆角 41">
            <a:extLst>
              <a:ext uri="{FF2B5EF4-FFF2-40B4-BE49-F238E27FC236}">
                <a16:creationId xmlns:a16="http://schemas.microsoft.com/office/drawing/2014/main" xmlns="" id="{825BEA13-0E3D-459E-B278-8A80894FE8D3}"/>
              </a:ext>
            </a:extLst>
          </p:cNvPr>
          <p:cNvSpPr/>
          <p:nvPr/>
        </p:nvSpPr>
        <p:spPr>
          <a:xfrm>
            <a:off x="6957151" y="1208145"/>
            <a:ext cx="1558199" cy="384511"/>
          </a:xfrm>
          <a:prstGeom prst="roundRect">
            <a:avLst/>
          </a:prstGeom>
        </p:spPr>
        <p:style>
          <a:lnRef idx="1">
            <a:schemeClr val="accent3"/>
          </a:lnRef>
          <a:fillRef idx="3">
            <a:schemeClr val="accent3"/>
          </a:fillRef>
          <a:effectRef idx="2">
            <a:schemeClr val="accent3"/>
          </a:effectRef>
          <a:fontRef idx="minor">
            <a:schemeClr val="lt1"/>
          </a:fontRef>
        </p:style>
        <p:txBody>
          <a:bodyPr lIns="68580" tIns="34290" rIns="68580" bIns="34290" rtlCol="0" anchor="ctr"/>
          <a:lstStyle/>
          <a:p>
            <a:pPr algn="ctr"/>
            <a:r>
              <a:rPr lang="zh-CN" altLang="en-US" sz="1400" dirty="0"/>
              <a:t>第</a:t>
            </a:r>
            <a:r>
              <a:rPr lang="en-US" altLang="zh-CN" sz="1400" dirty="0"/>
              <a:t>1</a:t>
            </a:r>
            <a:r>
              <a:rPr lang="zh-CN" altLang="en-US" sz="1400" dirty="0"/>
              <a:t>层：客户端</a:t>
            </a:r>
          </a:p>
        </p:txBody>
      </p:sp>
      <p:sp>
        <p:nvSpPr>
          <p:cNvPr id="43" name="矩形: 圆角 42">
            <a:extLst>
              <a:ext uri="{FF2B5EF4-FFF2-40B4-BE49-F238E27FC236}">
                <a16:creationId xmlns:a16="http://schemas.microsoft.com/office/drawing/2014/main" xmlns="" id="{4C889BAB-0ABA-4B10-BD57-ABE1DE75C407}"/>
              </a:ext>
            </a:extLst>
          </p:cNvPr>
          <p:cNvSpPr/>
          <p:nvPr/>
        </p:nvSpPr>
        <p:spPr>
          <a:xfrm>
            <a:off x="6957151" y="1777866"/>
            <a:ext cx="1558199" cy="384511"/>
          </a:xfrm>
          <a:prstGeom prst="roundRect">
            <a:avLst/>
          </a:prstGeom>
        </p:spPr>
        <p:style>
          <a:lnRef idx="1">
            <a:schemeClr val="accent3"/>
          </a:lnRef>
          <a:fillRef idx="3">
            <a:schemeClr val="accent3"/>
          </a:fillRef>
          <a:effectRef idx="2">
            <a:schemeClr val="accent3"/>
          </a:effectRef>
          <a:fontRef idx="minor">
            <a:schemeClr val="lt1"/>
          </a:fontRef>
        </p:style>
        <p:txBody>
          <a:bodyPr lIns="68580" tIns="34290" rIns="68580" bIns="34290" rtlCol="0" anchor="ctr"/>
          <a:lstStyle/>
          <a:p>
            <a:pPr algn="ctr"/>
            <a:r>
              <a:rPr lang="zh-CN" altLang="en-US" sz="1400" dirty="0"/>
              <a:t>第</a:t>
            </a:r>
            <a:r>
              <a:rPr lang="en-US" altLang="zh-CN" sz="1400" dirty="0"/>
              <a:t>2</a:t>
            </a:r>
            <a:r>
              <a:rPr lang="zh-CN" altLang="en-US" sz="1400" dirty="0"/>
              <a:t>层：接入层</a:t>
            </a:r>
          </a:p>
        </p:txBody>
      </p:sp>
      <p:sp>
        <p:nvSpPr>
          <p:cNvPr id="44" name="矩形: 圆角 43">
            <a:extLst>
              <a:ext uri="{FF2B5EF4-FFF2-40B4-BE49-F238E27FC236}">
                <a16:creationId xmlns:a16="http://schemas.microsoft.com/office/drawing/2014/main" xmlns="" id="{0BE151D2-141B-4759-9DBF-859A4E4BF6B9}"/>
              </a:ext>
            </a:extLst>
          </p:cNvPr>
          <p:cNvSpPr/>
          <p:nvPr/>
        </p:nvSpPr>
        <p:spPr>
          <a:xfrm>
            <a:off x="6957151" y="2842649"/>
            <a:ext cx="1558199" cy="384511"/>
          </a:xfrm>
          <a:prstGeom prst="roundRect">
            <a:avLst/>
          </a:prstGeom>
        </p:spPr>
        <p:style>
          <a:lnRef idx="1">
            <a:schemeClr val="accent3"/>
          </a:lnRef>
          <a:fillRef idx="3">
            <a:schemeClr val="accent3"/>
          </a:fillRef>
          <a:effectRef idx="2">
            <a:schemeClr val="accent3"/>
          </a:effectRef>
          <a:fontRef idx="minor">
            <a:schemeClr val="lt1"/>
          </a:fontRef>
        </p:style>
        <p:txBody>
          <a:bodyPr lIns="68580" tIns="34290" rIns="68580" bIns="34290" rtlCol="0" anchor="ctr"/>
          <a:lstStyle/>
          <a:p>
            <a:pPr algn="ctr"/>
            <a:r>
              <a:rPr lang="zh-CN" altLang="en-US" sz="1400" dirty="0"/>
              <a:t>第</a:t>
            </a:r>
            <a:r>
              <a:rPr lang="en-US" altLang="zh-CN" sz="1400" dirty="0"/>
              <a:t>3</a:t>
            </a:r>
            <a:r>
              <a:rPr lang="zh-CN" altLang="en-US" sz="1400" dirty="0"/>
              <a:t>层：逻辑层</a:t>
            </a:r>
          </a:p>
        </p:txBody>
      </p:sp>
      <p:sp>
        <p:nvSpPr>
          <p:cNvPr id="45" name="矩形: 圆角 44">
            <a:extLst>
              <a:ext uri="{FF2B5EF4-FFF2-40B4-BE49-F238E27FC236}">
                <a16:creationId xmlns:a16="http://schemas.microsoft.com/office/drawing/2014/main" xmlns="" id="{CA5A1D80-1F48-409D-AA1E-878C1F0A9560}"/>
              </a:ext>
            </a:extLst>
          </p:cNvPr>
          <p:cNvSpPr/>
          <p:nvPr/>
        </p:nvSpPr>
        <p:spPr>
          <a:xfrm>
            <a:off x="6957151" y="4210989"/>
            <a:ext cx="1558199" cy="384511"/>
          </a:xfrm>
          <a:prstGeom prst="roundRect">
            <a:avLst/>
          </a:prstGeom>
        </p:spPr>
        <p:style>
          <a:lnRef idx="1">
            <a:schemeClr val="accent3"/>
          </a:lnRef>
          <a:fillRef idx="3">
            <a:schemeClr val="accent3"/>
          </a:fillRef>
          <a:effectRef idx="2">
            <a:schemeClr val="accent3"/>
          </a:effectRef>
          <a:fontRef idx="minor">
            <a:schemeClr val="lt1"/>
          </a:fontRef>
        </p:style>
        <p:txBody>
          <a:bodyPr lIns="68580" tIns="34290" rIns="68580" bIns="34290" rtlCol="0" anchor="ctr"/>
          <a:lstStyle/>
          <a:p>
            <a:pPr algn="ctr"/>
            <a:r>
              <a:rPr lang="zh-CN" altLang="en-US" sz="1400" dirty="0"/>
              <a:t>第</a:t>
            </a:r>
            <a:r>
              <a:rPr lang="en-US" altLang="zh-CN" sz="1400" dirty="0"/>
              <a:t>4</a:t>
            </a:r>
            <a:r>
              <a:rPr lang="zh-CN" altLang="en-US" sz="1400" dirty="0"/>
              <a:t>层：计算层</a:t>
            </a:r>
          </a:p>
        </p:txBody>
      </p:sp>
      <p:cxnSp>
        <p:nvCxnSpPr>
          <p:cNvPr id="47" name="直接箭头连接符 46">
            <a:extLst>
              <a:ext uri="{FF2B5EF4-FFF2-40B4-BE49-F238E27FC236}">
                <a16:creationId xmlns:a16="http://schemas.microsoft.com/office/drawing/2014/main" xmlns="" id="{CD94F26E-63C4-4C29-A673-9F5EFC08879E}"/>
              </a:ext>
            </a:extLst>
          </p:cNvPr>
          <p:cNvCxnSpPr>
            <a:stCxn id="8" idx="2"/>
          </p:cNvCxnSpPr>
          <p:nvPr/>
        </p:nvCxnSpPr>
        <p:spPr>
          <a:xfrm>
            <a:off x="3661043" y="1592655"/>
            <a:ext cx="0" cy="148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a:extLst>
              <a:ext uri="{FF2B5EF4-FFF2-40B4-BE49-F238E27FC236}">
                <a16:creationId xmlns:a16="http://schemas.microsoft.com/office/drawing/2014/main" xmlns="" id="{63902ECD-3DAA-49DB-BEBB-A6F77BFF2005}"/>
              </a:ext>
            </a:extLst>
          </p:cNvPr>
          <p:cNvCxnSpPr>
            <a:stCxn id="13" idx="2"/>
            <a:endCxn id="16" idx="0"/>
          </p:cNvCxnSpPr>
          <p:nvPr/>
        </p:nvCxnSpPr>
        <p:spPr>
          <a:xfrm>
            <a:off x="3661043" y="2249573"/>
            <a:ext cx="0" cy="142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xmlns="" id="{7BE9E2A2-5417-4B98-BA90-F909992FF173}"/>
              </a:ext>
            </a:extLst>
          </p:cNvPr>
          <p:cNvCxnSpPr>
            <a:stCxn id="16" idx="2"/>
            <a:endCxn id="26" idx="0"/>
          </p:cNvCxnSpPr>
          <p:nvPr/>
        </p:nvCxnSpPr>
        <p:spPr>
          <a:xfrm>
            <a:off x="3661043" y="3706030"/>
            <a:ext cx="0" cy="242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xmlns="" id="{1F0E9A30-094F-4F6E-801E-F8B4BCF01A9A}"/>
              </a:ext>
            </a:extLst>
          </p:cNvPr>
          <p:cNvCxnSpPr>
            <a:stCxn id="13" idx="1"/>
            <a:endCxn id="15" idx="3"/>
          </p:cNvCxnSpPr>
          <p:nvPr/>
        </p:nvCxnSpPr>
        <p:spPr>
          <a:xfrm flipH="1">
            <a:off x="1711747" y="2001694"/>
            <a:ext cx="131513" cy="4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xmlns="" id="{02763D80-EA1A-4CA5-9B3D-AB8F2D16FCD9}"/>
              </a:ext>
            </a:extLst>
          </p:cNvPr>
          <p:cNvCxnSpPr>
            <a:stCxn id="16" idx="1"/>
            <a:endCxn id="25" idx="4"/>
          </p:cNvCxnSpPr>
          <p:nvPr/>
        </p:nvCxnSpPr>
        <p:spPr>
          <a:xfrm flipH="1">
            <a:off x="1651843" y="3049106"/>
            <a:ext cx="1914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13877" y="86635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2449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4D6D16-0906-4C88-9838-F30A1202DD39}"/>
              </a:ext>
            </a:extLst>
          </p:cNvPr>
          <p:cNvSpPr>
            <a:spLocks noGrp="1"/>
          </p:cNvSpPr>
          <p:nvPr>
            <p:ph type="title"/>
          </p:nvPr>
        </p:nvSpPr>
        <p:spPr>
          <a:xfrm>
            <a:off x="0" y="17140"/>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客户端</a:t>
            </a:r>
          </a:p>
        </p:txBody>
      </p:sp>
      <p:sp>
        <p:nvSpPr>
          <p:cNvPr id="3" name="内容占位符 2">
            <a:extLst>
              <a:ext uri="{FF2B5EF4-FFF2-40B4-BE49-F238E27FC236}">
                <a16:creationId xmlns:a16="http://schemas.microsoft.com/office/drawing/2014/main" xmlns="" id="{EDCD2A66-FDB0-4460-A896-0AA23B1919F7}"/>
              </a:ext>
            </a:extLst>
          </p:cNvPr>
          <p:cNvSpPr>
            <a:spLocks noGrp="1"/>
          </p:cNvSpPr>
          <p:nvPr>
            <p:ph idx="1"/>
          </p:nvPr>
        </p:nvSpPr>
        <p:spPr/>
        <p:txBody>
          <a:bodyPr/>
          <a:lstStyle/>
          <a:p>
            <a:r>
              <a:rPr lang="zh-CN" altLang="en-US" dirty="0"/>
              <a:t>第一层：客户端</a:t>
            </a:r>
            <a:endParaRPr lang="en-US" altLang="zh-CN" dirty="0"/>
          </a:p>
          <a:p>
            <a:pPr marL="0" indent="0">
              <a:buNone/>
            </a:pPr>
            <a:endParaRPr lang="en-US" altLang="zh-CN" dirty="0"/>
          </a:p>
          <a:p>
            <a:pPr marL="0" indent="0">
              <a:buNone/>
            </a:pPr>
            <a:r>
              <a:rPr lang="zh-CN" altLang="en-US" dirty="0"/>
              <a:t>用户通过各种方式发起请求</a:t>
            </a:r>
            <a:endParaRPr lang="en-US" altLang="zh-CN" dirty="0"/>
          </a:p>
          <a:p>
            <a:pPr marL="342900" lvl="1" indent="0">
              <a:buNone/>
            </a:pPr>
            <a:r>
              <a:rPr lang="en-US" altLang="zh-CN" sz="2100" dirty="0"/>
              <a:t>RESTful API</a:t>
            </a:r>
          </a:p>
          <a:p>
            <a:pPr marL="342900" lvl="1" indent="0">
              <a:buNone/>
            </a:pPr>
            <a:r>
              <a:rPr lang="en-US" altLang="zh-CN" sz="2100" dirty="0"/>
              <a:t>Java</a:t>
            </a:r>
          </a:p>
          <a:p>
            <a:pPr marL="342900" lvl="1" indent="0">
              <a:buNone/>
            </a:pPr>
            <a:r>
              <a:rPr lang="en-US" altLang="zh-CN" sz="2100" dirty="0"/>
              <a:t>Command</a:t>
            </a:r>
          </a:p>
          <a:p>
            <a:pPr marL="342900" lvl="1" indent="0">
              <a:buNone/>
            </a:pPr>
            <a:r>
              <a:rPr lang="en-US" altLang="zh-CN" sz="2100" dirty="0"/>
              <a:t>Web</a:t>
            </a:r>
          </a:p>
          <a:p>
            <a:pPr marL="342900" lvl="1" indent="0">
              <a:buNone/>
            </a:pPr>
            <a:r>
              <a:rPr lang="en-US" altLang="zh-CN" sz="2100" dirty="0"/>
              <a:t>R</a:t>
            </a:r>
            <a:endParaRPr lang="zh-CN" altLang="en-US" sz="2100" dirty="0"/>
          </a:p>
        </p:txBody>
      </p:sp>
      <p:pic>
        <p:nvPicPr>
          <p:cNvPr id="5" name="图片 4">
            <a:extLst>
              <a:ext uri="{FF2B5EF4-FFF2-40B4-BE49-F238E27FC236}">
                <a16:creationId xmlns:a16="http://schemas.microsoft.com/office/drawing/2014/main" xmlns="" id="{04459541-C664-4690-92A6-3AF40525C959}"/>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5652120" y="1851670"/>
            <a:ext cx="4943475" cy="2771775"/>
          </a:xfrm>
          <a:prstGeom prst="rect">
            <a:avLst/>
          </a:prstGeom>
        </p:spPr>
      </p:pic>
      <p:cxnSp>
        <p:nvCxnSpPr>
          <p:cNvPr id="6" name="直接连接符 5"/>
          <p:cNvCxnSpPr/>
          <p:nvPr/>
        </p:nvCxnSpPr>
        <p:spPr>
          <a:xfrm>
            <a:off x="-25003" y="915566"/>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5197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81D396-ABA7-4D75-BBD0-26E62A0AA428}"/>
              </a:ext>
            </a:extLst>
          </p:cNvPr>
          <p:cNvSpPr>
            <a:spLocks noGrp="1"/>
          </p:cNvSpPr>
          <p:nvPr>
            <p:ph type="title"/>
          </p:nvPr>
        </p:nvSpPr>
        <p:spPr>
          <a:xfrm>
            <a:off x="0" y="-2755"/>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接入层</a:t>
            </a:r>
          </a:p>
        </p:txBody>
      </p:sp>
      <p:sp>
        <p:nvSpPr>
          <p:cNvPr id="3" name="内容占位符 2">
            <a:extLst>
              <a:ext uri="{FF2B5EF4-FFF2-40B4-BE49-F238E27FC236}">
                <a16:creationId xmlns:a16="http://schemas.microsoft.com/office/drawing/2014/main" xmlns="" id="{DA6FBB99-5198-4D3C-B941-67C3B0C4B728}"/>
              </a:ext>
            </a:extLst>
          </p:cNvPr>
          <p:cNvSpPr>
            <a:spLocks noGrp="1"/>
          </p:cNvSpPr>
          <p:nvPr>
            <p:ph idx="1"/>
          </p:nvPr>
        </p:nvSpPr>
        <p:spPr/>
        <p:txBody>
          <a:bodyPr/>
          <a:lstStyle/>
          <a:p>
            <a:r>
              <a:rPr lang="zh-CN" altLang="en-US" sz="1400" dirty="0"/>
              <a:t>第二层 接入层</a:t>
            </a:r>
            <a:endParaRPr lang="en-US" altLang="zh-CN" sz="1400" dirty="0"/>
          </a:p>
          <a:p>
            <a:endParaRPr lang="en-US" altLang="zh-CN" sz="1400" dirty="0"/>
          </a:p>
          <a:p>
            <a:pPr marL="0" indent="0" algn="just">
              <a:buNone/>
            </a:pPr>
            <a:r>
              <a:rPr lang="zh-CN" altLang="en-US" sz="1400" dirty="0"/>
              <a:t>通过云账号服务器，对请求中的签</a:t>
            </a:r>
            <a:endParaRPr lang="en-US" altLang="zh-CN" sz="1400" dirty="0"/>
          </a:p>
          <a:p>
            <a:pPr marL="0" indent="0" algn="just">
              <a:buNone/>
            </a:pPr>
            <a:r>
              <a:rPr lang="zh-CN" altLang="en-US" sz="1400" dirty="0"/>
              <a:t>名信息进行验证，返回</a:t>
            </a:r>
            <a:r>
              <a:rPr lang="en-US" altLang="zh-CN" sz="1400" dirty="0" err="1"/>
              <a:t>AccountID</a:t>
            </a:r>
            <a:endParaRPr lang="en-US" altLang="zh-CN" sz="1400" dirty="0"/>
          </a:p>
          <a:p>
            <a:pPr marL="0" indent="0" algn="just">
              <a:buNone/>
            </a:pPr>
            <a:r>
              <a:rPr lang="zh-CN" altLang="en-US" sz="1400" dirty="0"/>
              <a:t>给</a:t>
            </a:r>
            <a:r>
              <a:rPr lang="en-US" altLang="zh-CN" sz="1400" dirty="0"/>
              <a:t>HTTP Server</a:t>
            </a:r>
          </a:p>
          <a:p>
            <a:pPr marL="0" indent="0" algn="just">
              <a:buNone/>
            </a:pPr>
            <a:endParaRPr lang="en-US" altLang="zh-CN" sz="1400" dirty="0"/>
          </a:p>
          <a:p>
            <a:pPr marL="0" indent="0" algn="just">
              <a:buNone/>
            </a:pPr>
            <a:r>
              <a:rPr lang="zh-CN" altLang="en-US" sz="1400" dirty="0"/>
              <a:t>请思考</a:t>
            </a:r>
            <a:endParaRPr lang="en-US" altLang="zh-CN" sz="1400" dirty="0"/>
          </a:p>
          <a:p>
            <a:pPr marL="0" indent="0" algn="just">
              <a:buNone/>
            </a:pPr>
            <a:r>
              <a:rPr lang="en-US" altLang="zh-CN" sz="1400" dirty="0" err="1"/>
              <a:t>AccountID</a:t>
            </a:r>
            <a:r>
              <a:rPr lang="zh-CN" altLang="en-US" sz="1400" dirty="0"/>
              <a:t>和</a:t>
            </a:r>
            <a:r>
              <a:rPr lang="en-US" altLang="zh-CN" sz="1400" dirty="0" err="1"/>
              <a:t>AccessID</a:t>
            </a:r>
            <a:r>
              <a:rPr lang="zh-CN" altLang="en-US" sz="1400" dirty="0"/>
              <a:t>有什么区别？</a:t>
            </a:r>
            <a:endParaRPr lang="en-US" altLang="zh-CN" sz="1400" dirty="0"/>
          </a:p>
        </p:txBody>
      </p:sp>
      <p:sp>
        <p:nvSpPr>
          <p:cNvPr id="5" name="矩形 4">
            <a:extLst>
              <a:ext uri="{FF2B5EF4-FFF2-40B4-BE49-F238E27FC236}">
                <a16:creationId xmlns:a16="http://schemas.microsoft.com/office/drawing/2014/main" xmlns="" id="{3A5AF65C-15CF-41F6-8F66-616C6949C65A}"/>
              </a:ext>
            </a:extLst>
          </p:cNvPr>
          <p:cNvSpPr/>
          <p:nvPr/>
        </p:nvSpPr>
        <p:spPr>
          <a:xfrm>
            <a:off x="5535976" y="1268016"/>
            <a:ext cx="3057181" cy="6737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b="1" dirty="0"/>
              <a:t>LVS </a:t>
            </a:r>
            <a:r>
              <a:rPr lang="zh-CN" altLang="en-US" sz="1400" b="1" dirty="0"/>
              <a:t>负载均衡</a:t>
            </a:r>
          </a:p>
        </p:txBody>
      </p:sp>
      <p:sp>
        <p:nvSpPr>
          <p:cNvPr id="6" name="箭头: 下 5">
            <a:extLst>
              <a:ext uri="{FF2B5EF4-FFF2-40B4-BE49-F238E27FC236}">
                <a16:creationId xmlns:a16="http://schemas.microsoft.com/office/drawing/2014/main" xmlns="" id="{0F205572-5913-48F9-A166-EADC9D406EA8}"/>
              </a:ext>
            </a:extLst>
          </p:cNvPr>
          <p:cNvSpPr/>
          <p:nvPr/>
        </p:nvSpPr>
        <p:spPr>
          <a:xfrm>
            <a:off x="6639037" y="1959877"/>
            <a:ext cx="851054" cy="60112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sz="1400"/>
          </a:p>
        </p:txBody>
      </p:sp>
      <p:sp>
        <p:nvSpPr>
          <p:cNvPr id="7" name="矩形 6">
            <a:extLst>
              <a:ext uri="{FF2B5EF4-FFF2-40B4-BE49-F238E27FC236}">
                <a16:creationId xmlns:a16="http://schemas.microsoft.com/office/drawing/2014/main" xmlns="" id="{2FA24A34-C798-4E2B-8F0B-F27EF6A222A9}"/>
              </a:ext>
            </a:extLst>
          </p:cNvPr>
          <p:cNvSpPr/>
          <p:nvPr/>
        </p:nvSpPr>
        <p:spPr>
          <a:xfrm>
            <a:off x="5535976" y="2577540"/>
            <a:ext cx="3057181" cy="6737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400" b="1" dirty="0"/>
              <a:t>HTTP Server</a:t>
            </a:r>
            <a:endParaRPr lang="zh-CN" altLang="en-US" sz="1400" b="1" dirty="0"/>
          </a:p>
        </p:txBody>
      </p:sp>
      <p:sp>
        <p:nvSpPr>
          <p:cNvPr id="9" name="箭头: 下 8">
            <a:extLst>
              <a:ext uri="{FF2B5EF4-FFF2-40B4-BE49-F238E27FC236}">
                <a16:creationId xmlns:a16="http://schemas.microsoft.com/office/drawing/2014/main" xmlns="" id="{E0F69BB6-798D-41BF-B105-C4F47D143599}"/>
              </a:ext>
            </a:extLst>
          </p:cNvPr>
          <p:cNvSpPr/>
          <p:nvPr/>
        </p:nvSpPr>
        <p:spPr>
          <a:xfrm>
            <a:off x="6141901" y="3285941"/>
            <a:ext cx="851054" cy="60112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sz="1400"/>
          </a:p>
        </p:txBody>
      </p:sp>
      <p:sp>
        <p:nvSpPr>
          <p:cNvPr id="10" name="箭头: 下 9">
            <a:extLst>
              <a:ext uri="{FF2B5EF4-FFF2-40B4-BE49-F238E27FC236}">
                <a16:creationId xmlns:a16="http://schemas.microsoft.com/office/drawing/2014/main" xmlns="" id="{C1121F35-4E58-4527-84A2-4EC74378B126}"/>
              </a:ext>
            </a:extLst>
          </p:cNvPr>
          <p:cNvSpPr/>
          <p:nvPr/>
        </p:nvSpPr>
        <p:spPr>
          <a:xfrm rot="10800000">
            <a:off x="7180241" y="3285941"/>
            <a:ext cx="851054" cy="60112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sz="1400"/>
          </a:p>
        </p:txBody>
      </p:sp>
      <p:sp>
        <p:nvSpPr>
          <p:cNvPr id="11" name="矩形 10">
            <a:extLst>
              <a:ext uri="{FF2B5EF4-FFF2-40B4-BE49-F238E27FC236}">
                <a16:creationId xmlns:a16="http://schemas.microsoft.com/office/drawing/2014/main" xmlns="" id="{19D15989-5EED-40DC-B6E5-A337B71836E4}"/>
              </a:ext>
            </a:extLst>
          </p:cNvPr>
          <p:cNvSpPr/>
          <p:nvPr/>
        </p:nvSpPr>
        <p:spPr>
          <a:xfrm>
            <a:off x="5535973" y="3921758"/>
            <a:ext cx="3057181" cy="6737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1400" b="1" dirty="0"/>
              <a:t>云账号服务器</a:t>
            </a:r>
          </a:p>
        </p:txBody>
      </p:sp>
      <p:sp>
        <p:nvSpPr>
          <p:cNvPr id="12" name="矩形 11">
            <a:extLst>
              <a:ext uri="{FF2B5EF4-FFF2-40B4-BE49-F238E27FC236}">
                <a16:creationId xmlns:a16="http://schemas.microsoft.com/office/drawing/2014/main" xmlns="" id="{8BBD9E18-9561-4DE5-8662-776583E4A623}"/>
              </a:ext>
            </a:extLst>
          </p:cNvPr>
          <p:cNvSpPr/>
          <p:nvPr/>
        </p:nvSpPr>
        <p:spPr>
          <a:xfrm>
            <a:off x="7605768" y="1959877"/>
            <a:ext cx="909583" cy="601123"/>
          </a:xfrm>
          <a:prstGeom prst="rect">
            <a:avLst/>
          </a:prstGeom>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algn="ctr"/>
            <a:r>
              <a:rPr lang="en-US" altLang="zh-CN" sz="1400" dirty="0" err="1"/>
              <a:t>AccessID</a:t>
            </a:r>
            <a:endParaRPr lang="en-US" altLang="zh-CN" sz="1400" dirty="0"/>
          </a:p>
          <a:p>
            <a:pPr algn="ctr"/>
            <a:r>
              <a:rPr lang="en-US" altLang="zh-CN" sz="1400" dirty="0"/>
              <a:t>MD5</a:t>
            </a:r>
            <a:r>
              <a:rPr lang="zh-CN" altLang="en-US" sz="1400" dirty="0"/>
              <a:t>签名</a:t>
            </a:r>
          </a:p>
        </p:txBody>
      </p:sp>
      <p:sp>
        <p:nvSpPr>
          <p:cNvPr id="13" name="矩形 12">
            <a:extLst>
              <a:ext uri="{FF2B5EF4-FFF2-40B4-BE49-F238E27FC236}">
                <a16:creationId xmlns:a16="http://schemas.microsoft.com/office/drawing/2014/main" xmlns="" id="{F2E8380E-9EB2-4EA3-BDD8-95C237831987}"/>
              </a:ext>
            </a:extLst>
          </p:cNvPr>
          <p:cNvSpPr/>
          <p:nvPr/>
        </p:nvSpPr>
        <p:spPr>
          <a:xfrm>
            <a:off x="5232318" y="3283377"/>
            <a:ext cx="909583" cy="601123"/>
          </a:xfrm>
          <a:prstGeom prst="rect">
            <a:avLst/>
          </a:prstGeom>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algn="ctr"/>
            <a:r>
              <a:rPr lang="en-US" altLang="zh-CN" sz="1400" dirty="0" err="1"/>
              <a:t>AccessID</a:t>
            </a:r>
            <a:endParaRPr lang="en-US" altLang="zh-CN" sz="1400" dirty="0"/>
          </a:p>
          <a:p>
            <a:pPr algn="ctr"/>
            <a:r>
              <a:rPr lang="en-US" altLang="zh-CN" sz="1400" dirty="0"/>
              <a:t>MD5</a:t>
            </a:r>
            <a:r>
              <a:rPr lang="zh-CN" altLang="en-US" sz="1400" dirty="0"/>
              <a:t>签名</a:t>
            </a:r>
          </a:p>
        </p:txBody>
      </p:sp>
      <p:sp>
        <p:nvSpPr>
          <p:cNvPr id="14" name="矩形 13">
            <a:extLst>
              <a:ext uri="{FF2B5EF4-FFF2-40B4-BE49-F238E27FC236}">
                <a16:creationId xmlns:a16="http://schemas.microsoft.com/office/drawing/2014/main" xmlns="" id="{6CCFE9DA-4FD0-4192-A289-3F493FE2B5F9}"/>
              </a:ext>
            </a:extLst>
          </p:cNvPr>
          <p:cNvSpPr/>
          <p:nvPr/>
        </p:nvSpPr>
        <p:spPr>
          <a:xfrm>
            <a:off x="8060559" y="3283377"/>
            <a:ext cx="909583" cy="601123"/>
          </a:xfrm>
          <a:prstGeom prst="rect">
            <a:avLst/>
          </a:prstGeom>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pPr algn="ctr"/>
            <a:r>
              <a:rPr lang="en-US" altLang="zh-CN" sz="1400" dirty="0" err="1"/>
              <a:t>AccessID</a:t>
            </a:r>
            <a:endParaRPr lang="en-US" altLang="zh-CN" sz="1400" dirty="0"/>
          </a:p>
        </p:txBody>
      </p:sp>
      <p:cxnSp>
        <p:nvCxnSpPr>
          <p:cNvPr id="15" name="直接连接符 14"/>
          <p:cNvCxnSpPr/>
          <p:nvPr/>
        </p:nvCxnSpPr>
        <p:spPr>
          <a:xfrm>
            <a:off x="0" y="85993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6705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我是导游</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7" name="内容占位符 2"/>
          <p:cNvSpPr txBox="1">
            <a:spLocks/>
          </p:cNvSpPr>
          <p:nvPr/>
        </p:nvSpPr>
        <p:spPr>
          <a:xfrm>
            <a:off x="251520" y="699542"/>
            <a:ext cx="4464496" cy="3014663"/>
          </a:xfrm>
          <a:prstGeom prst="rect">
            <a:avLst/>
          </a:prstGeom>
        </p:spPr>
        <p:txBody>
          <a:bodyPr lIns="91438" tIns="45719" rIns="91438" bIns="45719"/>
          <a:lstStyle/>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第八章：数据分析与挖掘（</a:t>
            </a:r>
            <a:r>
              <a:rPr lang="en-US" altLang="zh-CN" sz="1600" kern="0" dirty="0" smtClean="0">
                <a:solidFill>
                  <a:srgbClr val="002060"/>
                </a:solidFill>
                <a:latin typeface="Verdana" pitchFamily="34" charset="0"/>
                <a:ea typeface="微软雅黑" pitchFamily="34" charset="-122"/>
                <a:cs typeface="Verdana" pitchFamily="34" charset="0"/>
              </a:rPr>
              <a:t>2</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本章介绍了管理</a:t>
            </a:r>
            <a:r>
              <a:rPr lang="en-US" altLang="zh-CN" sz="1600" kern="0" dirty="0" err="1" smtClean="0">
                <a:solidFill>
                  <a:srgbClr val="002060"/>
                </a:solidFill>
                <a:latin typeface="Verdana" pitchFamily="34" charset="0"/>
                <a:ea typeface="微软雅黑" pitchFamily="34" charset="-122"/>
                <a:cs typeface="Verdana" pitchFamily="34" charset="0"/>
              </a:rPr>
              <a:t>hadoop</a:t>
            </a:r>
            <a:r>
              <a:rPr lang="en-US" altLang="zh-CN" sz="1600" kern="0" dirty="0" smtClean="0">
                <a:solidFill>
                  <a:srgbClr val="002060"/>
                </a:solidFill>
                <a:latin typeface="Verdana" pitchFamily="34" charset="0"/>
                <a:ea typeface="微软雅黑" pitchFamily="34" charset="-122"/>
                <a:cs typeface="Verdana" pitchFamily="34" charset="0"/>
              </a:rPr>
              <a:t> jobs</a:t>
            </a:r>
            <a:r>
              <a:rPr lang="zh-CN" altLang="en-US" sz="1600" kern="0" dirty="0" smtClean="0">
                <a:solidFill>
                  <a:srgbClr val="002060"/>
                </a:solidFill>
                <a:latin typeface="Verdana" pitchFamily="34" charset="0"/>
                <a:ea typeface="微软雅黑" pitchFamily="34" charset="-122"/>
                <a:cs typeface="Verdana" pitchFamily="34" charset="0"/>
              </a:rPr>
              <a:t>的工作流调度系统</a:t>
            </a:r>
            <a:r>
              <a:rPr lang="en-US" altLang="zh-CN" sz="1600" kern="0" dirty="0" smtClean="0">
                <a:solidFill>
                  <a:srgbClr val="002060"/>
                </a:solidFill>
                <a:latin typeface="Verdana" pitchFamily="34" charset="0"/>
                <a:ea typeface="微软雅黑" pitchFamily="34" charset="-122"/>
                <a:cs typeface="Verdana" pitchFamily="34" charset="0"/>
              </a:rPr>
              <a:t>OOIZE</a:t>
            </a:r>
            <a:r>
              <a:rPr lang="zh-CN" altLang="en-US" sz="1600" kern="0" dirty="0" smtClean="0">
                <a:solidFill>
                  <a:srgbClr val="002060"/>
                </a:solidFill>
                <a:latin typeface="Verdana" pitchFamily="34" charset="0"/>
                <a:ea typeface="微软雅黑" pitchFamily="34" charset="-122"/>
                <a:cs typeface="Verdana" pitchFamily="34" charset="0"/>
              </a:rPr>
              <a:t>，低延迟的大数据交互式查询引擎</a:t>
            </a:r>
            <a:r>
              <a:rPr lang="en-US" altLang="zh-CN" sz="1600" kern="0" dirty="0" smtClean="0">
                <a:solidFill>
                  <a:srgbClr val="002060"/>
                </a:solidFill>
                <a:latin typeface="Verdana" pitchFamily="34" charset="0"/>
                <a:ea typeface="微软雅黑" pitchFamily="34" charset="-122"/>
                <a:cs typeface="Verdana" pitchFamily="34" charset="0"/>
              </a:rPr>
              <a:t>Presto</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第九章：数据分析与挖掘（</a:t>
            </a:r>
            <a:r>
              <a:rPr lang="en-US" altLang="zh-CN" sz="1600" kern="0" dirty="0" smtClean="0">
                <a:solidFill>
                  <a:srgbClr val="002060"/>
                </a:solidFill>
                <a:latin typeface="Verdana" pitchFamily="34" charset="0"/>
                <a:ea typeface="微软雅黑" pitchFamily="34" charset="-122"/>
                <a:cs typeface="Verdana" pitchFamily="34" charset="0"/>
              </a:rPr>
              <a:t>3</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本章将介绍流式计算平台</a:t>
            </a:r>
            <a:r>
              <a:rPr lang="en-US" altLang="zh-CN" sz="1600" kern="0" dirty="0" smtClean="0">
                <a:solidFill>
                  <a:srgbClr val="002060"/>
                </a:solidFill>
                <a:latin typeface="Verdana" pitchFamily="34" charset="0"/>
                <a:ea typeface="微软雅黑" pitchFamily="34" charset="-122"/>
                <a:cs typeface="Verdana" pitchFamily="34" charset="0"/>
              </a:rPr>
              <a:t>storm</a:t>
            </a:r>
            <a:r>
              <a:rPr lang="zh-CN" altLang="en-US" sz="1600" kern="0" dirty="0" smtClean="0">
                <a:solidFill>
                  <a:srgbClr val="002060"/>
                </a:solidFill>
                <a:latin typeface="Verdana" pitchFamily="34" charset="0"/>
                <a:ea typeface="微软雅黑" pitchFamily="34" charset="-122"/>
                <a:cs typeface="Verdana" pitchFamily="34" charset="0"/>
              </a:rPr>
              <a:t>和内存计算平台</a:t>
            </a:r>
            <a:r>
              <a:rPr lang="en-US" altLang="zh-CN" sz="1600" kern="0" dirty="0" smtClean="0">
                <a:solidFill>
                  <a:srgbClr val="002060"/>
                </a:solidFill>
                <a:latin typeface="Verdana" pitchFamily="34" charset="0"/>
                <a:ea typeface="微软雅黑" pitchFamily="34" charset="-122"/>
                <a:cs typeface="Verdana" pitchFamily="34" charset="0"/>
              </a:rPr>
              <a:t>spark</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第十章：数据分析与挖掘（</a:t>
            </a:r>
            <a:r>
              <a:rPr lang="en-US" altLang="zh-CN" sz="1600" kern="0" dirty="0" smtClean="0">
                <a:solidFill>
                  <a:srgbClr val="002060"/>
                </a:solidFill>
                <a:latin typeface="Verdana" pitchFamily="34" charset="0"/>
                <a:ea typeface="微软雅黑" pitchFamily="34" charset="-122"/>
                <a:cs typeface="Verdana" pitchFamily="34" charset="0"/>
              </a:rPr>
              <a:t>4</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本章将介绍支持</a:t>
            </a:r>
            <a:r>
              <a:rPr lang="en-US" altLang="zh-CN" sz="1600" kern="0" dirty="0" smtClean="0">
                <a:solidFill>
                  <a:srgbClr val="002060"/>
                </a:solidFill>
                <a:latin typeface="Verdana" pitchFamily="34" charset="0"/>
                <a:ea typeface="微软雅黑" pitchFamily="34" charset="-122"/>
                <a:cs typeface="Verdana" pitchFamily="34" charset="0"/>
              </a:rPr>
              <a:t>DAG</a:t>
            </a:r>
            <a:r>
              <a:rPr lang="zh-CN" altLang="en-US" sz="1600" kern="0" dirty="0" smtClean="0">
                <a:solidFill>
                  <a:srgbClr val="002060"/>
                </a:solidFill>
                <a:latin typeface="Verdana" pitchFamily="34" charset="0"/>
                <a:ea typeface="微软雅黑" pitchFamily="34" charset="-122"/>
                <a:cs typeface="Verdana" pitchFamily="34" charset="0"/>
              </a:rPr>
              <a:t>作业的计算框架</a:t>
            </a:r>
            <a:r>
              <a:rPr lang="en-US" altLang="zh-CN" sz="1600" kern="0" dirty="0" err="1" smtClean="0">
                <a:solidFill>
                  <a:srgbClr val="002060"/>
                </a:solidFill>
                <a:latin typeface="Verdana" pitchFamily="34" charset="0"/>
                <a:ea typeface="微软雅黑" pitchFamily="34" charset="-122"/>
                <a:cs typeface="Verdana" pitchFamily="34" charset="0"/>
              </a:rPr>
              <a:t>Tez</a:t>
            </a:r>
            <a:r>
              <a:rPr lang="zh-CN" altLang="en-US" sz="1600" kern="0" dirty="0" smtClean="0">
                <a:solidFill>
                  <a:srgbClr val="002060"/>
                </a:solidFill>
                <a:latin typeface="Verdana" pitchFamily="34" charset="0"/>
                <a:ea typeface="微软雅黑" pitchFamily="34" charset="-122"/>
                <a:cs typeface="Verdana" pitchFamily="34" charset="0"/>
              </a:rPr>
              <a:t>和</a:t>
            </a:r>
            <a:r>
              <a:rPr lang="en-US" altLang="zh-CN" sz="1600" kern="0" dirty="0" err="1" smtClean="0">
                <a:solidFill>
                  <a:srgbClr val="002060"/>
                </a:solidFill>
                <a:latin typeface="Verdana" pitchFamily="34" charset="0"/>
                <a:ea typeface="微软雅黑" pitchFamily="34" charset="-122"/>
                <a:cs typeface="Verdana" pitchFamily="34" charset="0"/>
              </a:rPr>
              <a:t>Rhadoop</a:t>
            </a:r>
            <a:r>
              <a:rPr lang="zh-CN" altLang="en-US" sz="1600" kern="0" dirty="0" smtClean="0">
                <a:solidFill>
                  <a:srgbClr val="002060"/>
                </a:solidFill>
                <a:latin typeface="Verdana" pitchFamily="34" charset="0"/>
                <a:ea typeface="微软雅黑" pitchFamily="34" charset="-122"/>
                <a:cs typeface="Verdana" pitchFamily="34" charset="0"/>
              </a:rPr>
              <a:t>以及数据分析编程。</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第十一章：数据分析与挖掘（</a:t>
            </a:r>
            <a:r>
              <a:rPr lang="en-US" altLang="zh-CN" sz="1600" kern="0" dirty="0" smtClean="0">
                <a:solidFill>
                  <a:srgbClr val="002060"/>
                </a:solidFill>
                <a:latin typeface="Verdana" pitchFamily="34" charset="0"/>
                <a:ea typeface="微软雅黑" pitchFamily="34" charset="-122"/>
                <a:cs typeface="Verdana" pitchFamily="34" charset="0"/>
              </a:rPr>
              <a:t>5</a:t>
            </a:r>
            <a:r>
              <a:rPr lang="zh-CN" altLang="en-US" sz="1600" kern="0" dirty="0" smtClean="0">
                <a:solidFill>
                  <a:srgbClr val="002060"/>
                </a:solidFill>
                <a:latin typeface="Verdana" pitchFamily="34" charset="0"/>
                <a:ea typeface="微软雅黑" pitchFamily="34" charset="-122"/>
                <a:cs typeface="Verdana" pitchFamily="34" charset="0"/>
              </a:rPr>
              <a:t>） </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本章将重点介绍一些经典的数据挖掘算法和机器学习。</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第十二章：数据分析与挖掘（</a:t>
            </a:r>
            <a:r>
              <a:rPr lang="en-US" altLang="zh-CN" sz="1600" kern="0" dirty="0" smtClean="0">
                <a:solidFill>
                  <a:srgbClr val="002060"/>
                </a:solidFill>
                <a:latin typeface="Verdana" pitchFamily="34" charset="0"/>
                <a:ea typeface="微软雅黑" pitchFamily="34" charset="-122"/>
                <a:cs typeface="Verdana" pitchFamily="34" charset="0"/>
              </a:rPr>
              <a:t>6</a:t>
            </a:r>
            <a:r>
              <a:rPr lang="zh-CN" altLang="en-US" sz="1600" kern="0" dirty="0" smtClean="0">
                <a:solidFill>
                  <a:srgbClr val="002060"/>
                </a:solidFill>
                <a:latin typeface="Verdana" pitchFamily="34" charset="0"/>
                <a:ea typeface="微软雅黑" pitchFamily="34" charset="-122"/>
                <a:cs typeface="Verdana" pitchFamily="34" charset="0"/>
              </a:rPr>
              <a:t>）</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本章将重点介绍机器学习和视觉学习。</a:t>
            </a:r>
          </a:p>
        </p:txBody>
      </p:sp>
      <p:sp>
        <p:nvSpPr>
          <p:cNvPr id="8" name="内容占位符 2"/>
          <p:cNvSpPr txBox="1">
            <a:spLocks/>
          </p:cNvSpPr>
          <p:nvPr/>
        </p:nvSpPr>
        <p:spPr>
          <a:xfrm>
            <a:off x="4644008" y="699542"/>
            <a:ext cx="4464496" cy="3014663"/>
          </a:xfrm>
          <a:prstGeom prst="rect">
            <a:avLst/>
          </a:prstGeom>
        </p:spPr>
        <p:txBody>
          <a:bodyPr lIns="91438" tIns="45719" rIns="91438" bIns="45719"/>
          <a:lstStyle/>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第十三章：数据可视化</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本章将介绍数据可视化展现方式及相应开发工具。</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第十四章：集群调度与监控</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本章节将重点介绍</a:t>
            </a:r>
            <a:r>
              <a:rPr lang="en-US" altLang="zh-CN" sz="1600" kern="0" dirty="0" smtClean="0">
                <a:solidFill>
                  <a:srgbClr val="002060"/>
                </a:solidFill>
                <a:latin typeface="Verdana" pitchFamily="34" charset="0"/>
                <a:ea typeface="微软雅黑" pitchFamily="34" charset="-122"/>
                <a:cs typeface="Verdana" pitchFamily="34" charset="0"/>
              </a:rPr>
              <a:t>Yarn</a:t>
            </a:r>
            <a:r>
              <a:rPr lang="zh-CN" altLang="en-US" sz="1600" kern="0" dirty="0" smtClean="0">
                <a:solidFill>
                  <a:srgbClr val="002060"/>
                </a:solidFill>
                <a:latin typeface="Verdana" pitchFamily="34" charset="0"/>
                <a:ea typeface="微软雅黑" pitchFamily="34" charset="-122"/>
                <a:cs typeface="Verdana" pitchFamily="34" charset="0"/>
              </a:rPr>
              <a:t>和监控常用工具。</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第十五章：集群调度与监控</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本章将重点介绍集群监控与运维服务。</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第十六章：案例</a:t>
            </a:r>
          </a:p>
          <a:p>
            <a:pPr marL="342892" indent="-342892" fontAlgn="auto">
              <a:spcBef>
                <a:spcPct val="20000"/>
              </a:spcBef>
              <a:spcAft>
                <a:spcPts val="0"/>
              </a:spcAft>
              <a:buFont typeface="Wingdings" pitchFamily="2" charset="2"/>
              <a:buChar char="Ø"/>
              <a:defRPr/>
            </a:pPr>
            <a:r>
              <a:rPr lang="zh-CN" altLang="en-US" sz="1600" kern="0" dirty="0" smtClean="0">
                <a:solidFill>
                  <a:srgbClr val="002060"/>
                </a:solidFill>
                <a:latin typeface="Verdana" pitchFamily="34" charset="0"/>
                <a:ea typeface="微软雅黑" pitchFamily="34" charset="-122"/>
                <a:cs typeface="Verdana" pitchFamily="34" charset="0"/>
              </a:rPr>
              <a:t>综合实例：日志分析项目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9F4FC13-03B1-4883-9DB6-06CF4A97B6F0}"/>
              </a:ext>
            </a:extLst>
          </p:cNvPr>
          <p:cNvSpPr>
            <a:spLocks noGrp="1"/>
          </p:cNvSpPr>
          <p:nvPr>
            <p:ph type="title"/>
          </p:nvPr>
        </p:nvSpPr>
        <p:spPr>
          <a:xfrm>
            <a:off x="0" y="6016"/>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逻辑层</a:t>
            </a:r>
          </a:p>
        </p:txBody>
      </p:sp>
      <p:sp>
        <p:nvSpPr>
          <p:cNvPr id="3" name="内容占位符 2">
            <a:extLst>
              <a:ext uri="{FF2B5EF4-FFF2-40B4-BE49-F238E27FC236}">
                <a16:creationId xmlns:a16="http://schemas.microsoft.com/office/drawing/2014/main" xmlns="" id="{94E10FBE-0D59-4F04-AAC7-F52F1B26D264}"/>
              </a:ext>
            </a:extLst>
          </p:cNvPr>
          <p:cNvSpPr>
            <a:spLocks noGrp="1"/>
          </p:cNvSpPr>
          <p:nvPr>
            <p:ph idx="1"/>
          </p:nvPr>
        </p:nvSpPr>
        <p:spPr>
          <a:xfrm>
            <a:off x="281619" y="1366839"/>
            <a:ext cx="7886700" cy="3263504"/>
          </a:xfrm>
        </p:spPr>
        <p:txBody>
          <a:bodyPr/>
          <a:lstStyle/>
          <a:p>
            <a:r>
              <a:rPr lang="zh-CN" altLang="en-US" sz="1800" dirty="0"/>
              <a:t>第</a:t>
            </a:r>
            <a:r>
              <a:rPr lang="en-US" altLang="zh-CN" sz="1800" dirty="0"/>
              <a:t>3</a:t>
            </a:r>
            <a:r>
              <a:rPr lang="zh-CN" altLang="en-US" sz="1800" dirty="0"/>
              <a:t>层 逻辑层</a:t>
            </a:r>
            <a:endParaRPr lang="en-US" altLang="zh-CN" sz="1800" dirty="0"/>
          </a:p>
          <a:p>
            <a:pPr marL="0" indent="0">
              <a:buNone/>
            </a:pPr>
            <a:endParaRPr lang="en-US" altLang="zh-CN" sz="1800" dirty="0"/>
          </a:p>
          <a:p>
            <a:pPr marL="0" indent="0">
              <a:buNone/>
            </a:pPr>
            <a:r>
              <a:rPr lang="zh-CN" altLang="en-US" sz="1800" dirty="0"/>
              <a:t>逻辑层又称作控制层</a:t>
            </a:r>
            <a:endParaRPr lang="en-US" altLang="zh-CN" sz="1800" dirty="0"/>
          </a:p>
          <a:p>
            <a:pPr marL="0" indent="0">
              <a:buNone/>
            </a:pPr>
            <a:r>
              <a:rPr lang="zh-CN" altLang="en-US" sz="1800" dirty="0"/>
              <a:t>是</a:t>
            </a:r>
            <a:r>
              <a:rPr lang="en-US" altLang="zh-CN" sz="1800" dirty="0"/>
              <a:t>Max Computer</a:t>
            </a:r>
            <a:r>
              <a:rPr lang="zh-CN" altLang="en-US" sz="1800" dirty="0"/>
              <a:t>的</a:t>
            </a:r>
            <a:endParaRPr lang="en-US" altLang="zh-CN" sz="1800" dirty="0"/>
          </a:p>
          <a:p>
            <a:pPr marL="0" indent="0">
              <a:buNone/>
            </a:pPr>
            <a:r>
              <a:rPr lang="zh-CN" altLang="en-US" sz="1800" dirty="0"/>
              <a:t>核心部分</a:t>
            </a:r>
          </a:p>
        </p:txBody>
      </p:sp>
      <p:graphicFrame>
        <p:nvGraphicFramePr>
          <p:cNvPr id="4" name="图示 3">
            <a:extLst>
              <a:ext uri="{FF2B5EF4-FFF2-40B4-BE49-F238E27FC236}">
                <a16:creationId xmlns:a16="http://schemas.microsoft.com/office/drawing/2014/main" xmlns="" id="{9B83D948-B8F5-4831-B37F-7B0EDBE0FDB0}"/>
              </a:ext>
            </a:extLst>
          </p:cNvPr>
          <p:cNvGraphicFramePr/>
          <p:nvPr>
            <p:extLst>
              <p:ext uri="{D42A27DB-BD31-4B8C-83A1-F6EECF244321}">
                <p14:modId xmlns:p14="http://schemas.microsoft.com/office/powerpoint/2010/main" val="833640646"/>
              </p:ext>
            </p:extLst>
          </p:nvPr>
        </p:nvGraphicFramePr>
        <p:xfrm>
          <a:off x="2785201" y="770929"/>
          <a:ext cx="4007387" cy="3694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图示 6">
            <a:extLst>
              <a:ext uri="{FF2B5EF4-FFF2-40B4-BE49-F238E27FC236}">
                <a16:creationId xmlns:a16="http://schemas.microsoft.com/office/drawing/2014/main" xmlns="" id="{424F636C-FFCC-4506-93A1-84C0E670EFEA}"/>
              </a:ext>
            </a:extLst>
          </p:cNvPr>
          <p:cNvGraphicFramePr/>
          <p:nvPr>
            <p:extLst>
              <p:ext uri="{D42A27DB-BD31-4B8C-83A1-F6EECF244321}">
                <p14:modId xmlns:p14="http://schemas.microsoft.com/office/powerpoint/2010/main" val="330626382"/>
              </p:ext>
            </p:extLst>
          </p:nvPr>
        </p:nvGraphicFramePr>
        <p:xfrm>
          <a:off x="6866263" y="878014"/>
          <a:ext cx="2210948" cy="37031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6" name="直接连接符 5"/>
          <p:cNvCxnSpPr/>
          <p:nvPr/>
        </p:nvCxnSpPr>
        <p:spPr>
          <a:xfrm>
            <a:off x="0" y="863266"/>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8459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2DE05E1-E477-4BFD-8E7F-F4A4495EBC25}"/>
              </a:ext>
            </a:extLst>
          </p:cNvPr>
          <p:cNvSpPr>
            <a:spLocks noGrp="1"/>
          </p:cNvSpPr>
          <p:nvPr>
            <p:ph type="title"/>
          </p:nvPr>
        </p:nvSpPr>
        <p:spPr>
          <a:xfrm>
            <a:off x="0" y="0"/>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逻辑层组件</a:t>
            </a:r>
          </a:p>
        </p:txBody>
      </p:sp>
      <p:pic>
        <p:nvPicPr>
          <p:cNvPr id="4" name="图片 3">
            <a:extLst>
              <a:ext uri="{FF2B5EF4-FFF2-40B4-BE49-F238E27FC236}">
                <a16:creationId xmlns:a16="http://schemas.microsoft.com/office/drawing/2014/main" xmlns="" id="{AD0FBD1F-E3E7-4E14-9B28-D6D8BC5A82EF}"/>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Lst>
          </a:blip>
          <a:stretch>
            <a:fillRect/>
          </a:stretch>
        </p:blipFill>
        <p:spPr>
          <a:xfrm>
            <a:off x="1377446" y="1606833"/>
            <a:ext cx="6389109" cy="1748688"/>
          </a:xfrm>
          <a:prstGeom prst="rect">
            <a:avLst/>
          </a:prstGeom>
        </p:spPr>
      </p:pic>
      <p:sp>
        <p:nvSpPr>
          <p:cNvPr id="5" name="文本框 4">
            <a:extLst>
              <a:ext uri="{FF2B5EF4-FFF2-40B4-BE49-F238E27FC236}">
                <a16:creationId xmlns:a16="http://schemas.microsoft.com/office/drawing/2014/main" xmlns="" id="{D1C0FE97-9F0F-4C1D-A46E-0990B1939119}"/>
              </a:ext>
            </a:extLst>
          </p:cNvPr>
          <p:cNvSpPr txBox="1"/>
          <p:nvPr/>
        </p:nvSpPr>
        <p:spPr>
          <a:xfrm>
            <a:off x="1983036" y="3459586"/>
            <a:ext cx="1292662" cy="346249"/>
          </a:xfrm>
          <a:prstGeom prst="rect">
            <a:avLst/>
          </a:prstGeom>
          <a:noFill/>
        </p:spPr>
        <p:txBody>
          <a:bodyPr wrap="none" lIns="68580" tIns="34290" rIns="68580" bIns="34290" rtlCol="0">
            <a:spAutoFit/>
          </a:bodyPr>
          <a:lstStyle/>
          <a:p>
            <a:r>
              <a:rPr lang="zh-CN" altLang="en-US" dirty="0"/>
              <a:t>请求处理器</a:t>
            </a:r>
          </a:p>
        </p:txBody>
      </p:sp>
      <p:sp>
        <p:nvSpPr>
          <p:cNvPr id="6" name="文本框 5">
            <a:extLst>
              <a:ext uri="{FF2B5EF4-FFF2-40B4-BE49-F238E27FC236}">
                <a16:creationId xmlns:a16="http://schemas.microsoft.com/office/drawing/2014/main" xmlns="" id="{8C880301-341A-400D-B11D-53DC352B326E}"/>
              </a:ext>
            </a:extLst>
          </p:cNvPr>
          <p:cNvSpPr txBox="1"/>
          <p:nvPr/>
        </p:nvSpPr>
        <p:spPr>
          <a:xfrm>
            <a:off x="4243064" y="3459586"/>
            <a:ext cx="830997" cy="346249"/>
          </a:xfrm>
          <a:prstGeom prst="rect">
            <a:avLst/>
          </a:prstGeom>
          <a:noFill/>
        </p:spPr>
        <p:txBody>
          <a:bodyPr wrap="none" lIns="68580" tIns="34290" rIns="68580" bIns="34290" rtlCol="0">
            <a:spAutoFit/>
          </a:bodyPr>
          <a:lstStyle/>
          <a:p>
            <a:r>
              <a:rPr lang="zh-CN" altLang="en-US" dirty="0"/>
              <a:t>调度器</a:t>
            </a:r>
          </a:p>
        </p:txBody>
      </p:sp>
      <p:sp>
        <p:nvSpPr>
          <p:cNvPr id="7" name="文本框 6">
            <a:extLst>
              <a:ext uri="{FF2B5EF4-FFF2-40B4-BE49-F238E27FC236}">
                <a16:creationId xmlns:a16="http://schemas.microsoft.com/office/drawing/2014/main" xmlns="" id="{31EFE384-CD68-4ADD-830A-BAE1FCAA22B2}"/>
              </a:ext>
            </a:extLst>
          </p:cNvPr>
          <p:cNvSpPr txBox="1"/>
          <p:nvPr/>
        </p:nvSpPr>
        <p:spPr>
          <a:xfrm>
            <a:off x="5836377" y="3459586"/>
            <a:ext cx="1754326" cy="346249"/>
          </a:xfrm>
          <a:prstGeom prst="rect">
            <a:avLst/>
          </a:prstGeom>
          <a:noFill/>
        </p:spPr>
        <p:txBody>
          <a:bodyPr wrap="none" lIns="68580" tIns="34290" rIns="68580" bIns="34290" rtlCol="0">
            <a:spAutoFit/>
          </a:bodyPr>
          <a:lstStyle/>
          <a:p>
            <a:r>
              <a:rPr lang="zh-CN" altLang="en-US" dirty="0"/>
              <a:t>作业执行管理器</a:t>
            </a:r>
          </a:p>
        </p:txBody>
      </p:sp>
      <p:sp>
        <p:nvSpPr>
          <p:cNvPr id="8" name="文本框 7">
            <a:extLst>
              <a:ext uri="{FF2B5EF4-FFF2-40B4-BE49-F238E27FC236}">
                <a16:creationId xmlns:a16="http://schemas.microsoft.com/office/drawing/2014/main" xmlns="" id="{8439DB14-4A79-43D3-A350-57F1B827D64C}"/>
              </a:ext>
            </a:extLst>
          </p:cNvPr>
          <p:cNvSpPr txBox="1"/>
          <p:nvPr/>
        </p:nvSpPr>
        <p:spPr>
          <a:xfrm>
            <a:off x="1883884" y="3941285"/>
            <a:ext cx="5659579" cy="623248"/>
          </a:xfrm>
          <a:prstGeom prst="rect">
            <a:avLst/>
          </a:prstGeom>
          <a:noFill/>
        </p:spPr>
        <p:txBody>
          <a:bodyPr wrap="square" lIns="68580" tIns="34290" rIns="68580" bIns="34290" rtlCol="0">
            <a:spAutoFit/>
          </a:bodyPr>
          <a:lstStyle/>
          <a:p>
            <a:r>
              <a:rPr lang="zh-CN" altLang="en-US" dirty="0"/>
              <a:t>逻辑层在设计的时候遵照了三权分立的原则，三者分别实现不同的逻辑</a:t>
            </a:r>
          </a:p>
        </p:txBody>
      </p:sp>
      <p:cxnSp>
        <p:nvCxnSpPr>
          <p:cNvPr id="9" name="直接连接符 8"/>
          <p:cNvCxnSpPr/>
          <p:nvPr/>
        </p:nvCxnSpPr>
        <p:spPr>
          <a:xfrm>
            <a:off x="0" y="879165"/>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735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9FE233-1BE6-4EAB-87ED-41982B5A15DB}"/>
              </a:ext>
            </a:extLst>
          </p:cNvPr>
          <p:cNvSpPr>
            <a:spLocks noGrp="1"/>
          </p:cNvSpPr>
          <p:nvPr>
            <p:ph type="title"/>
          </p:nvPr>
        </p:nvSpPr>
        <p:spPr>
          <a:xfrm>
            <a:off x="0" y="0"/>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请求处理器：</a:t>
            </a:r>
            <a:r>
              <a:rPr lang="en-US" altLang="zh-CN" sz="3200" b="1" dirty="0">
                <a:solidFill>
                  <a:schemeClr val="accent1"/>
                </a:solidFill>
                <a:latin typeface="微软雅黑" panose="020B0503020204020204" pitchFamily="34" charset="-122"/>
                <a:ea typeface="微软雅黑" panose="020B0503020204020204" pitchFamily="34" charset="-122"/>
              </a:rPr>
              <a:t>Call Center</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xmlns="" id="{090F04DB-3A1A-41AB-94B4-4AD54AE02C23}"/>
              </a:ext>
            </a:extLst>
          </p:cNvPr>
          <p:cNvSpPr>
            <a:spLocks noGrp="1"/>
          </p:cNvSpPr>
          <p:nvPr>
            <p:ph idx="1"/>
          </p:nvPr>
        </p:nvSpPr>
        <p:spPr>
          <a:xfrm>
            <a:off x="4428781" y="1369219"/>
            <a:ext cx="4086569" cy="3263504"/>
          </a:xfrm>
        </p:spPr>
        <p:txBody>
          <a:bodyPr>
            <a:normAutofit/>
          </a:bodyPr>
          <a:lstStyle/>
          <a:p>
            <a:pPr>
              <a:buFont typeface="Wingdings" panose="05000000000000000000" pitchFamily="2" charset="2"/>
              <a:buChar char="n"/>
            </a:pPr>
            <a:r>
              <a:rPr lang="en-US" altLang="zh-CN" sz="1500" dirty="0"/>
              <a:t> </a:t>
            </a:r>
            <a:r>
              <a:rPr lang="zh-CN" altLang="en-US" sz="1500" dirty="0"/>
              <a:t>处理所有</a:t>
            </a:r>
            <a:r>
              <a:rPr lang="en-US" altLang="zh-CN" sz="1500" dirty="0"/>
              <a:t>RESTful</a:t>
            </a:r>
            <a:r>
              <a:rPr lang="zh-CN" altLang="en-US" sz="1500" dirty="0"/>
              <a:t>请求</a:t>
            </a:r>
            <a:endParaRPr lang="en-US" altLang="zh-CN" sz="1500" dirty="0"/>
          </a:p>
          <a:p>
            <a:pPr>
              <a:buFont typeface="Wingdings" panose="05000000000000000000" pitchFamily="2" charset="2"/>
              <a:buChar char="n"/>
            </a:pPr>
            <a:r>
              <a:rPr lang="zh-CN" altLang="en-US" sz="1500" dirty="0"/>
              <a:t>本地处理的一些作业</a:t>
            </a:r>
            <a:endParaRPr lang="en-US" altLang="zh-CN" sz="1500" dirty="0"/>
          </a:p>
          <a:p>
            <a:pPr>
              <a:buFont typeface="Wingdings" panose="05000000000000000000" pitchFamily="2" charset="2"/>
              <a:buChar char="n"/>
            </a:pPr>
            <a:r>
              <a:rPr lang="zh-CN" altLang="en-US" sz="1500" dirty="0"/>
              <a:t>提交分布式作业给调度器</a:t>
            </a:r>
            <a:endParaRPr lang="en-US" altLang="zh-CN" sz="1500" dirty="0"/>
          </a:p>
          <a:p>
            <a:pPr>
              <a:buFont typeface="Wingdings" panose="05000000000000000000" pitchFamily="2" charset="2"/>
              <a:buChar char="n"/>
            </a:pPr>
            <a:endParaRPr lang="en-US" altLang="zh-CN" sz="1500" dirty="0"/>
          </a:p>
          <a:p>
            <a:pPr>
              <a:buFont typeface="Wingdings" panose="05000000000000000000" pitchFamily="2" charset="2"/>
              <a:buChar char="n"/>
            </a:pPr>
            <a:endParaRPr lang="en-US" altLang="zh-CN" sz="1500" dirty="0"/>
          </a:p>
          <a:p>
            <a:pPr marL="0" indent="0">
              <a:buNone/>
            </a:pPr>
            <a:r>
              <a:rPr lang="zh-CN" altLang="en-US" sz="1500" dirty="0"/>
              <a:t>本地能处理的作业：</a:t>
            </a:r>
            <a:endParaRPr lang="en-US" altLang="zh-CN" sz="1500" dirty="0"/>
          </a:p>
          <a:p>
            <a:pPr marL="0" indent="0">
              <a:buNone/>
            </a:pPr>
            <a:r>
              <a:rPr lang="en-US" altLang="zh-CN" sz="1500" dirty="0"/>
              <a:t>—</a:t>
            </a:r>
            <a:r>
              <a:rPr lang="zh-CN" altLang="en-US" sz="1500" dirty="0"/>
              <a:t>用户空间、表、资源、任务等管理</a:t>
            </a:r>
            <a:endParaRPr lang="en-US" altLang="zh-CN" sz="1500" dirty="0"/>
          </a:p>
          <a:p>
            <a:pPr marL="0" indent="0">
              <a:buNone/>
            </a:pPr>
            <a:r>
              <a:rPr lang="zh-CN" altLang="en-US" sz="1500" dirty="0"/>
              <a:t>需要提交给调度器的作业：</a:t>
            </a:r>
            <a:endParaRPr lang="en-US" altLang="zh-CN" sz="1500" dirty="0"/>
          </a:p>
          <a:p>
            <a:pPr marL="0" indent="0">
              <a:buNone/>
            </a:pPr>
            <a:r>
              <a:rPr lang="en-US" altLang="zh-CN" sz="1500" dirty="0"/>
              <a:t>—SQL</a:t>
            </a:r>
            <a:r>
              <a:rPr lang="zh-CN" altLang="en-US" sz="1500" dirty="0"/>
              <a:t>、</a:t>
            </a:r>
            <a:r>
              <a:rPr lang="en-US" altLang="zh-CN" sz="1500" dirty="0"/>
              <a:t>MR</a:t>
            </a:r>
            <a:r>
              <a:rPr lang="zh-CN" altLang="en-US" sz="1500" dirty="0"/>
              <a:t>等分布式计算的任务</a:t>
            </a:r>
          </a:p>
        </p:txBody>
      </p:sp>
      <p:pic>
        <p:nvPicPr>
          <p:cNvPr id="4" name="图片 3">
            <a:extLst>
              <a:ext uri="{FF2B5EF4-FFF2-40B4-BE49-F238E27FC236}">
                <a16:creationId xmlns:a16="http://schemas.microsoft.com/office/drawing/2014/main" xmlns="" id="{DCBC253F-E77D-499A-9728-0A845DB23829}"/>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rot="150833">
            <a:off x="977968" y="1670841"/>
            <a:ext cx="2440922" cy="2346128"/>
          </a:xfrm>
          <a:prstGeom prst="rect">
            <a:avLst/>
          </a:prstGeom>
        </p:spPr>
      </p:pic>
      <p:cxnSp>
        <p:nvCxnSpPr>
          <p:cNvPr id="5" name="直接连接符 4"/>
          <p:cNvCxnSpPr/>
          <p:nvPr/>
        </p:nvCxnSpPr>
        <p:spPr>
          <a:xfrm>
            <a:off x="0" y="858416"/>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092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03F0D59-9C05-4DD0-81CD-AEA6D157000D}"/>
              </a:ext>
            </a:extLst>
          </p:cNvPr>
          <p:cNvSpPr>
            <a:spLocks noGrp="1"/>
          </p:cNvSpPr>
          <p:nvPr>
            <p:ph type="title"/>
          </p:nvPr>
        </p:nvSpPr>
        <p:spPr>
          <a:xfrm>
            <a:off x="0" y="0"/>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调度器：中控室</a:t>
            </a:r>
          </a:p>
        </p:txBody>
      </p:sp>
      <p:pic>
        <p:nvPicPr>
          <p:cNvPr id="4" name="图片 3">
            <a:extLst>
              <a:ext uri="{FF2B5EF4-FFF2-40B4-BE49-F238E27FC236}">
                <a16:creationId xmlns:a16="http://schemas.microsoft.com/office/drawing/2014/main" xmlns="" id="{6BB45D9D-8FCE-4ADC-871A-60739F020F07}"/>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Lst>
          </a:blip>
          <a:stretch>
            <a:fillRect/>
          </a:stretch>
        </p:blipFill>
        <p:spPr>
          <a:xfrm rot="199307">
            <a:off x="825136" y="1716520"/>
            <a:ext cx="2283518" cy="2378270"/>
          </a:xfrm>
          <a:prstGeom prst="rect">
            <a:avLst/>
          </a:prstGeom>
        </p:spPr>
      </p:pic>
      <p:sp>
        <p:nvSpPr>
          <p:cNvPr id="5" name="内容占位符 2">
            <a:extLst>
              <a:ext uri="{FF2B5EF4-FFF2-40B4-BE49-F238E27FC236}">
                <a16:creationId xmlns:a16="http://schemas.microsoft.com/office/drawing/2014/main" xmlns="" id="{36FE3BDE-9688-4733-9817-E83673B7D102}"/>
              </a:ext>
            </a:extLst>
          </p:cNvPr>
          <p:cNvSpPr>
            <a:spLocks noGrp="1"/>
          </p:cNvSpPr>
          <p:nvPr>
            <p:ph idx="1"/>
          </p:nvPr>
        </p:nvSpPr>
        <p:spPr>
          <a:xfrm>
            <a:off x="4428781" y="1369219"/>
            <a:ext cx="4086569" cy="3263504"/>
          </a:xfrm>
        </p:spPr>
        <p:txBody>
          <a:bodyPr>
            <a:normAutofit/>
          </a:bodyPr>
          <a:lstStyle/>
          <a:p>
            <a:pPr>
              <a:buFont typeface="Wingdings" panose="05000000000000000000" pitchFamily="2" charset="2"/>
              <a:buChar char="n"/>
            </a:pPr>
            <a:r>
              <a:rPr lang="en-US" altLang="zh-CN" sz="1500" b="1" dirty="0"/>
              <a:t> </a:t>
            </a:r>
            <a:r>
              <a:rPr lang="zh-CN" altLang="en-US" sz="1500" b="1" dirty="0"/>
              <a:t>负责 </a:t>
            </a:r>
            <a:r>
              <a:rPr lang="en-US" altLang="zh-CN" sz="1500" b="1" dirty="0"/>
              <a:t>Instance</a:t>
            </a:r>
            <a:r>
              <a:rPr lang="zh-CN" altLang="en-US" sz="1500" b="1" dirty="0"/>
              <a:t>调度</a:t>
            </a:r>
            <a:endParaRPr lang="en-US" altLang="zh-CN" sz="1500" b="1" dirty="0"/>
          </a:p>
          <a:p>
            <a:pPr>
              <a:buFont typeface="Wingdings" panose="05000000000000000000" pitchFamily="2" charset="2"/>
              <a:buChar char="n"/>
            </a:pPr>
            <a:r>
              <a:rPr lang="zh-CN" altLang="en-US" sz="1500" b="1" dirty="0"/>
              <a:t>查询计算机群的资源情况</a:t>
            </a:r>
            <a:endParaRPr lang="en-US" altLang="zh-CN" sz="1500" b="1" dirty="0"/>
          </a:p>
          <a:p>
            <a:pPr>
              <a:buFont typeface="Wingdings" panose="05000000000000000000" pitchFamily="2" charset="2"/>
              <a:buChar char="n"/>
            </a:pPr>
            <a:endParaRPr lang="en-US" altLang="zh-CN" sz="1500" dirty="0"/>
          </a:p>
          <a:p>
            <a:pPr>
              <a:buFont typeface="Wingdings" panose="05000000000000000000" pitchFamily="2" charset="2"/>
              <a:buChar char="n"/>
            </a:pPr>
            <a:endParaRPr lang="en-US" altLang="zh-CN" sz="1500" dirty="0"/>
          </a:p>
          <a:p>
            <a:pPr marL="0" indent="0">
              <a:buNone/>
            </a:pPr>
            <a:r>
              <a:rPr lang="en-US" altLang="zh-CN" sz="1500" b="1" dirty="0"/>
              <a:t>Instance</a:t>
            </a:r>
            <a:r>
              <a:rPr lang="zh-CN" altLang="en-US" sz="1500" b="1" dirty="0"/>
              <a:t>调度处理</a:t>
            </a:r>
            <a:endParaRPr lang="en-US" altLang="zh-CN" sz="1500" b="1" dirty="0"/>
          </a:p>
          <a:p>
            <a:r>
              <a:rPr lang="zh-CN" altLang="en-US" sz="1500" dirty="0"/>
              <a:t>维护一个</a:t>
            </a:r>
            <a:r>
              <a:rPr lang="en-US" altLang="zh-CN" sz="1500" dirty="0"/>
              <a:t>Instance</a:t>
            </a:r>
            <a:r>
              <a:rPr lang="zh-CN" altLang="en-US" sz="1500" dirty="0"/>
              <a:t>列表</a:t>
            </a:r>
            <a:endParaRPr lang="en-US" altLang="zh-CN" sz="1500" dirty="0"/>
          </a:p>
          <a:p>
            <a:r>
              <a:rPr lang="zh-CN" altLang="en-US" sz="1500" dirty="0"/>
              <a:t>把</a:t>
            </a:r>
            <a:r>
              <a:rPr lang="en-US" altLang="zh-CN" sz="1500" dirty="0"/>
              <a:t>Instance</a:t>
            </a:r>
            <a:r>
              <a:rPr lang="zh-CN" altLang="en-US" sz="1500" dirty="0"/>
              <a:t>分解成</a:t>
            </a:r>
            <a:r>
              <a:rPr lang="en-US" altLang="zh-CN" sz="1500" dirty="0"/>
              <a:t>Task</a:t>
            </a:r>
          </a:p>
          <a:p>
            <a:r>
              <a:rPr lang="zh-CN" altLang="en-US" sz="1500" dirty="0"/>
              <a:t>生成</a:t>
            </a:r>
            <a:r>
              <a:rPr lang="en-US" altLang="zh-CN" sz="1500" dirty="0"/>
              <a:t>Task</a:t>
            </a:r>
            <a:r>
              <a:rPr lang="zh-CN" altLang="en-US" sz="1500" dirty="0"/>
              <a:t>的工作流（</a:t>
            </a:r>
            <a:r>
              <a:rPr lang="en-US" altLang="zh-CN" sz="1500" dirty="0"/>
              <a:t>DAG</a:t>
            </a:r>
            <a:r>
              <a:rPr lang="zh-CN" altLang="en-US" sz="1500" dirty="0"/>
              <a:t>图）</a:t>
            </a:r>
            <a:endParaRPr lang="en-US" altLang="zh-CN" sz="1500" dirty="0"/>
          </a:p>
          <a:p>
            <a:r>
              <a:rPr lang="zh-CN" altLang="en-US" sz="1500" dirty="0"/>
              <a:t>把可运行的</a:t>
            </a:r>
            <a:r>
              <a:rPr lang="en-US" altLang="zh-CN" sz="1500" dirty="0"/>
              <a:t>Task</a:t>
            </a:r>
            <a:r>
              <a:rPr lang="zh-CN" altLang="en-US" sz="1500" dirty="0"/>
              <a:t>放到</a:t>
            </a:r>
            <a:r>
              <a:rPr lang="en-US" altLang="zh-CN" sz="1500" dirty="0" err="1"/>
              <a:t>TaskPool</a:t>
            </a:r>
            <a:r>
              <a:rPr lang="zh-CN" altLang="en-US" sz="1500" dirty="0"/>
              <a:t>中</a:t>
            </a:r>
            <a:endParaRPr lang="en-US" altLang="zh-CN" sz="1500" dirty="0"/>
          </a:p>
          <a:p>
            <a:r>
              <a:rPr lang="zh-CN" altLang="en-US" sz="1500" dirty="0"/>
              <a:t>定时对该优先级的队列进行排序</a:t>
            </a:r>
          </a:p>
        </p:txBody>
      </p:sp>
      <p:cxnSp>
        <p:nvCxnSpPr>
          <p:cNvPr id="6" name="直接连接符 5"/>
          <p:cNvCxnSpPr/>
          <p:nvPr/>
        </p:nvCxnSpPr>
        <p:spPr>
          <a:xfrm>
            <a:off x="0" y="874892"/>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4561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1074EB0-5352-4223-90EE-56C65F359CE1}"/>
              </a:ext>
            </a:extLst>
          </p:cNvPr>
          <p:cNvSpPr>
            <a:spLocks noGrp="1"/>
          </p:cNvSpPr>
          <p:nvPr>
            <p:ph type="title"/>
          </p:nvPr>
        </p:nvSpPr>
        <p:spPr>
          <a:xfrm>
            <a:off x="0" y="0"/>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作业执行器：一线业务人员</a:t>
            </a:r>
          </a:p>
        </p:txBody>
      </p:sp>
      <p:pic>
        <p:nvPicPr>
          <p:cNvPr id="4" name="图片 3">
            <a:extLst>
              <a:ext uri="{FF2B5EF4-FFF2-40B4-BE49-F238E27FC236}">
                <a16:creationId xmlns:a16="http://schemas.microsoft.com/office/drawing/2014/main" xmlns="" id="{63E657FC-D829-4FDC-8792-A1591CC8D3C3}"/>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1031160" y="1588463"/>
            <a:ext cx="2224325" cy="2232750"/>
          </a:xfrm>
          <a:prstGeom prst="rect">
            <a:avLst/>
          </a:prstGeom>
        </p:spPr>
      </p:pic>
      <p:sp>
        <p:nvSpPr>
          <p:cNvPr id="5" name="内容占位符 2">
            <a:extLst>
              <a:ext uri="{FF2B5EF4-FFF2-40B4-BE49-F238E27FC236}">
                <a16:creationId xmlns:a16="http://schemas.microsoft.com/office/drawing/2014/main" xmlns="" id="{6858829B-C285-49FC-A082-DA92627A3138}"/>
              </a:ext>
            </a:extLst>
          </p:cNvPr>
          <p:cNvSpPr>
            <a:spLocks noGrp="1"/>
          </p:cNvSpPr>
          <p:nvPr>
            <p:ph idx="1"/>
          </p:nvPr>
        </p:nvSpPr>
        <p:spPr>
          <a:xfrm>
            <a:off x="4428780" y="1369219"/>
            <a:ext cx="4618823" cy="3263504"/>
          </a:xfrm>
        </p:spPr>
        <p:txBody>
          <a:bodyPr>
            <a:normAutofit lnSpcReduction="10000"/>
          </a:bodyPr>
          <a:lstStyle/>
          <a:p>
            <a:pPr>
              <a:buFont typeface="Wingdings" panose="05000000000000000000" pitchFamily="2" charset="2"/>
              <a:buChar char="n"/>
            </a:pPr>
            <a:r>
              <a:rPr lang="en-US" altLang="zh-CN" sz="1500" b="1" dirty="0"/>
              <a:t> </a:t>
            </a:r>
            <a:r>
              <a:rPr lang="zh-CN" altLang="en-US" sz="1500" b="1" dirty="0"/>
              <a:t>向</a:t>
            </a:r>
            <a:r>
              <a:rPr lang="en-US" altLang="zh-CN" sz="1500" b="1" dirty="0"/>
              <a:t>TASKPOOL</a:t>
            </a:r>
            <a:r>
              <a:rPr lang="zh-CN" altLang="en-US" sz="1500" b="1" dirty="0"/>
              <a:t>申请</a:t>
            </a:r>
            <a:r>
              <a:rPr lang="en-US" altLang="zh-CN" sz="1500" b="1" dirty="0"/>
              <a:t>TASK</a:t>
            </a:r>
          </a:p>
          <a:p>
            <a:pPr>
              <a:buFont typeface="Wingdings" panose="05000000000000000000" pitchFamily="2" charset="2"/>
              <a:buChar char="n"/>
            </a:pPr>
            <a:r>
              <a:rPr lang="zh-CN" altLang="en-US" sz="1500" b="1" dirty="0"/>
              <a:t>生成任务描述文件提交给计算层</a:t>
            </a:r>
            <a:endParaRPr lang="en-US" altLang="zh-CN" sz="1500" b="1" dirty="0"/>
          </a:p>
          <a:p>
            <a:pPr>
              <a:buFont typeface="Wingdings" panose="05000000000000000000" pitchFamily="2" charset="2"/>
              <a:buChar char="n"/>
            </a:pPr>
            <a:r>
              <a:rPr lang="zh-CN" altLang="en-US" sz="1500" b="1" dirty="0"/>
              <a:t>监控并反馈状态给调度器</a:t>
            </a:r>
            <a:endParaRPr lang="en-US" altLang="zh-CN" sz="1500" b="1" dirty="0"/>
          </a:p>
          <a:p>
            <a:pPr marL="0" indent="0">
              <a:buNone/>
            </a:pPr>
            <a:endParaRPr lang="en-US" altLang="zh-CN" sz="1500" b="1" dirty="0"/>
          </a:p>
          <a:p>
            <a:pPr marL="0" indent="0">
              <a:buNone/>
            </a:pPr>
            <a:endParaRPr lang="en-US" altLang="zh-CN" sz="1500" b="1" dirty="0"/>
          </a:p>
          <a:p>
            <a:pPr marL="0" indent="0">
              <a:buNone/>
            </a:pPr>
            <a:r>
              <a:rPr lang="zh-CN" altLang="en-US" sz="1500" b="1" dirty="0"/>
              <a:t>作业执行器的运行细节</a:t>
            </a:r>
            <a:endParaRPr lang="en-US" altLang="zh-CN" sz="1500" b="1" dirty="0"/>
          </a:p>
          <a:p>
            <a:r>
              <a:rPr lang="zh-CN" altLang="en-US" sz="1500" dirty="0"/>
              <a:t>判断自身资源是否充足</a:t>
            </a:r>
            <a:endParaRPr lang="en-US" altLang="zh-CN" sz="1500" dirty="0"/>
          </a:p>
          <a:p>
            <a:r>
              <a:rPr lang="zh-CN" altLang="en-US" sz="1500" dirty="0"/>
              <a:t>主动轮询</a:t>
            </a:r>
            <a:r>
              <a:rPr lang="en-US" altLang="zh-CN" sz="1500" dirty="0"/>
              <a:t>TASKPOOL,</a:t>
            </a:r>
            <a:r>
              <a:rPr lang="zh-CN" altLang="en-US" sz="1500" dirty="0"/>
              <a:t>请求下一个</a:t>
            </a:r>
            <a:r>
              <a:rPr lang="en-US" altLang="zh-CN" sz="1500" dirty="0"/>
              <a:t>TASK</a:t>
            </a:r>
          </a:p>
          <a:p>
            <a:r>
              <a:rPr lang="zh-CN" altLang="en-US" sz="1500" dirty="0"/>
              <a:t>生成计算层的分布式作业描述文件，提交给计算层</a:t>
            </a:r>
            <a:endParaRPr lang="en-US" altLang="zh-CN" sz="1500" dirty="0"/>
          </a:p>
          <a:p>
            <a:r>
              <a:rPr lang="zh-CN" altLang="en-US" sz="1500" dirty="0"/>
              <a:t>监控这些任务的运行状态</a:t>
            </a:r>
            <a:endParaRPr lang="en-US" altLang="zh-CN" sz="1500" dirty="0"/>
          </a:p>
          <a:p>
            <a:r>
              <a:rPr lang="zh-CN" altLang="en-US" sz="1500" dirty="0"/>
              <a:t>定时吧状态汇报给调度器</a:t>
            </a:r>
            <a:endParaRPr lang="en-US" altLang="zh-CN" sz="1500" dirty="0"/>
          </a:p>
        </p:txBody>
      </p:sp>
      <p:cxnSp>
        <p:nvCxnSpPr>
          <p:cNvPr id="6" name="直接连接符 5"/>
          <p:cNvCxnSpPr/>
          <p:nvPr/>
        </p:nvCxnSpPr>
        <p:spPr>
          <a:xfrm>
            <a:off x="0" y="857250"/>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8968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80A35A0-D809-4EAF-9B79-4C80220179F9}"/>
              </a:ext>
            </a:extLst>
          </p:cNvPr>
          <p:cNvSpPr>
            <a:spLocks noGrp="1"/>
          </p:cNvSpPr>
          <p:nvPr>
            <p:ph type="title"/>
          </p:nvPr>
        </p:nvSpPr>
        <p:spPr>
          <a:xfrm>
            <a:off x="0" y="6016"/>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逻辑层的处理流程</a:t>
            </a:r>
          </a:p>
        </p:txBody>
      </p:sp>
      <p:sp>
        <p:nvSpPr>
          <p:cNvPr id="4" name="矩形 3">
            <a:extLst>
              <a:ext uri="{FF2B5EF4-FFF2-40B4-BE49-F238E27FC236}">
                <a16:creationId xmlns:a16="http://schemas.microsoft.com/office/drawing/2014/main" xmlns="" id="{97A4A3F8-12C3-42A7-AFA7-CEC3AF292F5D}"/>
              </a:ext>
            </a:extLst>
          </p:cNvPr>
          <p:cNvSpPr/>
          <p:nvPr/>
        </p:nvSpPr>
        <p:spPr>
          <a:xfrm>
            <a:off x="3090231" y="1619480"/>
            <a:ext cx="3057181" cy="3508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2100" b="1" dirty="0"/>
              <a:t>接入层</a:t>
            </a:r>
          </a:p>
        </p:txBody>
      </p:sp>
      <p:sp>
        <p:nvSpPr>
          <p:cNvPr id="5" name="箭头: 下 4">
            <a:extLst>
              <a:ext uri="{FF2B5EF4-FFF2-40B4-BE49-F238E27FC236}">
                <a16:creationId xmlns:a16="http://schemas.microsoft.com/office/drawing/2014/main" xmlns="" id="{CF29CE2D-AE49-4BFA-AA9B-A949D2B15628}"/>
              </a:ext>
            </a:extLst>
          </p:cNvPr>
          <p:cNvSpPr/>
          <p:nvPr/>
        </p:nvSpPr>
        <p:spPr>
          <a:xfrm>
            <a:off x="4146473" y="2014819"/>
            <a:ext cx="851054" cy="31306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a:p>
        </p:txBody>
      </p:sp>
      <p:sp>
        <p:nvSpPr>
          <p:cNvPr id="6" name="矩形 5">
            <a:extLst>
              <a:ext uri="{FF2B5EF4-FFF2-40B4-BE49-F238E27FC236}">
                <a16:creationId xmlns:a16="http://schemas.microsoft.com/office/drawing/2014/main" xmlns="" id="{CED3A57F-17D0-469E-B236-4C8A05FE795D}"/>
              </a:ext>
            </a:extLst>
          </p:cNvPr>
          <p:cNvSpPr/>
          <p:nvPr/>
        </p:nvSpPr>
        <p:spPr>
          <a:xfrm>
            <a:off x="3090228" y="3125237"/>
            <a:ext cx="3057181" cy="3508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2100" b="1" dirty="0"/>
              <a:t>调度器</a:t>
            </a:r>
          </a:p>
        </p:txBody>
      </p:sp>
      <p:sp>
        <p:nvSpPr>
          <p:cNvPr id="7" name="箭头: 下 6">
            <a:extLst>
              <a:ext uri="{FF2B5EF4-FFF2-40B4-BE49-F238E27FC236}">
                <a16:creationId xmlns:a16="http://schemas.microsoft.com/office/drawing/2014/main" xmlns="" id="{3E03B83C-F993-4599-95ED-08888C8FB9EF}"/>
              </a:ext>
            </a:extLst>
          </p:cNvPr>
          <p:cNvSpPr/>
          <p:nvPr/>
        </p:nvSpPr>
        <p:spPr>
          <a:xfrm>
            <a:off x="3742975" y="3520578"/>
            <a:ext cx="851054" cy="31306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a:p>
        </p:txBody>
      </p:sp>
      <p:sp>
        <p:nvSpPr>
          <p:cNvPr id="8" name="箭头: 下 7">
            <a:extLst>
              <a:ext uri="{FF2B5EF4-FFF2-40B4-BE49-F238E27FC236}">
                <a16:creationId xmlns:a16="http://schemas.microsoft.com/office/drawing/2014/main" xmlns="" id="{80239ACE-714E-4360-8AAD-11E4FCE79C2E}"/>
              </a:ext>
            </a:extLst>
          </p:cNvPr>
          <p:cNvSpPr/>
          <p:nvPr/>
        </p:nvSpPr>
        <p:spPr>
          <a:xfrm rot="10800000">
            <a:off x="4781314" y="3520576"/>
            <a:ext cx="851054" cy="31306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a:p>
        </p:txBody>
      </p:sp>
      <p:sp>
        <p:nvSpPr>
          <p:cNvPr id="9" name="矩形 8">
            <a:extLst>
              <a:ext uri="{FF2B5EF4-FFF2-40B4-BE49-F238E27FC236}">
                <a16:creationId xmlns:a16="http://schemas.microsoft.com/office/drawing/2014/main" xmlns="" id="{0F88FDAF-A938-4588-83A3-D918FB7BB241}"/>
              </a:ext>
            </a:extLst>
          </p:cNvPr>
          <p:cNvSpPr/>
          <p:nvPr/>
        </p:nvSpPr>
        <p:spPr>
          <a:xfrm>
            <a:off x="3090228" y="3868118"/>
            <a:ext cx="3057181" cy="3508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2400" b="1" dirty="0"/>
              <a:t>作业执行管理器</a:t>
            </a:r>
          </a:p>
        </p:txBody>
      </p:sp>
      <p:sp>
        <p:nvSpPr>
          <p:cNvPr id="13" name="矩形 12">
            <a:extLst>
              <a:ext uri="{FF2B5EF4-FFF2-40B4-BE49-F238E27FC236}">
                <a16:creationId xmlns:a16="http://schemas.microsoft.com/office/drawing/2014/main" xmlns="" id="{6C27FAC7-7421-40B5-9175-FC1BEA051D92}"/>
              </a:ext>
            </a:extLst>
          </p:cNvPr>
          <p:cNvSpPr/>
          <p:nvPr/>
        </p:nvSpPr>
        <p:spPr>
          <a:xfrm>
            <a:off x="3090228" y="2372358"/>
            <a:ext cx="3057181" cy="3508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2100" b="1" dirty="0"/>
              <a:t>请求处理层</a:t>
            </a:r>
          </a:p>
        </p:txBody>
      </p:sp>
      <p:sp>
        <p:nvSpPr>
          <p:cNvPr id="14" name="箭头: 下 13">
            <a:extLst>
              <a:ext uri="{FF2B5EF4-FFF2-40B4-BE49-F238E27FC236}">
                <a16:creationId xmlns:a16="http://schemas.microsoft.com/office/drawing/2014/main" xmlns="" id="{93BE5584-03AC-4542-9F14-453CB34BDA55}"/>
              </a:ext>
            </a:extLst>
          </p:cNvPr>
          <p:cNvSpPr/>
          <p:nvPr/>
        </p:nvSpPr>
        <p:spPr>
          <a:xfrm>
            <a:off x="4146473" y="2767698"/>
            <a:ext cx="851054" cy="31306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endParaRPr lang="zh-CN" altLang="en-US"/>
          </a:p>
        </p:txBody>
      </p:sp>
      <p:cxnSp>
        <p:nvCxnSpPr>
          <p:cNvPr id="11" name="直接连接符 10"/>
          <p:cNvCxnSpPr/>
          <p:nvPr/>
        </p:nvCxnSpPr>
        <p:spPr>
          <a:xfrm>
            <a:off x="0" y="852229"/>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3894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C507C6A-923B-41E4-AB0B-78FF1A2C9B95}"/>
              </a:ext>
            </a:extLst>
          </p:cNvPr>
          <p:cNvSpPr>
            <a:spLocks noGrp="1"/>
          </p:cNvSpPr>
          <p:nvPr>
            <p:ph type="title"/>
          </p:nvPr>
        </p:nvSpPr>
        <p:spPr>
          <a:xfrm>
            <a:off x="6896" y="-3269"/>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计算层</a:t>
            </a:r>
          </a:p>
        </p:txBody>
      </p:sp>
      <p:sp>
        <p:nvSpPr>
          <p:cNvPr id="3" name="内容占位符 2">
            <a:extLst>
              <a:ext uri="{FF2B5EF4-FFF2-40B4-BE49-F238E27FC236}">
                <a16:creationId xmlns:a16="http://schemas.microsoft.com/office/drawing/2014/main" xmlns="" id="{10B05632-853B-4D8D-90F8-3ACAE517944F}"/>
              </a:ext>
            </a:extLst>
          </p:cNvPr>
          <p:cNvSpPr>
            <a:spLocks noGrp="1"/>
          </p:cNvSpPr>
          <p:nvPr>
            <p:ph idx="1"/>
          </p:nvPr>
        </p:nvSpPr>
        <p:spPr>
          <a:xfrm>
            <a:off x="628651" y="1369219"/>
            <a:ext cx="1949297" cy="415514"/>
          </a:xfrm>
        </p:spPr>
        <p:txBody>
          <a:bodyPr/>
          <a:lstStyle/>
          <a:p>
            <a:r>
              <a:rPr lang="zh-CN" altLang="en-US" dirty="0"/>
              <a:t>第</a:t>
            </a:r>
            <a:r>
              <a:rPr lang="en-US" altLang="zh-CN" dirty="0"/>
              <a:t>4</a:t>
            </a:r>
            <a:r>
              <a:rPr lang="zh-CN" altLang="en-US" dirty="0"/>
              <a:t>层 计算层</a:t>
            </a:r>
          </a:p>
        </p:txBody>
      </p:sp>
      <p:sp>
        <p:nvSpPr>
          <p:cNvPr id="4" name="矩形 3">
            <a:extLst>
              <a:ext uri="{FF2B5EF4-FFF2-40B4-BE49-F238E27FC236}">
                <a16:creationId xmlns:a16="http://schemas.microsoft.com/office/drawing/2014/main" xmlns="" id="{BE905572-0714-4C95-BD6F-18D31FD336C7}"/>
              </a:ext>
            </a:extLst>
          </p:cNvPr>
          <p:cNvSpPr/>
          <p:nvPr/>
        </p:nvSpPr>
        <p:spPr>
          <a:xfrm>
            <a:off x="628650" y="1885935"/>
            <a:ext cx="4824700" cy="2747188"/>
          </a:xfrm>
          <a:prstGeom prst="rect">
            <a:avLst/>
          </a:prstGeom>
          <a:ln>
            <a:prstDash val="lgDash"/>
          </a:ln>
        </p:spPr>
        <p:style>
          <a:lnRef idx="2">
            <a:schemeClr val="accent3"/>
          </a:lnRef>
          <a:fillRef idx="1">
            <a:schemeClr val="lt1"/>
          </a:fillRef>
          <a:effectRef idx="0">
            <a:schemeClr val="accent3"/>
          </a:effectRef>
          <a:fontRef idx="minor">
            <a:schemeClr val="dk1"/>
          </a:fontRef>
        </p:style>
        <p:txBody>
          <a:bodyPr lIns="68580" tIns="34290" rIns="68580" bIns="34290" rtlCol="0" anchor="ctr"/>
          <a:lstStyle/>
          <a:p>
            <a:r>
              <a:rPr lang="zh-CN" altLang="en-US" sz="1000" dirty="0"/>
              <a:t>  逻辑层</a:t>
            </a:r>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zh-CN" altLang="en-US" sz="1000" dirty="0"/>
          </a:p>
        </p:txBody>
      </p:sp>
      <p:sp>
        <p:nvSpPr>
          <p:cNvPr id="5" name="矩形: 圆角 4">
            <a:extLst>
              <a:ext uri="{FF2B5EF4-FFF2-40B4-BE49-F238E27FC236}">
                <a16:creationId xmlns:a16="http://schemas.microsoft.com/office/drawing/2014/main" xmlns="" id="{0AA7DFFC-60EB-4397-83BC-6110F3D5A8D6}"/>
              </a:ext>
            </a:extLst>
          </p:cNvPr>
          <p:cNvSpPr/>
          <p:nvPr/>
        </p:nvSpPr>
        <p:spPr>
          <a:xfrm>
            <a:off x="983944" y="2402651"/>
            <a:ext cx="1883196" cy="5305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1000" dirty="0"/>
              <a:t>分布式文件系统</a:t>
            </a:r>
            <a:endParaRPr lang="en-US" altLang="zh-CN" sz="1000" dirty="0"/>
          </a:p>
          <a:p>
            <a:pPr algn="ctr"/>
            <a:r>
              <a:rPr lang="en-US" altLang="zh-CN" sz="1000" dirty="0" err="1"/>
              <a:t>Pangu</a:t>
            </a:r>
            <a:endParaRPr lang="zh-CN" altLang="en-US" sz="1000" dirty="0"/>
          </a:p>
        </p:txBody>
      </p:sp>
      <p:sp>
        <p:nvSpPr>
          <p:cNvPr id="8" name="矩形: 圆角 7">
            <a:extLst>
              <a:ext uri="{FF2B5EF4-FFF2-40B4-BE49-F238E27FC236}">
                <a16:creationId xmlns:a16="http://schemas.microsoft.com/office/drawing/2014/main" xmlns="" id="{C95BCAC1-A393-4A9B-B3B6-554BC03B9BB1}"/>
              </a:ext>
            </a:extLst>
          </p:cNvPr>
          <p:cNvSpPr/>
          <p:nvPr/>
        </p:nvSpPr>
        <p:spPr>
          <a:xfrm>
            <a:off x="983944" y="3773662"/>
            <a:ext cx="3924759" cy="6303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en-US" altLang="zh-CN" sz="1000" dirty="0"/>
              <a:t>Linux</a:t>
            </a:r>
            <a:endParaRPr lang="zh-CN" altLang="en-US" sz="1000" dirty="0"/>
          </a:p>
        </p:txBody>
      </p:sp>
      <p:sp>
        <p:nvSpPr>
          <p:cNvPr id="12" name="矩形: 圆角 11">
            <a:extLst>
              <a:ext uri="{FF2B5EF4-FFF2-40B4-BE49-F238E27FC236}">
                <a16:creationId xmlns:a16="http://schemas.microsoft.com/office/drawing/2014/main" xmlns="" id="{D24915F9-A4D8-4457-A077-B3F0A0688BE1}"/>
              </a:ext>
            </a:extLst>
          </p:cNvPr>
          <p:cNvSpPr/>
          <p:nvPr/>
        </p:nvSpPr>
        <p:spPr>
          <a:xfrm>
            <a:off x="3025507" y="2402650"/>
            <a:ext cx="1883196" cy="5305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1000" dirty="0"/>
              <a:t>任务调度</a:t>
            </a:r>
            <a:endParaRPr lang="en-US" altLang="zh-CN" sz="1000" dirty="0"/>
          </a:p>
          <a:p>
            <a:pPr algn="ctr"/>
            <a:r>
              <a:rPr lang="en-US" altLang="zh-CN" sz="1000" dirty="0"/>
              <a:t>Fuxi</a:t>
            </a:r>
            <a:endParaRPr lang="zh-CN" altLang="en-US" sz="1000" dirty="0"/>
          </a:p>
        </p:txBody>
      </p:sp>
      <p:sp>
        <p:nvSpPr>
          <p:cNvPr id="13" name="矩形: 圆角 12">
            <a:extLst>
              <a:ext uri="{FF2B5EF4-FFF2-40B4-BE49-F238E27FC236}">
                <a16:creationId xmlns:a16="http://schemas.microsoft.com/office/drawing/2014/main" xmlns="" id="{96A82818-5BF3-4D4F-A9E7-7C367C30C2B2}"/>
              </a:ext>
            </a:extLst>
          </p:cNvPr>
          <p:cNvSpPr/>
          <p:nvPr/>
        </p:nvSpPr>
        <p:spPr>
          <a:xfrm>
            <a:off x="2135550" y="3079568"/>
            <a:ext cx="851053" cy="54776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1000" dirty="0"/>
              <a:t>安全管理</a:t>
            </a:r>
            <a:endParaRPr lang="en-US" altLang="zh-CN" sz="1000" dirty="0"/>
          </a:p>
          <a:p>
            <a:pPr algn="ctr"/>
            <a:r>
              <a:rPr lang="en-US" altLang="zh-CN" sz="1000" dirty="0"/>
              <a:t>ZHONGKUI</a:t>
            </a:r>
            <a:endParaRPr lang="zh-CN" altLang="en-US" sz="1000" dirty="0"/>
          </a:p>
        </p:txBody>
      </p:sp>
      <p:sp>
        <p:nvSpPr>
          <p:cNvPr id="14" name="矩形: 圆角 13">
            <a:extLst>
              <a:ext uri="{FF2B5EF4-FFF2-40B4-BE49-F238E27FC236}">
                <a16:creationId xmlns:a16="http://schemas.microsoft.com/office/drawing/2014/main" xmlns="" id="{42275EE3-47D2-4F31-9AFB-55A51E863CD4}"/>
              </a:ext>
            </a:extLst>
          </p:cNvPr>
          <p:cNvSpPr/>
          <p:nvPr/>
        </p:nvSpPr>
        <p:spPr>
          <a:xfrm>
            <a:off x="3087477" y="3079568"/>
            <a:ext cx="851053" cy="54776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1000" dirty="0"/>
              <a:t>协同服务</a:t>
            </a:r>
            <a:endParaRPr lang="en-US" altLang="zh-CN" sz="1000" dirty="0"/>
          </a:p>
          <a:p>
            <a:pPr algn="ctr"/>
            <a:r>
              <a:rPr lang="en-US" altLang="zh-CN" sz="1000" dirty="0"/>
              <a:t>NUWA</a:t>
            </a:r>
            <a:endParaRPr lang="zh-CN" altLang="en-US" sz="1000" dirty="0"/>
          </a:p>
        </p:txBody>
      </p:sp>
      <p:sp>
        <p:nvSpPr>
          <p:cNvPr id="15" name="矩形: 圆角 14">
            <a:extLst>
              <a:ext uri="{FF2B5EF4-FFF2-40B4-BE49-F238E27FC236}">
                <a16:creationId xmlns:a16="http://schemas.microsoft.com/office/drawing/2014/main" xmlns="" id="{1BB1330C-4D50-4EC7-AB11-03900D6B626B}"/>
              </a:ext>
            </a:extLst>
          </p:cNvPr>
          <p:cNvSpPr/>
          <p:nvPr/>
        </p:nvSpPr>
        <p:spPr>
          <a:xfrm>
            <a:off x="4057650" y="3079568"/>
            <a:ext cx="851053" cy="54776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1000" dirty="0"/>
              <a:t>资源管理</a:t>
            </a:r>
            <a:endParaRPr lang="en-US" altLang="zh-CN" sz="1000" dirty="0"/>
          </a:p>
          <a:p>
            <a:pPr algn="ctr"/>
            <a:r>
              <a:rPr lang="en-US" altLang="zh-CN" sz="1000" dirty="0"/>
              <a:t>FUXI</a:t>
            </a:r>
            <a:endParaRPr lang="zh-CN" altLang="en-US" sz="1000" dirty="0"/>
          </a:p>
        </p:txBody>
      </p:sp>
      <p:sp>
        <p:nvSpPr>
          <p:cNvPr id="16" name="矩形: 圆角 15">
            <a:extLst>
              <a:ext uri="{FF2B5EF4-FFF2-40B4-BE49-F238E27FC236}">
                <a16:creationId xmlns:a16="http://schemas.microsoft.com/office/drawing/2014/main" xmlns="" id="{3180421D-3456-4237-8C1B-810C2C892EDF}"/>
              </a:ext>
            </a:extLst>
          </p:cNvPr>
          <p:cNvSpPr/>
          <p:nvPr/>
        </p:nvSpPr>
        <p:spPr>
          <a:xfrm>
            <a:off x="983944" y="3079568"/>
            <a:ext cx="1050731" cy="54776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r>
              <a:rPr lang="zh-CN" altLang="en-US" sz="1000" dirty="0"/>
              <a:t>远程过程调用</a:t>
            </a:r>
            <a:endParaRPr lang="en-US" altLang="zh-CN" sz="1000" dirty="0"/>
          </a:p>
          <a:p>
            <a:pPr algn="ctr"/>
            <a:r>
              <a:rPr lang="en-US" altLang="zh-CN" sz="1000" dirty="0"/>
              <a:t>KUAFU</a:t>
            </a:r>
            <a:endParaRPr lang="zh-CN" altLang="en-US" sz="1000" dirty="0"/>
          </a:p>
        </p:txBody>
      </p:sp>
      <p:sp>
        <p:nvSpPr>
          <p:cNvPr id="17" name="文本框 16">
            <a:extLst>
              <a:ext uri="{FF2B5EF4-FFF2-40B4-BE49-F238E27FC236}">
                <a16:creationId xmlns:a16="http://schemas.microsoft.com/office/drawing/2014/main" xmlns="" id="{D2FAFCE0-3051-4335-BC9C-65892104371E}"/>
              </a:ext>
            </a:extLst>
          </p:cNvPr>
          <p:cNvSpPr txBox="1"/>
          <p:nvPr/>
        </p:nvSpPr>
        <p:spPr>
          <a:xfrm>
            <a:off x="5786446" y="88270"/>
            <a:ext cx="3052361" cy="5055230"/>
          </a:xfrm>
          <a:prstGeom prst="rect">
            <a:avLst/>
          </a:prstGeom>
          <a:noFill/>
        </p:spPr>
        <p:txBody>
          <a:bodyPr wrap="square" lIns="68580" tIns="34290" rIns="68580" bIns="34290" rtlCol="0">
            <a:spAutoFit/>
          </a:bodyPr>
          <a:lstStyle/>
          <a:p>
            <a:pPr>
              <a:lnSpc>
                <a:spcPct val="150000"/>
              </a:lnSpc>
            </a:pPr>
            <a:r>
              <a:rPr lang="zh-CN" altLang="en-US" dirty="0"/>
              <a:t>计算层就是</a:t>
            </a:r>
            <a:r>
              <a:rPr lang="zh-CN" altLang="en-US" sz="1500" b="1" dirty="0"/>
              <a:t>飞天内核</a:t>
            </a:r>
            <a:r>
              <a:rPr lang="zh-CN" altLang="en-US" dirty="0"/>
              <a:t>（</a:t>
            </a:r>
            <a:r>
              <a:rPr lang="en-US" altLang="zh-CN" dirty="0" err="1"/>
              <a:t>Apsara</a:t>
            </a:r>
            <a:r>
              <a:rPr lang="zh-CN" altLang="en-US" dirty="0"/>
              <a:t>），运行和控制集群相互独立的计算机群上</a:t>
            </a:r>
            <a:r>
              <a:rPr lang="zh-CN" altLang="en-US" dirty="0" smtClean="0"/>
              <a:t>。</a:t>
            </a:r>
            <a:endParaRPr lang="en-US" altLang="zh-CN" dirty="0"/>
          </a:p>
          <a:p>
            <a:pPr>
              <a:lnSpc>
                <a:spcPct val="150000"/>
              </a:lnSpc>
            </a:pPr>
            <a:r>
              <a:rPr lang="zh-CN" altLang="en-US" b="1" dirty="0"/>
              <a:t>女蜗：</a:t>
            </a:r>
            <a:r>
              <a:rPr lang="zh-CN" altLang="en-US" dirty="0"/>
              <a:t>高可用协同服务，采用树形命名空间，使得分布式进程互相协同</a:t>
            </a:r>
            <a:r>
              <a:rPr lang="zh-CN" altLang="en-US" dirty="0" smtClean="0"/>
              <a:t>工作</a:t>
            </a:r>
            <a:endParaRPr lang="en-US" altLang="zh-CN" dirty="0"/>
          </a:p>
          <a:p>
            <a:pPr>
              <a:lnSpc>
                <a:spcPct val="150000"/>
              </a:lnSpc>
            </a:pPr>
            <a:r>
              <a:rPr lang="zh-CN" altLang="en-US" b="1" dirty="0"/>
              <a:t>盘古：</a:t>
            </a:r>
            <a:r>
              <a:rPr lang="zh-CN" altLang="en-US" dirty="0"/>
              <a:t>聚集大量普通机器的存储资源，为用户提供大规模可靠的存储</a:t>
            </a:r>
            <a:r>
              <a:rPr lang="zh-CN" altLang="en-US" dirty="0" smtClean="0"/>
              <a:t>服务</a:t>
            </a:r>
            <a:endParaRPr lang="en-US" altLang="zh-CN" dirty="0"/>
          </a:p>
          <a:p>
            <a:pPr>
              <a:lnSpc>
                <a:spcPct val="150000"/>
              </a:lnSpc>
            </a:pPr>
            <a:r>
              <a:rPr lang="zh-CN" altLang="en-US" b="1" dirty="0"/>
              <a:t>伏羲：</a:t>
            </a:r>
            <a:r>
              <a:rPr lang="zh-CN" altLang="en-US" dirty="0"/>
              <a:t>资源管理和调度，目前以高吞吐的离线处理的任务为主</a:t>
            </a:r>
          </a:p>
        </p:txBody>
      </p:sp>
      <p:cxnSp>
        <p:nvCxnSpPr>
          <p:cNvPr id="18" name="直接连接符 17"/>
          <p:cNvCxnSpPr/>
          <p:nvPr/>
        </p:nvCxnSpPr>
        <p:spPr>
          <a:xfrm>
            <a:off x="0" y="867658"/>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9883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DCA3A19-3E87-4002-85AB-2E5F2D962722}"/>
              </a:ext>
            </a:extLst>
          </p:cNvPr>
          <p:cNvSpPr>
            <a:spLocks noGrp="1"/>
          </p:cNvSpPr>
          <p:nvPr>
            <p:ph type="title"/>
          </p:nvPr>
        </p:nvSpPr>
        <p:spPr>
          <a:xfrm>
            <a:off x="0" y="-10460"/>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一个</a:t>
            </a:r>
            <a:r>
              <a:rPr lang="en-US" altLang="zh-CN" sz="3200" b="1" dirty="0">
                <a:solidFill>
                  <a:schemeClr val="accent1"/>
                </a:solidFill>
                <a:latin typeface="微软雅黑" panose="020B0503020204020204" pitchFamily="34" charset="-122"/>
                <a:ea typeface="微软雅黑" panose="020B0503020204020204" pitchFamily="34" charset="-122"/>
              </a:rPr>
              <a:t>SQL</a:t>
            </a:r>
            <a:r>
              <a:rPr lang="zh-CN" altLang="en-US" sz="3200" b="1" dirty="0">
                <a:solidFill>
                  <a:schemeClr val="accent1"/>
                </a:solidFill>
                <a:latin typeface="微软雅黑" panose="020B0503020204020204" pitchFamily="34" charset="-122"/>
                <a:ea typeface="微软雅黑" panose="020B0503020204020204" pitchFamily="34" charset="-122"/>
              </a:rPr>
              <a:t>的</a:t>
            </a:r>
            <a:r>
              <a:rPr lang="en-US" altLang="zh-CN" sz="3200" b="1" dirty="0" err="1">
                <a:solidFill>
                  <a:schemeClr val="accent1"/>
                </a:solidFill>
                <a:latin typeface="微软雅黑" panose="020B0503020204020204" pitchFamily="34" charset="-122"/>
                <a:ea typeface="微软雅黑" panose="020B0503020204020204" pitchFamily="34" charset="-122"/>
              </a:rPr>
              <a:t>MaxComputer</a:t>
            </a:r>
            <a:r>
              <a:rPr lang="zh-CN" altLang="en-US" sz="3200" b="1" dirty="0">
                <a:solidFill>
                  <a:schemeClr val="accent1"/>
                </a:solidFill>
                <a:latin typeface="微软雅黑" panose="020B0503020204020204" pitchFamily="34" charset="-122"/>
                <a:ea typeface="微软雅黑" panose="020B0503020204020204" pitchFamily="34" charset="-122"/>
              </a:rPr>
              <a:t>之旅</a:t>
            </a:r>
          </a:p>
        </p:txBody>
      </p:sp>
      <p:sp>
        <p:nvSpPr>
          <p:cNvPr id="3" name="内容占位符 2">
            <a:extLst>
              <a:ext uri="{FF2B5EF4-FFF2-40B4-BE49-F238E27FC236}">
                <a16:creationId xmlns:a16="http://schemas.microsoft.com/office/drawing/2014/main" xmlns="" id="{42FD1CEC-C5B1-4C75-B2DD-A1761845C9A1}"/>
              </a:ext>
            </a:extLst>
          </p:cNvPr>
          <p:cNvSpPr>
            <a:spLocks noGrp="1"/>
          </p:cNvSpPr>
          <p:nvPr>
            <p:ph idx="1"/>
          </p:nvPr>
        </p:nvSpPr>
        <p:spPr>
          <a:blipFill>
            <a:blip r:embed="rId2" cstate="print"/>
            <a:tile tx="0" ty="0" sx="100000" sy="100000" flip="none" algn="tl"/>
          </a:blipFill>
        </p:spPr>
        <p:txBody>
          <a:bodyPr/>
          <a:lstStyle/>
          <a:p>
            <a:pPr marL="0" indent="0" algn="ctr">
              <a:buNone/>
            </a:pPr>
            <a:endParaRPr lang="en-US" altLang="zh-CN" dirty="0"/>
          </a:p>
          <a:p>
            <a:pPr marL="0" indent="0" algn="ctr">
              <a:buNone/>
            </a:pPr>
            <a:endParaRPr lang="en-US" altLang="zh-CN" b="1" dirty="0">
              <a:solidFill>
                <a:schemeClr val="bg1"/>
              </a:solidFill>
            </a:endParaRPr>
          </a:p>
          <a:p>
            <a:pPr marL="0" indent="0" algn="ctr">
              <a:buNone/>
            </a:pPr>
            <a:r>
              <a:rPr lang="zh-CN" altLang="en-US" sz="2400" b="1" dirty="0">
                <a:solidFill>
                  <a:schemeClr val="bg1"/>
                </a:solidFill>
              </a:rPr>
              <a:t>查一下</a:t>
            </a:r>
            <a:r>
              <a:rPr lang="en-US" altLang="zh-CN" sz="2400" b="1" dirty="0">
                <a:solidFill>
                  <a:schemeClr val="bg1"/>
                </a:solidFill>
              </a:rPr>
              <a:t>7</a:t>
            </a:r>
            <a:r>
              <a:rPr lang="zh-CN" altLang="en-US" sz="2400" b="1" dirty="0">
                <a:solidFill>
                  <a:schemeClr val="bg1"/>
                </a:solidFill>
              </a:rPr>
              <a:t>月</a:t>
            </a:r>
            <a:r>
              <a:rPr lang="en-US" altLang="zh-CN" sz="2400" b="1" dirty="0">
                <a:solidFill>
                  <a:schemeClr val="bg1"/>
                </a:solidFill>
              </a:rPr>
              <a:t>1</a:t>
            </a:r>
            <a:r>
              <a:rPr lang="zh-CN" altLang="en-US" sz="2400" b="1" dirty="0">
                <a:solidFill>
                  <a:schemeClr val="bg1"/>
                </a:solidFill>
              </a:rPr>
              <a:t>日每个用户有多少条记录？</a:t>
            </a:r>
            <a:endParaRPr lang="en-US" altLang="zh-CN" sz="2400" b="1" dirty="0">
              <a:solidFill>
                <a:schemeClr val="bg1"/>
              </a:solidFill>
            </a:endParaRPr>
          </a:p>
          <a:p>
            <a:pPr marL="0" indent="0" algn="ctr">
              <a:buNone/>
            </a:pPr>
            <a:endParaRPr lang="en-US" altLang="zh-CN" sz="2400" b="1" dirty="0">
              <a:solidFill>
                <a:schemeClr val="bg1"/>
              </a:solidFill>
            </a:endParaRPr>
          </a:p>
          <a:p>
            <a:pPr marL="1714500" lvl="5" indent="0">
              <a:buNone/>
            </a:pPr>
            <a:r>
              <a:rPr lang="en-US" altLang="zh-CN" sz="2400" b="1" dirty="0">
                <a:solidFill>
                  <a:schemeClr val="bg1"/>
                </a:solidFill>
              </a:rPr>
              <a:t>SELECT id</a:t>
            </a:r>
            <a:r>
              <a:rPr lang="zh-CN" altLang="en-US" sz="2400" b="1" dirty="0">
                <a:solidFill>
                  <a:schemeClr val="bg1"/>
                </a:solidFill>
              </a:rPr>
              <a:t>，</a:t>
            </a:r>
            <a:r>
              <a:rPr lang="en-US" altLang="zh-CN" sz="2400" b="1" dirty="0">
                <a:solidFill>
                  <a:schemeClr val="bg1"/>
                </a:solidFill>
              </a:rPr>
              <a:t>count</a:t>
            </a:r>
            <a:r>
              <a:rPr lang="zh-CN" altLang="en-US" sz="2400" b="1" dirty="0">
                <a:solidFill>
                  <a:schemeClr val="bg1"/>
                </a:solidFill>
              </a:rPr>
              <a:t>（*）</a:t>
            </a:r>
            <a:r>
              <a:rPr lang="en-US" altLang="zh-CN" sz="2400" b="1" dirty="0">
                <a:solidFill>
                  <a:schemeClr val="bg1"/>
                </a:solidFill>
              </a:rPr>
              <a:t>AS </a:t>
            </a:r>
            <a:r>
              <a:rPr lang="en-US" altLang="zh-CN" sz="2400" b="1" dirty="0" err="1">
                <a:solidFill>
                  <a:schemeClr val="bg1"/>
                </a:solidFill>
              </a:rPr>
              <a:t>cnt</a:t>
            </a:r>
            <a:endParaRPr lang="en-US" altLang="zh-CN" sz="2400" b="1" dirty="0">
              <a:solidFill>
                <a:schemeClr val="bg1"/>
              </a:solidFill>
            </a:endParaRPr>
          </a:p>
          <a:p>
            <a:pPr marL="1714500" lvl="5" indent="0">
              <a:buNone/>
            </a:pPr>
            <a:r>
              <a:rPr lang="en-US" altLang="zh-CN" sz="2400" b="1" dirty="0">
                <a:solidFill>
                  <a:schemeClr val="bg1"/>
                </a:solidFill>
              </a:rPr>
              <a:t> FROM users</a:t>
            </a:r>
          </a:p>
          <a:p>
            <a:pPr marL="1714500" lvl="5" indent="0">
              <a:buNone/>
            </a:pPr>
            <a:r>
              <a:rPr lang="en-US" altLang="zh-CN" sz="2400" b="1" dirty="0">
                <a:solidFill>
                  <a:schemeClr val="bg1"/>
                </a:solidFill>
              </a:rPr>
              <a:t>WHERE </a:t>
            </a:r>
            <a:r>
              <a:rPr lang="en-US" altLang="zh-CN" sz="2400" b="1" dirty="0" err="1">
                <a:solidFill>
                  <a:schemeClr val="bg1"/>
                </a:solidFill>
              </a:rPr>
              <a:t>deal_date</a:t>
            </a:r>
            <a:r>
              <a:rPr lang="en-US" altLang="zh-CN" sz="2400" b="1" dirty="0">
                <a:solidFill>
                  <a:schemeClr val="bg1"/>
                </a:solidFill>
              </a:rPr>
              <a:t>=‘2015-07-01’</a:t>
            </a:r>
          </a:p>
          <a:p>
            <a:pPr marL="1714500" lvl="5" indent="0">
              <a:buNone/>
            </a:pPr>
            <a:r>
              <a:rPr lang="en-US" altLang="zh-CN" sz="2100" dirty="0"/>
              <a:t>GROUP BY id;</a:t>
            </a:r>
            <a:endParaRPr lang="zh-CN" altLang="en-US" sz="2100" dirty="0"/>
          </a:p>
        </p:txBody>
      </p:sp>
      <p:cxnSp>
        <p:nvCxnSpPr>
          <p:cNvPr id="4" name="直接连接符 3"/>
          <p:cNvCxnSpPr/>
          <p:nvPr/>
        </p:nvCxnSpPr>
        <p:spPr>
          <a:xfrm>
            <a:off x="0" y="868705"/>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355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4B83371-354B-440D-B124-C24D9335364F}"/>
              </a:ext>
            </a:extLst>
          </p:cNvPr>
          <p:cNvSpPr>
            <a:spLocks noGrp="1"/>
          </p:cNvSpPr>
          <p:nvPr>
            <p:ph type="title"/>
          </p:nvPr>
        </p:nvSpPr>
        <p:spPr>
          <a:xfrm>
            <a:off x="0" y="0"/>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提交作业</a:t>
            </a:r>
          </a:p>
        </p:txBody>
      </p:sp>
      <p:sp>
        <p:nvSpPr>
          <p:cNvPr id="4" name="矩形 3">
            <a:extLst>
              <a:ext uri="{FF2B5EF4-FFF2-40B4-BE49-F238E27FC236}">
                <a16:creationId xmlns:a16="http://schemas.microsoft.com/office/drawing/2014/main" xmlns="" id="{0D494C1B-2663-4D2A-BA00-980E90D7257F}"/>
              </a:ext>
            </a:extLst>
          </p:cNvPr>
          <p:cNvSpPr/>
          <p:nvPr/>
        </p:nvSpPr>
        <p:spPr>
          <a:xfrm>
            <a:off x="571472" y="1000114"/>
            <a:ext cx="5113892" cy="3582199"/>
          </a:xfrm>
          <a:prstGeom prst="rect">
            <a:avLst/>
          </a:prstGeom>
        </p:spPr>
        <p:txBody>
          <a:bodyPr wrap="square" lIns="68580" tIns="34290" rIns="68580" bIns="34290">
            <a:spAutoFit/>
          </a:bodyPr>
          <a:lstStyle/>
          <a:p>
            <a:pPr marL="257175" indent="-257175">
              <a:lnSpc>
                <a:spcPct val="150000"/>
              </a:lnSpc>
              <a:buFont typeface="+mj-lt"/>
              <a:buAutoNum type="arabicPeriod"/>
            </a:pPr>
            <a:r>
              <a:rPr lang="zh-CN" altLang="en-US" sz="1400" dirty="0"/>
              <a:t>配置客户端，提交 </a:t>
            </a:r>
            <a:r>
              <a:rPr lang="en-US" altLang="zh-CN" sz="1400" dirty="0"/>
              <a:t>SQL</a:t>
            </a:r>
            <a:r>
              <a:rPr lang="zh-CN" altLang="en-US" sz="1400" dirty="0"/>
              <a:t>语句</a:t>
            </a:r>
          </a:p>
          <a:p>
            <a:pPr marL="257175" indent="-257175">
              <a:lnSpc>
                <a:spcPct val="150000"/>
              </a:lnSpc>
              <a:buFont typeface="+mj-lt"/>
              <a:buAutoNum type="arabicPeriod"/>
            </a:pPr>
            <a:r>
              <a:rPr lang="zh-CN" altLang="en-US" sz="1400" dirty="0"/>
              <a:t>调用 </a:t>
            </a:r>
            <a:r>
              <a:rPr lang="en-US" altLang="zh-CN" sz="1400" dirty="0"/>
              <a:t>SDK</a:t>
            </a:r>
            <a:r>
              <a:rPr lang="zh-CN" altLang="en-US" sz="1400" dirty="0"/>
              <a:t>计算配置信息中的签名</a:t>
            </a:r>
          </a:p>
          <a:p>
            <a:pPr marL="257175" indent="-257175">
              <a:lnSpc>
                <a:spcPct val="150000"/>
              </a:lnSpc>
              <a:buFont typeface="+mj-lt"/>
              <a:buAutoNum type="arabicPeriod"/>
            </a:pPr>
            <a:r>
              <a:rPr lang="zh-CN" altLang="en-US" sz="1400" dirty="0"/>
              <a:t>发送 </a:t>
            </a:r>
            <a:r>
              <a:rPr lang="en-US" altLang="zh-CN" sz="1400" dirty="0" err="1"/>
              <a:t>RESTfu</a:t>
            </a:r>
            <a:r>
              <a:rPr lang="zh-CN" altLang="en-US" sz="1400" dirty="0"/>
              <a:t>丨请求给 </a:t>
            </a:r>
            <a:r>
              <a:rPr lang="en-US" altLang="zh-CN" sz="1400" dirty="0"/>
              <a:t>HTTP</a:t>
            </a:r>
            <a:r>
              <a:rPr lang="zh-CN" altLang="en-US" sz="1400" dirty="0"/>
              <a:t>服务器</a:t>
            </a:r>
          </a:p>
          <a:p>
            <a:pPr marL="257175" indent="-257175">
              <a:lnSpc>
                <a:spcPct val="150000"/>
              </a:lnSpc>
              <a:buFont typeface="+mj-lt"/>
              <a:buAutoNum type="arabicPeriod"/>
            </a:pPr>
            <a:r>
              <a:rPr lang="en-US" altLang="zh-CN" sz="1400" dirty="0"/>
              <a:t>HTTP</a:t>
            </a:r>
            <a:r>
              <a:rPr lang="zh-CN" altLang="en-US" sz="1400" dirty="0"/>
              <a:t>服务器发送请求到云账号服务器做用户认证</a:t>
            </a:r>
            <a:endParaRPr lang="en-US" altLang="zh-CN" sz="1400" dirty="0"/>
          </a:p>
          <a:p>
            <a:pPr marL="257175" indent="-257175">
              <a:lnSpc>
                <a:spcPct val="150000"/>
              </a:lnSpc>
              <a:buFont typeface="+mj-lt"/>
              <a:buAutoNum type="arabicPeriod"/>
            </a:pPr>
            <a:r>
              <a:rPr lang="zh-CN" altLang="en-US" sz="1400" dirty="0"/>
              <a:t>认证通过后，请求就会以 </a:t>
            </a:r>
            <a:r>
              <a:rPr lang="en-US" altLang="zh-CN" sz="1400" dirty="0" err="1"/>
              <a:t>Kuafu</a:t>
            </a:r>
            <a:r>
              <a:rPr lang="zh-CN" altLang="en-US" sz="1400" dirty="0"/>
              <a:t>通信协议方式发送给 </a:t>
            </a:r>
            <a:r>
              <a:rPr lang="en-US" altLang="zh-CN" sz="1400" dirty="0"/>
              <a:t>Worker</a:t>
            </a:r>
          </a:p>
          <a:p>
            <a:pPr marL="257175" indent="-257175">
              <a:lnSpc>
                <a:spcPct val="150000"/>
              </a:lnSpc>
              <a:buFont typeface="+mj-lt"/>
              <a:buAutoNum type="arabicPeriod"/>
            </a:pPr>
            <a:r>
              <a:rPr lang="en-US" altLang="zh-CN" sz="1400" dirty="0"/>
              <a:t>Worker</a:t>
            </a:r>
            <a:r>
              <a:rPr lang="zh-CN" altLang="en-US" sz="1400" dirty="0"/>
              <a:t>判断该请求作业是否需要启动 </a:t>
            </a:r>
            <a:r>
              <a:rPr lang="en-US" altLang="zh-CN" sz="1400" dirty="0"/>
              <a:t>Fuxi Job</a:t>
            </a:r>
          </a:p>
          <a:p>
            <a:pPr marL="257175" indent="-257175">
              <a:lnSpc>
                <a:spcPct val="150000"/>
              </a:lnSpc>
              <a:buFont typeface="+mj-lt"/>
              <a:buAutoNum type="arabicPeriod"/>
            </a:pPr>
            <a:r>
              <a:rPr lang="zh-CN" altLang="en-US" sz="1400" dirty="0"/>
              <a:t>如果需要，则生成一个 </a:t>
            </a:r>
            <a:r>
              <a:rPr lang="en-US" altLang="zh-CN" sz="1400" dirty="0"/>
              <a:t>instance</a:t>
            </a:r>
            <a:r>
              <a:rPr lang="zh-CN" altLang="en-US" sz="1400" dirty="0"/>
              <a:t>，发送给 </a:t>
            </a:r>
            <a:r>
              <a:rPr lang="en-US" altLang="zh-CN" sz="1400" dirty="0"/>
              <a:t>Scheduler</a:t>
            </a:r>
          </a:p>
          <a:p>
            <a:pPr marL="257175" indent="-257175">
              <a:lnSpc>
                <a:spcPct val="150000"/>
              </a:lnSpc>
              <a:buFont typeface="+mj-lt"/>
              <a:buAutoNum type="arabicPeriod"/>
            </a:pPr>
            <a:r>
              <a:rPr lang="en-US" altLang="zh-CN" sz="1400" dirty="0"/>
              <a:t>Scheduler</a:t>
            </a:r>
            <a:r>
              <a:rPr lang="zh-CN" altLang="en-US" sz="1400" dirty="0"/>
              <a:t>把 </a:t>
            </a:r>
            <a:r>
              <a:rPr lang="en-US" altLang="zh-CN" sz="1400" dirty="0"/>
              <a:t>instance</a:t>
            </a:r>
            <a:r>
              <a:rPr lang="zh-CN" altLang="en-US" sz="1400" dirty="0"/>
              <a:t>信息注册到 </a:t>
            </a:r>
            <a:r>
              <a:rPr lang="en-US" altLang="zh-CN" sz="1400" dirty="0"/>
              <a:t>TS</a:t>
            </a:r>
            <a:r>
              <a:rPr lang="zh-CN" altLang="en-US" sz="1400" dirty="0"/>
              <a:t>，将其状态置成 </a:t>
            </a:r>
            <a:r>
              <a:rPr lang="en-US" altLang="zh-CN" sz="1400" dirty="0"/>
              <a:t>Running</a:t>
            </a:r>
          </a:p>
          <a:p>
            <a:pPr marL="257175" indent="-257175">
              <a:lnSpc>
                <a:spcPct val="150000"/>
              </a:lnSpc>
              <a:buFont typeface="+mj-lt"/>
              <a:buAutoNum type="arabicPeriod"/>
            </a:pPr>
            <a:r>
              <a:rPr lang="en-US" altLang="zh-CN" sz="1400" dirty="0"/>
              <a:t>Scheduler</a:t>
            </a:r>
            <a:r>
              <a:rPr lang="zh-CN" altLang="en-US" sz="1400" dirty="0"/>
              <a:t>把 </a:t>
            </a:r>
            <a:r>
              <a:rPr lang="en-US" altLang="zh-CN" sz="1400" dirty="0"/>
              <a:t>instance</a:t>
            </a:r>
            <a:r>
              <a:rPr lang="zh-CN" altLang="en-US" sz="1400" dirty="0"/>
              <a:t>添加至</a:t>
            </a:r>
            <a:r>
              <a:rPr lang="en-US" altLang="zh-CN" sz="1400" dirty="0"/>
              <a:t>instance</a:t>
            </a:r>
            <a:r>
              <a:rPr lang="zh-CN" altLang="en-US" sz="1400" dirty="0"/>
              <a:t>队列</a:t>
            </a:r>
            <a:endParaRPr lang="en-US" altLang="zh-CN" sz="1400" dirty="0"/>
          </a:p>
          <a:p>
            <a:pPr marL="257175" indent="-257175">
              <a:lnSpc>
                <a:spcPct val="150000"/>
              </a:lnSpc>
              <a:buFont typeface="+mj-lt"/>
              <a:buAutoNum type="arabicPeriod"/>
            </a:pPr>
            <a:r>
              <a:rPr lang="en-US" altLang="zh-CN" sz="1400" dirty="0"/>
              <a:t>Worker</a:t>
            </a:r>
            <a:r>
              <a:rPr lang="zh-CN" altLang="en-US" sz="1400" dirty="0"/>
              <a:t>把 </a:t>
            </a:r>
            <a:r>
              <a:rPr lang="en-US" altLang="zh-CN" sz="1400" dirty="0"/>
              <a:t>Instance ID</a:t>
            </a:r>
            <a:r>
              <a:rPr lang="zh-CN" altLang="en-US" sz="1400" dirty="0"/>
              <a:t>返回给客户端</a:t>
            </a:r>
          </a:p>
        </p:txBody>
      </p:sp>
      <p:pic>
        <p:nvPicPr>
          <p:cNvPr id="5" name="图片 4">
            <a:extLst>
              <a:ext uri="{FF2B5EF4-FFF2-40B4-BE49-F238E27FC236}">
                <a16:creationId xmlns:a16="http://schemas.microsoft.com/office/drawing/2014/main" xmlns="" id="{2C484370-0778-4410-9146-95F1BF5F7DFD}"/>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5985442" y="2460784"/>
            <a:ext cx="2757488" cy="2107406"/>
          </a:xfrm>
          <a:prstGeom prst="rect">
            <a:avLst/>
          </a:prstGeom>
        </p:spPr>
      </p:pic>
      <p:cxnSp>
        <p:nvCxnSpPr>
          <p:cNvPr id="6" name="直接连接符 5"/>
          <p:cNvCxnSpPr/>
          <p:nvPr/>
        </p:nvCxnSpPr>
        <p:spPr>
          <a:xfrm>
            <a:off x="0" y="879165"/>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2509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82CB162-1CD9-4239-BA0C-CF4402C50380}"/>
              </a:ext>
            </a:extLst>
          </p:cNvPr>
          <p:cNvSpPr>
            <a:spLocks noGrp="1"/>
          </p:cNvSpPr>
          <p:nvPr>
            <p:ph type="title"/>
          </p:nvPr>
        </p:nvSpPr>
        <p:spPr>
          <a:xfrm>
            <a:off x="0" y="0"/>
            <a:ext cx="8229600" cy="857250"/>
          </a:xfrm>
        </p:spPr>
        <p:txBody>
          <a:bodyPr/>
          <a:lstStyle/>
          <a:p>
            <a:pPr algn="l"/>
            <a:r>
              <a:rPr lang="zh-CN" altLang="en-US" sz="3200" b="1" dirty="0">
                <a:solidFill>
                  <a:schemeClr val="accent1"/>
                </a:solidFill>
                <a:latin typeface="微软雅黑" panose="020B0503020204020204" pitchFamily="34" charset="-122"/>
                <a:ea typeface="微软雅黑" panose="020B0503020204020204" pitchFamily="34" charset="-122"/>
              </a:rPr>
              <a:t>运行作业</a:t>
            </a:r>
          </a:p>
        </p:txBody>
      </p:sp>
      <p:sp>
        <p:nvSpPr>
          <p:cNvPr id="4" name="文本框 3">
            <a:extLst>
              <a:ext uri="{FF2B5EF4-FFF2-40B4-BE49-F238E27FC236}">
                <a16:creationId xmlns:a16="http://schemas.microsoft.com/office/drawing/2014/main" xmlns="" id="{AB7770D5-7587-4169-83EE-2ACFC4B4F681}"/>
              </a:ext>
            </a:extLst>
          </p:cNvPr>
          <p:cNvSpPr txBox="1"/>
          <p:nvPr/>
        </p:nvSpPr>
        <p:spPr>
          <a:xfrm>
            <a:off x="818003" y="1429439"/>
            <a:ext cx="7510750" cy="3624069"/>
          </a:xfrm>
          <a:prstGeom prst="rect">
            <a:avLst/>
          </a:prstGeom>
          <a:noFill/>
        </p:spPr>
        <p:txBody>
          <a:bodyPr wrap="square" lIns="68580" tIns="34290" rIns="68580" bIns="34290" rtlCol="0">
            <a:spAutoFit/>
          </a:bodyPr>
          <a:lstStyle/>
          <a:p>
            <a:pPr marL="257175" indent="-257175">
              <a:lnSpc>
                <a:spcPct val="150000"/>
              </a:lnSpc>
              <a:buFont typeface="+mj-lt"/>
              <a:buAutoNum type="arabicPeriod"/>
            </a:pPr>
            <a:r>
              <a:rPr lang="en-US" altLang="zh-CN" sz="1400" dirty="0"/>
              <a:t>Scheduler</a:t>
            </a:r>
            <a:r>
              <a:rPr lang="zh-CN" altLang="en-US" sz="1400" dirty="0"/>
              <a:t>会把</a:t>
            </a:r>
            <a:r>
              <a:rPr lang="en-US" altLang="zh-CN" sz="1400" dirty="0"/>
              <a:t>instance</a:t>
            </a:r>
            <a:r>
              <a:rPr lang="zh-CN" altLang="en-US" sz="1400" dirty="0"/>
              <a:t>拆成多个</a:t>
            </a:r>
            <a:r>
              <a:rPr lang="en-US" altLang="zh-CN" sz="1400" dirty="0"/>
              <a:t>Task</a:t>
            </a:r>
            <a:r>
              <a:rPr lang="zh-CN" altLang="en-US" sz="1400" dirty="0"/>
              <a:t>，并生成任务流</a:t>
            </a:r>
            <a:r>
              <a:rPr lang="en-US" altLang="zh-CN" sz="1400" dirty="0"/>
              <a:t>DAG</a:t>
            </a:r>
            <a:r>
              <a:rPr lang="zh-CN" altLang="en-US" sz="1400" dirty="0"/>
              <a:t>图</a:t>
            </a:r>
            <a:endParaRPr lang="en-US" altLang="zh-CN" sz="1400" dirty="0"/>
          </a:p>
          <a:p>
            <a:pPr marL="257175" indent="-257175">
              <a:lnSpc>
                <a:spcPct val="150000"/>
              </a:lnSpc>
              <a:buFont typeface="+mj-lt"/>
              <a:buAutoNum type="arabicPeriod"/>
            </a:pPr>
            <a:r>
              <a:rPr lang="zh-CN" altLang="en-US" sz="1400" dirty="0"/>
              <a:t>把可运行的</a:t>
            </a:r>
            <a:r>
              <a:rPr lang="en-US" altLang="zh-CN" sz="1400" dirty="0"/>
              <a:t>Task</a:t>
            </a:r>
            <a:r>
              <a:rPr lang="zh-CN" altLang="en-US" sz="1400" dirty="0"/>
              <a:t>放入到优先级队列</a:t>
            </a:r>
            <a:r>
              <a:rPr lang="en-US" altLang="zh-CN" sz="1400" dirty="0" err="1"/>
              <a:t>TaskPool</a:t>
            </a:r>
            <a:r>
              <a:rPr lang="zh-CN" altLang="en-US" sz="1400" dirty="0"/>
              <a:t>中</a:t>
            </a:r>
            <a:endParaRPr lang="en-US" altLang="zh-CN" sz="1400" dirty="0"/>
          </a:p>
          <a:p>
            <a:pPr marL="257175" indent="-257175">
              <a:lnSpc>
                <a:spcPct val="150000"/>
              </a:lnSpc>
              <a:buFont typeface="+mj-lt"/>
              <a:buAutoNum type="arabicPeriod"/>
            </a:pPr>
            <a:r>
              <a:rPr lang="en-US" altLang="zh-CN" sz="1400" dirty="0"/>
              <a:t>Scheduler</a:t>
            </a:r>
            <a:r>
              <a:rPr lang="zh-CN" altLang="en-US" sz="1400" dirty="0"/>
              <a:t>有一个后台现成定时对</a:t>
            </a:r>
            <a:r>
              <a:rPr lang="en-US" altLang="zh-CN" sz="1400" dirty="0" err="1"/>
              <a:t>TaskPool</a:t>
            </a:r>
            <a:r>
              <a:rPr lang="zh-CN" altLang="en-US" sz="1400" dirty="0"/>
              <a:t>中的任务进行排序</a:t>
            </a:r>
            <a:endParaRPr lang="en-US" altLang="zh-CN" sz="1400" dirty="0"/>
          </a:p>
          <a:p>
            <a:pPr marL="257175" indent="-257175">
              <a:lnSpc>
                <a:spcPct val="150000"/>
              </a:lnSpc>
              <a:buFont typeface="+mj-lt"/>
              <a:buAutoNum type="arabicPeriod"/>
            </a:pPr>
            <a:r>
              <a:rPr lang="en-US" altLang="zh-CN" sz="1400" dirty="0"/>
              <a:t>Scheduler</a:t>
            </a:r>
            <a:r>
              <a:rPr lang="zh-CN" altLang="en-US" sz="1400" dirty="0"/>
              <a:t>有一个后台线程定时查询计算集群的资源状况</a:t>
            </a:r>
            <a:endParaRPr lang="en-US" altLang="zh-CN" sz="1400" dirty="0"/>
          </a:p>
          <a:p>
            <a:pPr marL="257175" indent="-257175">
              <a:lnSpc>
                <a:spcPct val="150000"/>
              </a:lnSpc>
              <a:buFont typeface="+mj-lt"/>
              <a:buAutoNum type="arabicPeriod"/>
            </a:pPr>
            <a:r>
              <a:rPr lang="en-US" altLang="zh-CN" sz="1400" dirty="0" err="1"/>
              <a:t>Excutor</a:t>
            </a:r>
            <a:r>
              <a:rPr lang="zh-CN" altLang="en-US" sz="1400" dirty="0"/>
              <a:t>在资源未满的情况下，轮询</a:t>
            </a:r>
            <a:r>
              <a:rPr lang="en-US" altLang="zh-CN" sz="1400" dirty="0" err="1"/>
              <a:t>TaskPool</a:t>
            </a:r>
            <a:r>
              <a:rPr lang="zh-CN" altLang="en-US" sz="1400" dirty="0"/>
              <a:t>，请求</a:t>
            </a:r>
            <a:r>
              <a:rPr lang="en-US" altLang="zh-CN" sz="1400" dirty="0"/>
              <a:t>Task</a:t>
            </a:r>
          </a:p>
          <a:p>
            <a:pPr marL="257175" indent="-257175">
              <a:lnSpc>
                <a:spcPct val="150000"/>
              </a:lnSpc>
              <a:buFont typeface="+mj-lt"/>
              <a:buAutoNum type="arabicPeriod"/>
            </a:pPr>
            <a:r>
              <a:rPr lang="en-US" altLang="zh-CN" sz="1400" dirty="0"/>
              <a:t>Scheduler</a:t>
            </a:r>
            <a:r>
              <a:rPr lang="zh-CN" altLang="en-US" sz="1400" dirty="0"/>
              <a:t>判断计算若集群有资源，就将该</a:t>
            </a:r>
            <a:r>
              <a:rPr lang="en-US" altLang="zh-CN" sz="1400" dirty="0"/>
              <a:t>Task</a:t>
            </a:r>
            <a:r>
              <a:rPr lang="zh-CN" altLang="en-US" sz="1400" dirty="0"/>
              <a:t>发送给</a:t>
            </a:r>
            <a:r>
              <a:rPr lang="en-US" altLang="zh-CN" sz="1400" dirty="0"/>
              <a:t>Executor</a:t>
            </a:r>
          </a:p>
          <a:p>
            <a:pPr marL="257175" indent="-257175">
              <a:lnSpc>
                <a:spcPct val="150000"/>
              </a:lnSpc>
              <a:buFont typeface="+mj-lt"/>
              <a:buAutoNum type="arabicPeriod"/>
            </a:pPr>
            <a:r>
              <a:rPr lang="en-US" altLang="zh-CN" sz="1400" dirty="0"/>
              <a:t>Executor</a:t>
            </a:r>
            <a:r>
              <a:rPr lang="zh-CN" altLang="en-US" sz="1400" dirty="0"/>
              <a:t>调用</a:t>
            </a:r>
            <a:r>
              <a:rPr lang="en-US" altLang="zh-CN" sz="1400" dirty="0"/>
              <a:t>SQL Parse Planner</a:t>
            </a:r>
            <a:r>
              <a:rPr lang="zh-CN" altLang="en-US" sz="1400" dirty="0"/>
              <a:t>，生成</a:t>
            </a:r>
            <a:r>
              <a:rPr lang="en-US" altLang="zh-CN" sz="1400" dirty="0"/>
              <a:t>SQL Plan</a:t>
            </a:r>
          </a:p>
          <a:p>
            <a:pPr marL="257175" indent="-257175">
              <a:lnSpc>
                <a:spcPct val="150000"/>
              </a:lnSpc>
              <a:buFont typeface="+mj-lt"/>
              <a:buAutoNum type="arabicPeriod"/>
            </a:pPr>
            <a:r>
              <a:rPr lang="en-US" altLang="zh-CN" sz="1400" dirty="0"/>
              <a:t>Executor</a:t>
            </a:r>
            <a:r>
              <a:rPr lang="zh-CN" altLang="en-US" sz="1400" dirty="0"/>
              <a:t>将</a:t>
            </a:r>
            <a:r>
              <a:rPr lang="en-US" altLang="zh-CN" sz="1400" dirty="0"/>
              <a:t>SQL plan</a:t>
            </a:r>
            <a:r>
              <a:rPr lang="zh-CN" altLang="en-US" sz="1400" dirty="0"/>
              <a:t>转换成计算层的</a:t>
            </a:r>
            <a:r>
              <a:rPr lang="en-US" altLang="zh-CN" sz="1400" dirty="0"/>
              <a:t>Fuxi Job</a:t>
            </a:r>
            <a:r>
              <a:rPr lang="zh-CN" altLang="en-US" sz="1400" dirty="0"/>
              <a:t>描述文件</a:t>
            </a:r>
            <a:endParaRPr lang="en-US" altLang="zh-CN" sz="1400" dirty="0"/>
          </a:p>
          <a:p>
            <a:pPr marL="257175" indent="-257175">
              <a:lnSpc>
                <a:spcPct val="150000"/>
              </a:lnSpc>
              <a:buFont typeface="+mj-lt"/>
              <a:buAutoNum type="arabicPeriod"/>
            </a:pPr>
            <a:r>
              <a:rPr lang="en-US" altLang="zh-CN" sz="1400" dirty="0"/>
              <a:t>Executor</a:t>
            </a:r>
            <a:r>
              <a:rPr lang="zh-CN" altLang="en-US" sz="1400" dirty="0"/>
              <a:t>将该描述文件提交给计算层运行，并查询</a:t>
            </a:r>
            <a:r>
              <a:rPr lang="en-US" altLang="zh-CN" sz="1400" dirty="0"/>
              <a:t>Task</a:t>
            </a:r>
            <a:r>
              <a:rPr lang="zh-CN" altLang="en-US" sz="1400" dirty="0"/>
              <a:t>执行状态</a:t>
            </a:r>
            <a:endParaRPr lang="en-US" altLang="zh-CN" sz="1400" dirty="0"/>
          </a:p>
          <a:p>
            <a:pPr marL="257175" indent="-257175">
              <a:lnSpc>
                <a:spcPct val="150000"/>
              </a:lnSpc>
              <a:buFont typeface="+mj-lt"/>
              <a:buAutoNum type="arabicPeriod"/>
            </a:pPr>
            <a:r>
              <a:rPr lang="en-US" altLang="zh-CN" sz="1400" dirty="0"/>
              <a:t>Task</a:t>
            </a:r>
            <a:r>
              <a:rPr lang="zh-CN" altLang="en-US" sz="1400" dirty="0"/>
              <a:t>执行完成后，</a:t>
            </a:r>
            <a:r>
              <a:rPr lang="en-US" altLang="zh-CN" sz="1400" dirty="0"/>
              <a:t> Executor</a:t>
            </a:r>
            <a:r>
              <a:rPr lang="zh-CN" altLang="en-US" sz="1400" dirty="0"/>
              <a:t>更新</a:t>
            </a:r>
            <a:r>
              <a:rPr lang="en-US" altLang="zh-CN" sz="1400" dirty="0"/>
              <a:t>TS</a:t>
            </a:r>
            <a:r>
              <a:rPr lang="zh-CN" altLang="en-US" sz="1400" dirty="0"/>
              <a:t>中的</a:t>
            </a:r>
            <a:r>
              <a:rPr lang="en-US" altLang="zh-CN" sz="1400" dirty="0"/>
              <a:t>Task</a:t>
            </a:r>
            <a:r>
              <a:rPr lang="zh-CN" altLang="en-US" sz="1400" dirty="0"/>
              <a:t>信息，并汇报给</a:t>
            </a:r>
            <a:r>
              <a:rPr lang="en-US" altLang="zh-CN" sz="1400" dirty="0" err="1"/>
              <a:t>Scheudler</a:t>
            </a:r>
            <a:endParaRPr lang="en-US" altLang="zh-CN" sz="1400" dirty="0"/>
          </a:p>
          <a:p>
            <a:pPr marL="257175" indent="-257175">
              <a:lnSpc>
                <a:spcPct val="150000"/>
              </a:lnSpc>
              <a:buFont typeface="+mj-lt"/>
              <a:buAutoNum type="arabicPeriod"/>
            </a:pPr>
            <a:r>
              <a:rPr lang="en-US" altLang="zh-CN" sz="1400" dirty="0" err="1"/>
              <a:t>Schduler</a:t>
            </a:r>
            <a:r>
              <a:rPr lang="zh-CN" altLang="en-US" sz="1400" dirty="0"/>
              <a:t>判断</a:t>
            </a:r>
            <a:r>
              <a:rPr lang="en-US" altLang="zh-CN" sz="1400" dirty="0"/>
              <a:t>instance</a:t>
            </a:r>
            <a:r>
              <a:rPr lang="zh-CN" altLang="en-US" sz="1400" dirty="0"/>
              <a:t>结束，更新</a:t>
            </a:r>
            <a:r>
              <a:rPr lang="en-US" altLang="zh-CN" sz="1400" dirty="0"/>
              <a:t>TS</a:t>
            </a:r>
            <a:r>
              <a:rPr lang="zh-CN" altLang="en-US" sz="1400" dirty="0"/>
              <a:t>中</a:t>
            </a:r>
            <a:r>
              <a:rPr lang="en-US" altLang="zh-CN" sz="1400" dirty="0"/>
              <a:t>instance</a:t>
            </a:r>
            <a:r>
              <a:rPr lang="zh-CN" altLang="en-US" sz="1400" dirty="0"/>
              <a:t>信息，置为</a:t>
            </a:r>
            <a:r>
              <a:rPr lang="en-US" altLang="zh-CN" sz="1400" dirty="0" smtClean="0"/>
              <a:t>Terminated</a:t>
            </a:r>
            <a:endParaRPr lang="zh-CN" altLang="en-US" sz="1400" dirty="0"/>
          </a:p>
        </p:txBody>
      </p:sp>
      <p:sp>
        <p:nvSpPr>
          <p:cNvPr id="7" name="箭头: 上弧形 6">
            <a:extLst>
              <a:ext uri="{FF2B5EF4-FFF2-40B4-BE49-F238E27FC236}">
                <a16:creationId xmlns:a16="http://schemas.microsoft.com/office/drawing/2014/main" xmlns="" id="{1A52A661-8295-4348-9F3F-27125E25AFDD}"/>
              </a:ext>
            </a:extLst>
          </p:cNvPr>
          <p:cNvSpPr/>
          <p:nvPr/>
        </p:nvSpPr>
        <p:spPr>
          <a:xfrm rot="16200000">
            <a:off x="-743296" y="3007606"/>
            <a:ext cx="2387564" cy="537416"/>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lIns="68580" tIns="34290" rIns="68580" bIns="34290" rtlCol="0" anchor="ctr"/>
          <a:lstStyle/>
          <a:p>
            <a:pPr algn="ctr"/>
            <a:endParaRPr lang="zh-CN" altLang="en-US">
              <a:solidFill>
                <a:schemeClr val="tx1"/>
              </a:solidFill>
            </a:endParaRPr>
          </a:p>
        </p:txBody>
      </p:sp>
      <p:cxnSp>
        <p:nvCxnSpPr>
          <p:cNvPr id="5" name="直接连接符 4"/>
          <p:cNvCxnSpPr/>
          <p:nvPr/>
        </p:nvCxnSpPr>
        <p:spPr>
          <a:xfrm>
            <a:off x="0" y="879165"/>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3384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起步要求</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7" name="内容占位符 2"/>
          <p:cNvSpPr txBox="1">
            <a:spLocks/>
          </p:cNvSpPr>
          <p:nvPr/>
        </p:nvSpPr>
        <p:spPr bwMode="auto">
          <a:xfrm>
            <a:off x="285720" y="785800"/>
            <a:ext cx="8160892" cy="3377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endParaRPr kumimoji="1" lang="zh-CN" altLang="en-US" sz="3200" b="0" i="0" u="none" strike="noStrike" kern="1200" cap="none" spc="0" normalizeH="0" baseline="0" noProof="0" smtClean="0">
              <a:ln>
                <a:noFill/>
              </a:ln>
              <a:solidFill>
                <a:schemeClr val="tx1">
                  <a:tint val="75000"/>
                </a:schemeClr>
              </a:soli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endParaRPr kumimoji="1" lang="zh-CN" altLang="en-US" sz="3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aphicFrame>
        <p:nvGraphicFramePr>
          <p:cNvPr id="8" name="图表 4"/>
          <p:cNvGraphicFramePr/>
          <p:nvPr>
            <p:extLst>
              <p:ext uri="{D42A27DB-BD31-4B8C-83A1-F6EECF244321}">
                <p14:modId xmlns:p14="http://schemas.microsoft.com/office/powerpoint/2010/main" val="1108537283"/>
              </p:ext>
            </p:extLst>
          </p:nvPr>
        </p:nvGraphicFramePr>
        <p:xfrm>
          <a:off x="285720" y="785800"/>
          <a:ext cx="8501122" cy="3881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3"/>
          <p:cNvSpPr txBox="1">
            <a:spLocks/>
          </p:cNvSpPr>
          <p:nvPr/>
        </p:nvSpPr>
        <p:spPr bwMode="auto">
          <a:xfrm>
            <a:off x="5580112" y="0"/>
            <a:ext cx="334960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endParaRPr lang="en-US" altLang="zh-CN" sz="2400" dirty="0" smtClean="0">
              <a:latin typeface="+mn-lt"/>
              <a:ea typeface="黑体" pitchFamily="49"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90BD6774-E7FB-4758-BCA0-F21CD06C31DF}"/>
              </a:ext>
            </a:extLst>
          </p:cNvPr>
          <p:cNvSpPr>
            <a:spLocks noGrp="1"/>
          </p:cNvSpPr>
          <p:nvPr>
            <p:ph idx="1"/>
          </p:nvPr>
        </p:nvSpPr>
        <p:spPr/>
        <p:txBody>
          <a:bodyPr>
            <a:normAutofit/>
          </a:bodyPr>
          <a:lstStyle/>
          <a:p>
            <a:pPr marL="0" indent="0">
              <a:lnSpc>
                <a:spcPct val="150000"/>
              </a:lnSpc>
              <a:buNone/>
            </a:pPr>
            <a:r>
              <a:rPr lang="zh-CN" altLang="en-US" sz="1800" dirty="0"/>
              <a:t>客户端接收到返回的 </a:t>
            </a:r>
            <a:r>
              <a:rPr lang="en-US" altLang="zh-CN" sz="1800" dirty="0"/>
              <a:t>Instance ID</a:t>
            </a:r>
            <a:r>
              <a:rPr lang="zh-CN" altLang="en-US" sz="1800" dirty="0"/>
              <a:t>后，可以通过 </a:t>
            </a:r>
            <a:r>
              <a:rPr lang="en-US" altLang="zh-CN" sz="1800" dirty="0"/>
              <a:t>Instance ID</a:t>
            </a:r>
            <a:r>
              <a:rPr lang="zh-CN" altLang="en-US" sz="1800" dirty="0"/>
              <a:t>来查询作业状态。</a:t>
            </a:r>
            <a:endParaRPr lang="en-US" altLang="zh-CN" sz="1800" dirty="0"/>
          </a:p>
          <a:p>
            <a:pPr marL="385763" indent="-385763">
              <a:lnSpc>
                <a:spcPct val="150000"/>
              </a:lnSpc>
              <a:buFont typeface="+mj-lt"/>
              <a:buAutoNum type="arabicPeriod"/>
            </a:pPr>
            <a:r>
              <a:rPr lang="zh-CN" altLang="en-US" sz="1800" dirty="0"/>
              <a:t>客户端会发法另一个 </a:t>
            </a:r>
            <a:r>
              <a:rPr lang="en-US" altLang="zh-CN" sz="1800" dirty="0"/>
              <a:t>REST</a:t>
            </a:r>
            <a:r>
              <a:rPr lang="zh-CN" altLang="en-US" sz="1800" dirty="0"/>
              <a:t>的请求，询作业状态</a:t>
            </a:r>
          </a:p>
          <a:p>
            <a:pPr marL="385763" indent="-385763">
              <a:lnSpc>
                <a:spcPct val="150000"/>
              </a:lnSpc>
              <a:buFont typeface="+mj-lt"/>
              <a:buAutoNum type="arabicPeriod"/>
            </a:pPr>
            <a:r>
              <a:rPr lang="en-US" altLang="zh-CN" sz="1800" dirty="0"/>
              <a:t>HTTP</a:t>
            </a:r>
            <a:r>
              <a:rPr lang="zh-CN" altLang="en-US" sz="1800" dirty="0"/>
              <a:t>服务器根据配置信息，去云账号服务器做用户认证明</a:t>
            </a:r>
            <a:endParaRPr lang="en-US" altLang="zh-CN" sz="1800" dirty="0"/>
          </a:p>
          <a:p>
            <a:pPr marL="385763" indent="-385763">
              <a:lnSpc>
                <a:spcPct val="150000"/>
              </a:lnSpc>
              <a:buFont typeface="+mj-lt"/>
              <a:buAutoNum type="arabicPeriod"/>
            </a:pPr>
            <a:r>
              <a:rPr lang="zh-CN" altLang="en-US" sz="1800" dirty="0"/>
              <a:t>用户认证通过后，把查询的请求发送给 </a:t>
            </a:r>
            <a:r>
              <a:rPr lang="en-US" altLang="zh-CN" sz="1800" dirty="0"/>
              <a:t>worker</a:t>
            </a:r>
          </a:p>
          <a:p>
            <a:pPr marL="385763" indent="-385763">
              <a:lnSpc>
                <a:spcPct val="150000"/>
              </a:lnSpc>
              <a:buFont typeface="+mj-lt"/>
              <a:buAutoNum type="arabicPeriod"/>
            </a:pPr>
            <a:r>
              <a:rPr lang="en-US" altLang="zh-CN" sz="1800" dirty="0"/>
              <a:t>Worker</a:t>
            </a:r>
            <a:r>
              <a:rPr lang="zh-CN" altLang="en-US" sz="1800" dirty="0"/>
              <a:t>根据 </a:t>
            </a:r>
            <a:r>
              <a:rPr lang="en-US" altLang="zh-CN" sz="1800" dirty="0" err="1"/>
              <a:t>InstanceID</a:t>
            </a:r>
            <a:r>
              <a:rPr lang="zh-CN" altLang="en-US" sz="1800" dirty="0"/>
              <a:t>去 </a:t>
            </a:r>
            <a:r>
              <a:rPr lang="en-US" altLang="zh-CN" sz="1800" dirty="0"/>
              <a:t>TS</a:t>
            </a:r>
            <a:r>
              <a:rPr lang="zh-CN" altLang="en-US" sz="1800" dirty="0"/>
              <a:t>中查询该作业的执行状态</a:t>
            </a:r>
            <a:endParaRPr lang="en-US" altLang="zh-CN" sz="1800" dirty="0"/>
          </a:p>
          <a:p>
            <a:pPr marL="385763" indent="-385763">
              <a:lnSpc>
                <a:spcPct val="150000"/>
              </a:lnSpc>
              <a:buFont typeface="+mj-lt"/>
              <a:buAutoNum type="arabicPeriod"/>
            </a:pPr>
            <a:r>
              <a:rPr lang="en-US" altLang="zh-CN" sz="1800" dirty="0"/>
              <a:t>Worker</a:t>
            </a:r>
            <a:r>
              <a:rPr lang="zh-CN" altLang="en-US" sz="1800" dirty="0"/>
              <a:t>将卣旬到的执行状态返回给客户端接受</a:t>
            </a:r>
          </a:p>
        </p:txBody>
      </p:sp>
      <p:cxnSp>
        <p:nvCxnSpPr>
          <p:cNvPr id="4" name="直接连接符 3"/>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查询状态</a:t>
            </a:r>
          </a:p>
        </p:txBody>
      </p:sp>
    </p:spTree>
    <p:extLst>
      <p:ext uri="{BB962C8B-B14F-4D97-AF65-F5344CB8AC3E}">
        <p14:creationId xmlns:p14="http://schemas.microsoft.com/office/powerpoint/2010/main" val="6554928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Google</a:t>
            </a:r>
            <a:r>
              <a:rPr lang="zh-CN" altLang="en-US" sz="3200" b="1" dirty="0" smtClean="0">
                <a:solidFill>
                  <a:srgbClr val="0070C0"/>
                </a:solidFill>
                <a:latin typeface="Verdana" pitchFamily="34" charset="0"/>
                <a:ea typeface="微软雅黑" pitchFamily="34" charset="-122"/>
                <a:cs typeface="Verdana" pitchFamily="34" charset="0"/>
              </a:rPr>
              <a:t>老三篇</a:t>
            </a: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 name="Picture 4"/>
          <p:cNvPicPr>
            <a:picLocks noChangeAspect="1" noChangeArrowheads="1"/>
          </p:cNvPicPr>
          <p:nvPr/>
        </p:nvPicPr>
        <p:blipFill>
          <a:blip r:embed="rId3" cstate="print"/>
          <a:srcRect/>
          <a:stretch>
            <a:fillRect/>
          </a:stretch>
        </p:blipFill>
        <p:spPr bwMode="auto">
          <a:xfrm>
            <a:off x="611188" y="714362"/>
            <a:ext cx="5040312" cy="1092200"/>
          </a:xfrm>
          <a:prstGeom prst="rect">
            <a:avLst/>
          </a:prstGeom>
          <a:noFill/>
          <a:ln w="19050">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2038350" y="1646224"/>
            <a:ext cx="5067300" cy="1447800"/>
          </a:xfrm>
          <a:prstGeom prst="rect">
            <a:avLst/>
          </a:prstGeom>
          <a:noFill/>
          <a:ln w="19050">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2916238" y="2801924"/>
            <a:ext cx="5759450" cy="2263775"/>
          </a:xfrm>
          <a:prstGeom prst="rect">
            <a:avLst/>
          </a:prstGeom>
          <a:noFill/>
          <a:ln w="19050">
            <a:noFill/>
            <a:miter lim="800000"/>
            <a:headEnd/>
            <a:tailEnd/>
          </a:ln>
        </p:spPr>
      </p:pic>
      <p:sp>
        <p:nvSpPr>
          <p:cNvPr id="10" name="矩形 9"/>
          <p:cNvSpPr/>
          <p:nvPr/>
        </p:nvSpPr>
        <p:spPr>
          <a:xfrm>
            <a:off x="4286248" y="0"/>
            <a:ext cx="4857752" cy="2003625"/>
          </a:xfrm>
          <a:prstGeom prst="rect">
            <a:avLst/>
          </a:prstGeom>
        </p:spPr>
        <p:txBody>
          <a:bodyPr wrap="square">
            <a:spAutoFit/>
          </a:bodyPr>
          <a:lstStyle/>
          <a:p>
            <a:pPr marL="342900" indent="-342900">
              <a:lnSpc>
                <a:spcPct val="90000"/>
              </a:lnSpc>
              <a:spcBef>
                <a:spcPct val="20000"/>
              </a:spcBef>
              <a:buFont typeface="Arial" charset="0"/>
              <a:buChar char="•"/>
              <a:defRPr/>
            </a:pPr>
            <a:r>
              <a:rPr lang="en-US" altLang="zh-CN" dirty="0" smtClean="0">
                <a:ea typeface="黑体" pitchFamily="49" charset="-122"/>
              </a:rPr>
              <a:t>HADOOP</a:t>
            </a:r>
            <a:r>
              <a:rPr lang="zh-CN" altLang="en-US" dirty="0" smtClean="0">
                <a:ea typeface="黑体" pitchFamily="49" charset="-122"/>
              </a:rPr>
              <a:t>主要设计思路来源谷歌发布三大核心技术</a:t>
            </a:r>
          </a:p>
          <a:p>
            <a:pPr marL="342900" lvl="0" indent="-342900">
              <a:lnSpc>
                <a:spcPct val="90000"/>
              </a:lnSpc>
              <a:spcBef>
                <a:spcPct val="20000"/>
              </a:spcBef>
              <a:buFont typeface="Arial" charset="0"/>
              <a:buChar char="•"/>
              <a:defRPr/>
            </a:pPr>
            <a:r>
              <a:rPr lang="en-US" altLang="zh-CN" dirty="0" smtClean="0">
                <a:solidFill>
                  <a:srgbClr val="FF0000"/>
                </a:solidFill>
                <a:ea typeface="黑体" pitchFamily="49" charset="-122"/>
              </a:rPr>
              <a:t>GFS——Google File System(</a:t>
            </a:r>
            <a:r>
              <a:rPr lang="zh-CN" altLang="en-US" dirty="0" smtClean="0">
                <a:solidFill>
                  <a:srgbClr val="FF0000"/>
                </a:solidFill>
                <a:ea typeface="黑体" pitchFamily="49" charset="-122"/>
              </a:rPr>
              <a:t>对应</a:t>
            </a:r>
            <a:r>
              <a:rPr lang="en-US" altLang="zh-CN" dirty="0" err="1" smtClean="0">
                <a:solidFill>
                  <a:srgbClr val="FF0000"/>
                </a:solidFill>
                <a:ea typeface="黑体" pitchFamily="49" charset="-122"/>
              </a:rPr>
              <a:t>Hadoop</a:t>
            </a:r>
            <a:r>
              <a:rPr lang="zh-CN" altLang="en-US" dirty="0" smtClean="0">
                <a:solidFill>
                  <a:srgbClr val="FF0000"/>
                </a:solidFill>
                <a:ea typeface="黑体" pitchFamily="49" charset="-122"/>
              </a:rPr>
              <a:t>的</a:t>
            </a:r>
            <a:r>
              <a:rPr lang="en-US" altLang="zh-CN" dirty="0" smtClean="0">
                <a:solidFill>
                  <a:srgbClr val="FF0000"/>
                </a:solidFill>
                <a:ea typeface="黑体" pitchFamily="49" charset="-122"/>
              </a:rPr>
              <a:t>HDFS)</a:t>
            </a:r>
          </a:p>
          <a:p>
            <a:pPr marL="342900" lvl="0" indent="-342900">
              <a:lnSpc>
                <a:spcPct val="90000"/>
              </a:lnSpc>
              <a:spcBef>
                <a:spcPct val="20000"/>
              </a:spcBef>
              <a:buFont typeface="Arial" charset="0"/>
              <a:buChar char="•"/>
              <a:defRPr/>
            </a:pPr>
            <a:r>
              <a:rPr lang="en-US" altLang="zh-CN" dirty="0" smtClean="0">
                <a:solidFill>
                  <a:srgbClr val="FF0000"/>
                </a:solidFill>
                <a:ea typeface="黑体" pitchFamily="49" charset="-122"/>
              </a:rPr>
              <a:t>Google </a:t>
            </a:r>
            <a:r>
              <a:rPr lang="en-US" altLang="zh-CN" dirty="0" err="1" smtClean="0">
                <a:solidFill>
                  <a:srgbClr val="FF0000"/>
                </a:solidFill>
                <a:ea typeface="黑体" pitchFamily="49" charset="-122"/>
              </a:rPr>
              <a:t>MapReduce</a:t>
            </a:r>
            <a:r>
              <a:rPr lang="en-US" altLang="zh-CN" dirty="0" smtClean="0">
                <a:solidFill>
                  <a:srgbClr val="FF0000"/>
                </a:solidFill>
                <a:ea typeface="黑体" pitchFamily="49" charset="-122"/>
              </a:rPr>
              <a:t>(</a:t>
            </a:r>
            <a:r>
              <a:rPr lang="zh-CN" altLang="en-US" dirty="0" smtClean="0">
                <a:solidFill>
                  <a:srgbClr val="FF0000"/>
                </a:solidFill>
                <a:ea typeface="黑体" pitchFamily="49" charset="-122"/>
              </a:rPr>
              <a:t>对应</a:t>
            </a:r>
            <a:r>
              <a:rPr lang="en-US" altLang="zh-CN" dirty="0" err="1" smtClean="0">
                <a:solidFill>
                  <a:srgbClr val="FF0000"/>
                </a:solidFill>
                <a:ea typeface="黑体" pitchFamily="49" charset="-122"/>
              </a:rPr>
              <a:t>Haddop</a:t>
            </a:r>
            <a:r>
              <a:rPr lang="zh-CN" altLang="en-US" dirty="0" smtClean="0">
                <a:solidFill>
                  <a:srgbClr val="FF0000"/>
                </a:solidFill>
                <a:ea typeface="黑体" pitchFamily="49" charset="-122"/>
              </a:rPr>
              <a:t>的</a:t>
            </a:r>
            <a:r>
              <a:rPr lang="en-US" altLang="zh-CN" dirty="0" err="1" smtClean="0">
                <a:solidFill>
                  <a:srgbClr val="FF0000"/>
                </a:solidFill>
                <a:ea typeface="黑体" pitchFamily="49" charset="-122"/>
              </a:rPr>
              <a:t>MapReduce</a:t>
            </a:r>
            <a:r>
              <a:rPr lang="en-US" altLang="zh-CN" dirty="0" smtClean="0">
                <a:solidFill>
                  <a:srgbClr val="FF0000"/>
                </a:solidFill>
                <a:ea typeface="黑体" pitchFamily="49" charset="-122"/>
              </a:rPr>
              <a:t>)</a:t>
            </a:r>
          </a:p>
          <a:p>
            <a:pPr marL="342900" lvl="0" indent="-342900">
              <a:lnSpc>
                <a:spcPct val="90000"/>
              </a:lnSpc>
              <a:spcBef>
                <a:spcPct val="20000"/>
              </a:spcBef>
              <a:buFont typeface="Arial" charset="0"/>
              <a:buChar char="•"/>
              <a:defRPr/>
            </a:pPr>
            <a:r>
              <a:rPr lang="en-US" altLang="zh-CN" dirty="0" smtClean="0">
                <a:solidFill>
                  <a:srgbClr val="FF0000"/>
                </a:solidFill>
                <a:ea typeface="黑体" pitchFamily="49" charset="-122"/>
              </a:rPr>
              <a:t>Google Big Table(</a:t>
            </a:r>
            <a:r>
              <a:rPr lang="zh-CN" altLang="en-US" dirty="0" smtClean="0">
                <a:solidFill>
                  <a:srgbClr val="FF0000"/>
                </a:solidFill>
                <a:ea typeface="黑体" pitchFamily="49" charset="-122"/>
              </a:rPr>
              <a:t>对应</a:t>
            </a:r>
            <a:r>
              <a:rPr lang="en-US" altLang="zh-CN" dirty="0" err="1" smtClean="0">
                <a:solidFill>
                  <a:srgbClr val="FF0000"/>
                </a:solidFill>
                <a:ea typeface="黑体" pitchFamily="49" charset="-122"/>
              </a:rPr>
              <a:t>Hadoop</a:t>
            </a:r>
            <a:r>
              <a:rPr lang="zh-CN" altLang="en-US" dirty="0" smtClean="0">
                <a:solidFill>
                  <a:srgbClr val="FF0000"/>
                </a:solidFill>
                <a:ea typeface="黑体" pitchFamily="49" charset="-122"/>
              </a:rPr>
              <a:t>的</a:t>
            </a:r>
            <a:r>
              <a:rPr lang="en-US" altLang="zh-CN" dirty="0" err="1" smtClean="0">
                <a:solidFill>
                  <a:srgbClr val="FF0000"/>
                </a:solidFill>
                <a:ea typeface="黑体" pitchFamily="49" charset="-122"/>
              </a:rPr>
              <a:t>Hbase</a:t>
            </a:r>
            <a:r>
              <a:rPr lang="en-US" altLang="zh-CN" dirty="0" smtClean="0">
                <a:solidFill>
                  <a:srgbClr val="FF0000"/>
                </a:solidFill>
                <a:ea typeface="黑体" pitchFamily="49" charset="-122"/>
              </a:rPr>
              <a:t>)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老三篇</a:t>
            </a: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3" cstate="print"/>
          <a:srcRect/>
          <a:stretch>
            <a:fillRect/>
          </a:stretch>
        </p:blipFill>
        <p:spPr bwMode="auto">
          <a:xfrm>
            <a:off x="1259632" y="721391"/>
            <a:ext cx="6768752" cy="41634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名字由来</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 name="矩形 5"/>
          <p:cNvSpPr/>
          <p:nvPr/>
        </p:nvSpPr>
        <p:spPr>
          <a:xfrm>
            <a:off x="6143636" y="48266"/>
            <a:ext cx="2088777" cy="523220"/>
          </a:xfrm>
          <a:prstGeom prst="rect">
            <a:avLst/>
          </a:prstGeom>
        </p:spPr>
        <p:txBody>
          <a:bodyPr wrap="none">
            <a:spAutoFit/>
          </a:bodyPr>
          <a:lstStyle/>
          <a:p>
            <a:r>
              <a:rPr lang="en-US" altLang="zh-CN" sz="2800" dirty="0" smtClean="0">
                <a:solidFill>
                  <a:srgbClr val="FF0000"/>
                </a:solidFill>
                <a:latin typeface="Calibri"/>
                <a:ea typeface="黑体" pitchFamily="49" charset="-122"/>
              </a:rPr>
              <a:t>Doug Cutting</a:t>
            </a:r>
            <a:endParaRPr lang="zh-CN" altLang="en-US" dirty="0">
              <a:solidFill>
                <a:srgbClr val="FF0000"/>
              </a:solidFill>
            </a:endParaRPr>
          </a:p>
        </p:txBody>
      </p:sp>
      <p:sp>
        <p:nvSpPr>
          <p:cNvPr id="7" name="矩形 6"/>
          <p:cNvSpPr>
            <a:spLocks noChangeArrowheads="1"/>
          </p:cNvSpPr>
          <p:nvPr/>
        </p:nvSpPr>
        <p:spPr bwMode="auto">
          <a:xfrm>
            <a:off x="5005975" y="2602715"/>
            <a:ext cx="3292888" cy="369332"/>
          </a:xfrm>
          <a:prstGeom prst="rect">
            <a:avLst/>
          </a:prstGeom>
          <a:noFill/>
          <a:ln w="9525">
            <a:noFill/>
            <a:miter lim="800000"/>
            <a:headEnd/>
            <a:tailEnd/>
          </a:ln>
        </p:spPr>
        <p:txBody>
          <a:bodyPr wrap="none">
            <a:spAutoFit/>
          </a:bodyPr>
          <a:lstStyle/>
          <a:p>
            <a:pPr algn="ctr"/>
            <a:r>
              <a:rPr lang="en-US" altLang="zh-CN" dirty="0" smtClean="0">
                <a:solidFill>
                  <a:srgbClr val="000000"/>
                </a:solidFill>
                <a:latin typeface="微软雅黑" pitchFamily="34" charset="-122"/>
                <a:ea typeface="微软雅黑" pitchFamily="34" charset="-122"/>
              </a:rPr>
              <a:t>Doug</a:t>
            </a:r>
            <a:r>
              <a:rPr lang="en-US" altLang="zh-CN" dirty="0" smtClean="0">
                <a:solidFill>
                  <a:srgbClr val="000000"/>
                </a:solidFill>
                <a:latin typeface="Times New Roman" pitchFamily="18" charset="0"/>
                <a:cs typeface="Times New Roman" pitchFamily="18" charset="0"/>
              </a:rPr>
              <a:t> </a:t>
            </a:r>
            <a:r>
              <a:rPr lang="en-US" altLang="zh-CN" dirty="0" err="1">
                <a:solidFill>
                  <a:srgbClr val="000000"/>
                </a:solidFill>
                <a:latin typeface="微软雅黑" pitchFamily="34" charset="-122"/>
                <a:ea typeface="微软雅黑" pitchFamily="34" charset="-122"/>
              </a:rPr>
              <a:t>Cutting儿子的玩具大象</a:t>
            </a:r>
            <a:endParaRPr lang="zh-CN" altLang="en-US" dirty="0"/>
          </a:p>
        </p:txBody>
      </p:sp>
      <p:pic>
        <p:nvPicPr>
          <p:cNvPr id="8" name="Picture 3"/>
          <p:cNvPicPr>
            <a:picLocks noChangeAspect="1" noChangeArrowheads="1"/>
          </p:cNvPicPr>
          <p:nvPr/>
        </p:nvPicPr>
        <p:blipFill>
          <a:blip r:embed="rId3" cstate="print"/>
          <a:srcRect/>
          <a:stretch>
            <a:fillRect/>
          </a:stretch>
        </p:blipFill>
        <p:spPr bwMode="auto">
          <a:xfrm>
            <a:off x="4145173" y="3102782"/>
            <a:ext cx="4998827" cy="1450973"/>
          </a:xfrm>
          <a:prstGeom prst="rect">
            <a:avLst/>
          </a:prstGeom>
          <a:noFill/>
          <a:ln w="9525">
            <a:noFill/>
            <a:miter lim="800000"/>
            <a:headEnd/>
            <a:tailEnd/>
          </a:ln>
        </p:spPr>
      </p:pic>
      <p:pic>
        <p:nvPicPr>
          <p:cNvPr id="9" name="Picture 4" descr="http://f.hiphotos.baidu.com/baike/c0%3Dbaike80%2C5%2C5%2C80%2C26%3Bt%3Dgif/sign=73062cd20e33874488c8272e3066b29c/c2fdfc039245d688511dc026a6c27d1ed21b2410.jpg"/>
          <p:cNvPicPr>
            <a:picLocks noChangeAspect="1" noChangeArrowheads="1"/>
          </p:cNvPicPr>
          <p:nvPr/>
        </p:nvPicPr>
        <p:blipFill>
          <a:blip r:embed="rId4" cstate="print"/>
          <a:srcRect/>
          <a:stretch>
            <a:fillRect/>
          </a:stretch>
        </p:blipFill>
        <p:spPr bwMode="auto">
          <a:xfrm>
            <a:off x="571472" y="785800"/>
            <a:ext cx="3143244" cy="41642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萌</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Rectangle 2"/>
          <p:cNvSpPr txBox="1">
            <a:spLocks noChangeArrowheads="1"/>
          </p:cNvSpPr>
          <p:nvPr/>
        </p:nvSpPr>
        <p:spPr bwMode="auto">
          <a:xfrm>
            <a:off x="3214678" y="0"/>
            <a:ext cx="5929322" cy="70327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0" hangingPunct="0">
              <a:defRPr/>
            </a:pPr>
            <a:r>
              <a:rPr kumimoji="0" lang="en-US" altLang="zh-CN" sz="2800" b="0" i="0" u="none" strike="noStrike" kern="1200" cap="none" spc="0" normalizeH="0" baseline="0" noProof="0" dirty="0" err="1" smtClean="0">
                <a:ln>
                  <a:noFill/>
                </a:ln>
                <a:solidFill>
                  <a:srgbClr val="FF0000"/>
                </a:solidFill>
                <a:effectLst/>
                <a:uLnTx/>
                <a:uFillTx/>
                <a:latin typeface="+mj-lt"/>
                <a:ea typeface="黑体" pitchFamily="2" charset="-122"/>
                <a:cs typeface="+mj-cs"/>
              </a:rPr>
              <a:t>lucene</a:t>
            </a:r>
            <a:r>
              <a:rPr lang="en-US" altLang="zh-CN" sz="2800" noProof="0" dirty="0" err="1" smtClean="0">
                <a:solidFill>
                  <a:srgbClr val="FF0000"/>
                </a:solidFill>
                <a:latin typeface="+mj-lt"/>
                <a:ea typeface="黑体" pitchFamily="2" charset="-122"/>
                <a:cs typeface="+mj-cs"/>
                <a:sym typeface="Wingdings" pitchFamily="2" charset="2"/>
              </a:rPr>
              <a:t></a:t>
            </a:r>
            <a:r>
              <a:rPr kumimoji="0" lang="en-US" altLang="zh-CN" sz="2800" b="0" i="0" u="none" strike="noStrike" kern="1200" cap="none" spc="0" normalizeH="0" baseline="0" noProof="0" dirty="0" err="1" smtClean="0">
                <a:ln>
                  <a:noFill/>
                </a:ln>
                <a:solidFill>
                  <a:srgbClr val="FF0000"/>
                </a:solidFill>
                <a:effectLst/>
                <a:uLnTx/>
                <a:uFillTx/>
                <a:latin typeface="+mj-lt"/>
                <a:ea typeface="黑体" pitchFamily="2" charset="-122"/>
                <a:cs typeface="+mj-cs"/>
              </a:rPr>
              <a:t>nutch</a:t>
            </a:r>
            <a:r>
              <a:rPr lang="en-US" altLang="zh-CN" sz="2800" dirty="0" smtClean="0">
                <a:solidFill>
                  <a:srgbClr val="FF0000"/>
                </a:solidFill>
                <a:ea typeface="黑体" pitchFamily="2" charset="-122"/>
                <a:sym typeface="Wingdings" pitchFamily="2" charset="2"/>
              </a:rPr>
              <a:t> </a:t>
            </a:r>
            <a:r>
              <a:rPr kumimoji="0" lang="en-US" altLang="zh-CN" sz="2800" b="0" i="0" u="none" strike="noStrike" kern="1200" cap="none" spc="0" normalizeH="0" baseline="0" noProof="0" dirty="0" err="1" smtClean="0">
                <a:ln>
                  <a:noFill/>
                </a:ln>
                <a:solidFill>
                  <a:srgbClr val="FF0000"/>
                </a:solidFill>
                <a:effectLst/>
                <a:uLnTx/>
                <a:uFillTx/>
                <a:latin typeface="+mj-lt"/>
                <a:ea typeface="黑体" pitchFamily="2" charset="-122"/>
                <a:cs typeface="+mj-cs"/>
              </a:rPr>
              <a:t>hadoop</a:t>
            </a:r>
            <a:endParaRPr kumimoji="0" lang="zh-CN" altLang="en-US" sz="2800" b="0" i="0" u="none" strike="noStrike" kern="1200" cap="none" spc="0" normalizeH="0" baseline="0" noProof="0" dirty="0" smtClean="0">
              <a:ln>
                <a:noFill/>
              </a:ln>
              <a:solidFill>
                <a:srgbClr val="FF0000"/>
              </a:solidFill>
              <a:effectLst/>
              <a:uLnTx/>
              <a:uFillTx/>
              <a:latin typeface="+mj-lt"/>
              <a:ea typeface="黑体" pitchFamily="2" charset="-122"/>
              <a:cs typeface="+mj-cs"/>
            </a:endParaRPr>
          </a:p>
        </p:txBody>
      </p:sp>
      <p:sp>
        <p:nvSpPr>
          <p:cNvPr id="11" name="Rectangle 3"/>
          <p:cNvSpPr txBox="1">
            <a:spLocks/>
          </p:cNvSpPr>
          <p:nvPr/>
        </p:nvSpPr>
        <p:spPr bwMode="auto">
          <a:xfrm>
            <a:off x="500034" y="642924"/>
            <a:ext cx="8215370"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en-US" altLang="zh-CN" sz="2800" dirty="0" smtClean="0">
                <a:latin typeface="+mn-lt"/>
                <a:ea typeface="黑体" pitchFamily="49" charset="-122"/>
              </a:rPr>
              <a:t>2003-2004</a:t>
            </a:r>
            <a:r>
              <a:rPr lang="zh-CN" altLang="en-US" sz="2800" dirty="0" smtClean="0">
                <a:latin typeface="+mn-lt"/>
                <a:ea typeface="黑体" pitchFamily="49" charset="-122"/>
              </a:rPr>
              <a:t>年，</a:t>
            </a:r>
            <a:r>
              <a:rPr lang="en-US" altLang="zh-CN" sz="2800" dirty="0" smtClean="0">
                <a:latin typeface="+mn-lt"/>
                <a:ea typeface="黑体" pitchFamily="49" charset="-122"/>
              </a:rPr>
              <a:t>Google</a:t>
            </a:r>
            <a:r>
              <a:rPr lang="zh-CN" altLang="en-US" sz="2800" dirty="0" smtClean="0">
                <a:latin typeface="+mn-lt"/>
                <a:ea typeface="黑体" pitchFamily="49" charset="-122"/>
              </a:rPr>
              <a:t>公开了部分</a:t>
            </a:r>
            <a:r>
              <a:rPr lang="en-US" altLang="zh-CN" sz="2800" dirty="0" smtClean="0">
                <a:latin typeface="+mn-lt"/>
                <a:ea typeface="黑体" pitchFamily="49" charset="-122"/>
              </a:rPr>
              <a:t>GFS</a:t>
            </a:r>
            <a:r>
              <a:rPr lang="zh-CN" altLang="en-US" sz="2800" dirty="0" smtClean="0">
                <a:latin typeface="+mn-lt"/>
                <a:ea typeface="黑体" pitchFamily="49" charset="-122"/>
              </a:rPr>
              <a:t>和</a:t>
            </a:r>
            <a:r>
              <a:rPr lang="en-US" altLang="zh-CN" sz="2800" dirty="0" err="1" smtClean="0">
                <a:latin typeface="+mn-lt"/>
                <a:ea typeface="黑体" pitchFamily="49" charset="-122"/>
              </a:rPr>
              <a:t>Mapreduce</a:t>
            </a:r>
            <a:r>
              <a:rPr lang="zh-CN" altLang="en-US" sz="2800" dirty="0" smtClean="0">
                <a:latin typeface="+mn-lt"/>
                <a:ea typeface="黑体" pitchFamily="49" charset="-122"/>
              </a:rPr>
              <a:t>思想的细节，以此为基础</a:t>
            </a:r>
            <a:r>
              <a:rPr lang="en-US" altLang="zh-CN" sz="2800" dirty="0" smtClean="0">
                <a:latin typeface="+mn-lt"/>
                <a:ea typeface="黑体" pitchFamily="49" charset="-122"/>
              </a:rPr>
              <a:t>Doug Cutting</a:t>
            </a:r>
            <a:r>
              <a:rPr lang="zh-CN" altLang="en-US" sz="2800" dirty="0" smtClean="0">
                <a:latin typeface="+mn-lt"/>
                <a:ea typeface="黑体" pitchFamily="49" charset="-122"/>
              </a:rPr>
              <a:t>等人用了</a:t>
            </a:r>
            <a:r>
              <a:rPr lang="en-US" altLang="zh-CN" sz="2800" dirty="0" smtClean="0">
                <a:latin typeface="+mn-lt"/>
                <a:ea typeface="黑体" pitchFamily="49" charset="-122"/>
              </a:rPr>
              <a:t>2</a:t>
            </a:r>
            <a:r>
              <a:rPr lang="zh-CN" altLang="en-US" sz="2800" dirty="0" smtClean="0">
                <a:latin typeface="+mn-lt"/>
                <a:ea typeface="黑体" pitchFamily="49" charset="-122"/>
              </a:rPr>
              <a:t>年业余时间实现了</a:t>
            </a:r>
            <a:r>
              <a:rPr lang="en-US" altLang="zh-CN" sz="2800" dirty="0" smtClean="0">
                <a:latin typeface="+mn-lt"/>
                <a:ea typeface="黑体" pitchFamily="49" charset="-122"/>
              </a:rPr>
              <a:t>DFS</a:t>
            </a:r>
            <a:r>
              <a:rPr lang="zh-CN" altLang="en-US" sz="2800" dirty="0" smtClean="0">
                <a:latin typeface="+mn-lt"/>
                <a:ea typeface="黑体" pitchFamily="49" charset="-122"/>
              </a:rPr>
              <a:t>和</a:t>
            </a:r>
            <a:r>
              <a:rPr lang="en-US" altLang="zh-CN" sz="2800" dirty="0" err="1" smtClean="0">
                <a:latin typeface="+mn-lt"/>
                <a:ea typeface="黑体" pitchFamily="49" charset="-122"/>
              </a:rPr>
              <a:t>Mapreduce</a:t>
            </a:r>
            <a:r>
              <a:rPr lang="zh-CN" altLang="en-US" sz="2800" dirty="0" smtClean="0">
                <a:latin typeface="+mn-lt"/>
                <a:ea typeface="黑体" pitchFamily="49" charset="-122"/>
              </a:rPr>
              <a:t>机制，使</a:t>
            </a:r>
            <a:r>
              <a:rPr lang="en-US" altLang="zh-CN" sz="2800" dirty="0" err="1" smtClean="0">
                <a:latin typeface="+mn-lt"/>
                <a:ea typeface="黑体" pitchFamily="49" charset="-122"/>
              </a:rPr>
              <a:t>Nutch</a:t>
            </a:r>
            <a:r>
              <a:rPr lang="zh-CN" altLang="en-US" sz="2800" dirty="0" smtClean="0">
                <a:latin typeface="+mn-lt"/>
                <a:ea typeface="黑体" pitchFamily="49" charset="-122"/>
              </a:rPr>
              <a:t>性能飙升，</a:t>
            </a:r>
            <a:r>
              <a:rPr lang="en-US" altLang="zh-CN" sz="2800" dirty="0" smtClean="0">
                <a:latin typeface="+mn-lt"/>
                <a:ea typeface="黑体" pitchFamily="49" charset="-122"/>
              </a:rPr>
              <a:t>Yahoo</a:t>
            </a:r>
            <a:r>
              <a:rPr lang="zh-CN" altLang="en-US" sz="2800" dirty="0" smtClean="0">
                <a:latin typeface="+mn-lt"/>
                <a:ea typeface="黑体" pitchFamily="49" charset="-122"/>
              </a:rPr>
              <a:t>招安</a:t>
            </a:r>
            <a:r>
              <a:rPr lang="en-US" altLang="zh-CN" sz="2800" dirty="0" smtClean="0">
                <a:latin typeface="+mn-lt"/>
                <a:ea typeface="黑体" pitchFamily="49" charset="-122"/>
              </a:rPr>
              <a:t>Doug Cutting</a:t>
            </a:r>
            <a:r>
              <a:rPr lang="zh-CN" altLang="en-US" sz="2800" dirty="0" smtClean="0">
                <a:latin typeface="+mn-lt"/>
                <a:ea typeface="黑体" pitchFamily="49" charset="-122"/>
              </a:rPr>
              <a:t>及其项目</a:t>
            </a:r>
          </a:p>
          <a:p>
            <a:pPr marL="342900" lvl="0" indent="-342900">
              <a:lnSpc>
                <a:spcPct val="90000"/>
              </a:lnSpc>
              <a:spcBef>
                <a:spcPct val="20000"/>
              </a:spcBef>
              <a:buFont typeface="Arial" charset="0"/>
              <a:buChar char="•"/>
              <a:defRPr/>
            </a:pPr>
            <a:r>
              <a:rPr lang="en-US" altLang="zh-CN" sz="2800" dirty="0" smtClean="0">
                <a:latin typeface="+mn-lt"/>
                <a:ea typeface="黑体" pitchFamily="49" charset="-122"/>
              </a:rPr>
              <a:t>2005 </a:t>
            </a:r>
            <a:r>
              <a:rPr lang="zh-CN" altLang="en-US" sz="2800" dirty="0" smtClean="0">
                <a:latin typeface="+mn-lt"/>
                <a:ea typeface="黑体" pitchFamily="49" charset="-122"/>
              </a:rPr>
              <a:t>年，</a:t>
            </a:r>
            <a:r>
              <a:rPr lang="en-US" altLang="zh-CN" sz="2800" dirty="0" err="1" smtClean="0">
                <a:latin typeface="+mn-lt"/>
                <a:ea typeface="黑体" pitchFamily="49" charset="-122"/>
              </a:rPr>
              <a:t>Hadoop</a:t>
            </a:r>
            <a:r>
              <a:rPr lang="en-US" altLang="zh-CN" sz="2800" dirty="0" smtClean="0">
                <a:latin typeface="+mn-lt"/>
                <a:ea typeface="黑体" pitchFamily="49" charset="-122"/>
              </a:rPr>
              <a:t> </a:t>
            </a:r>
            <a:r>
              <a:rPr lang="zh-CN" altLang="en-US" sz="2800" dirty="0" smtClean="0">
                <a:latin typeface="+mn-lt"/>
                <a:ea typeface="黑体" pitchFamily="49" charset="-122"/>
              </a:rPr>
              <a:t>作为 </a:t>
            </a:r>
            <a:r>
              <a:rPr lang="en-US" altLang="zh-CN" sz="2800" dirty="0" err="1" smtClean="0">
                <a:latin typeface="+mn-lt"/>
                <a:ea typeface="黑体" pitchFamily="49" charset="-122"/>
              </a:rPr>
              <a:t>Lucene</a:t>
            </a:r>
            <a:r>
              <a:rPr lang="zh-CN" altLang="en-US" sz="2800" dirty="0" smtClean="0">
                <a:latin typeface="+mn-lt"/>
                <a:ea typeface="黑体" pitchFamily="49" charset="-122"/>
              </a:rPr>
              <a:t>的子项目 </a:t>
            </a:r>
            <a:r>
              <a:rPr lang="en-US" altLang="zh-CN" sz="2800" dirty="0" err="1" smtClean="0">
                <a:latin typeface="+mn-lt"/>
                <a:ea typeface="黑体" pitchFamily="49" charset="-122"/>
              </a:rPr>
              <a:t>Nutch</a:t>
            </a:r>
            <a:r>
              <a:rPr lang="zh-CN" altLang="en-US" sz="2800" dirty="0" smtClean="0">
                <a:latin typeface="+mn-lt"/>
                <a:ea typeface="黑体" pitchFamily="49" charset="-122"/>
              </a:rPr>
              <a:t>的 一部分正式引入</a:t>
            </a:r>
            <a:r>
              <a:rPr lang="en-US" altLang="zh-CN" sz="2800" dirty="0" smtClean="0">
                <a:latin typeface="+mn-lt"/>
                <a:ea typeface="黑体" pitchFamily="49" charset="-122"/>
              </a:rPr>
              <a:t>Apache</a:t>
            </a:r>
            <a:r>
              <a:rPr lang="zh-CN" altLang="en-US" sz="2800" dirty="0" smtClean="0">
                <a:latin typeface="+mn-lt"/>
                <a:ea typeface="黑体" pitchFamily="49" charset="-122"/>
              </a:rPr>
              <a:t>基金会。</a:t>
            </a:r>
          </a:p>
          <a:p>
            <a:pPr marL="342900" lvl="0" indent="-342900">
              <a:lnSpc>
                <a:spcPct val="90000"/>
              </a:lnSpc>
              <a:spcBef>
                <a:spcPct val="20000"/>
              </a:spcBef>
              <a:buFont typeface="Arial" charset="0"/>
              <a:buChar char="•"/>
              <a:defRPr/>
            </a:pPr>
            <a:r>
              <a:rPr lang="en-US" altLang="zh-CN" sz="2800" dirty="0" smtClean="0">
                <a:latin typeface="+mn-lt"/>
                <a:ea typeface="黑体" pitchFamily="49" charset="-122"/>
              </a:rPr>
              <a:t>2006 </a:t>
            </a:r>
            <a:r>
              <a:rPr lang="zh-CN" altLang="en-US" sz="2800" dirty="0" smtClean="0">
                <a:latin typeface="+mn-lt"/>
                <a:ea typeface="黑体" pitchFamily="49" charset="-122"/>
              </a:rPr>
              <a:t>年 ，</a:t>
            </a:r>
            <a:r>
              <a:rPr lang="en-US" altLang="zh-CN" sz="2800" dirty="0" smtClean="0">
                <a:latin typeface="+mn-lt"/>
                <a:ea typeface="黑体" pitchFamily="49" charset="-122"/>
              </a:rPr>
              <a:t>Map-Reduce </a:t>
            </a:r>
            <a:r>
              <a:rPr lang="zh-CN" altLang="en-US" sz="2800" dirty="0" smtClean="0">
                <a:latin typeface="+mn-lt"/>
                <a:ea typeface="黑体" pitchFamily="49" charset="-122"/>
              </a:rPr>
              <a:t>和</a:t>
            </a:r>
            <a:r>
              <a:rPr lang="en-US" altLang="zh-CN" sz="2800" dirty="0" err="1" smtClean="0">
                <a:latin typeface="+mn-lt"/>
                <a:ea typeface="黑体" pitchFamily="49" charset="-122"/>
              </a:rPr>
              <a:t>Nutch</a:t>
            </a:r>
            <a:r>
              <a:rPr lang="en-US" altLang="zh-CN" sz="2800" dirty="0" smtClean="0">
                <a:latin typeface="+mn-lt"/>
                <a:ea typeface="黑体" pitchFamily="49" charset="-122"/>
              </a:rPr>
              <a:t> Distributed File System (NDFS) </a:t>
            </a:r>
            <a:r>
              <a:rPr lang="zh-CN" altLang="en-US" sz="2800" dirty="0" smtClean="0">
                <a:latin typeface="+mn-lt"/>
                <a:ea typeface="黑体" pitchFamily="49" charset="-122"/>
              </a:rPr>
              <a:t>分别被纳入称为 </a:t>
            </a:r>
            <a:r>
              <a:rPr lang="en-US" altLang="zh-CN" sz="2800" dirty="0" err="1" smtClean="0">
                <a:latin typeface="+mn-lt"/>
                <a:ea typeface="黑体" pitchFamily="49" charset="-122"/>
              </a:rPr>
              <a:t>Hadoop</a:t>
            </a:r>
            <a:r>
              <a:rPr lang="en-US" altLang="zh-CN" sz="2800" dirty="0" smtClean="0">
                <a:latin typeface="+mn-lt"/>
                <a:ea typeface="黑体" pitchFamily="49" charset="-122"/>
              </a:rPr>
              <a:t> </a:t>
            </a:r>
            <a:r>
              <a:rPr lang="zh-CN" altLang="en-US" sz="2800" dirty="0" smtClean="0">
                <a:latin typeface="+mn-lt"/>
                <a:ea typeface="黑体" pitchFamily="49" charset="-122"/>
              </a:rPr>
              <a:t>的项目</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萌</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Rectangle 3"/>
          <p:cNvSpPr txBox="1">
            <a:spLocks/>
          </p:cNvSpPr>
          <p:nvPr/>
        </p:nvSpPr>
        <p:spPr bwMode="auto">
          <a:xfrm>
            <a:off x="500034" y="642924"/>
            <a:ext cx="8215370"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en-US" altLang="zh-CN" sz="2800" dirty="0" smtClean="0">
                <a:latin typeface="+mn-lt"/>
                <a:ea typeface="黑体" pitchFamily="49" charset="-122"/>
              </a:rPr>
              <a:t>2008</a:t>
            </a:r>
            <a:r>
              <a:rPr lang="zh-CN" altLang="en-US" sz="2800" dirty="0" smtClean="0">
                <a:latin typeface="+mn-lt"/>
                <a:ea typeface="黑体" pitchFamily="49" charset="-122"/>
              </a:rPr>
              <a:t>年</a:t>
            </a:r>
            <a:r>
              <a:rPr lang="en-US" altLang="zh-CN" sz="2800" dirty="0" smtClean="0">
                <a:latin typeface="+mn-lt"/>
                <a:ea typeface="黑体" pitchFamily="49" charset="-122"/>
              </a:rPr>
              <a:t>4</a:t>
            </a:r>
            <a:r>
              <a:rPr lang="zh-CN" altLang="en-US" sz="2800" dirty="0" smtClean="0">
                <a:latin typeface="+mn-lt"/>
                <a:ea typeface="黑体" pitchFamily="49" charset="-122"/>
              </a:rPr>
              <a:t>月，</a:t>
            </a:r>
            <a:r>
              <a:rPr lang="en-US" altLang="zh-CN" sz="2800" dirty="0" err="1" smtClean="0">
                <a:latin typeface="+mn-lt"/>
                <a:ea typeface="黑体" pitchFamily="49" charset="-122"/>
              </a:rPr>
              <a:t>Hadoop</a:t>
            </a:r>
            <a:r>
              <a:rPr lang="zh-CN" altLang="en-US" sz="2800" dirty="0" smtClean="0">
                <a:latin typeface="+mn-lt"/>
                <a:ea typeface="黑体" pitchFamily="49" charset="-122"/>
              </a:rPr>
              <a:t>打破世界记录，成为最快排序</a:t>
            </a:r>
            <a:r>
              <a:rPr lang="en-US" altLang="zh-CN" sz="2800" dirty="0" smtClean="0">
                <a:latin typeface="+mn-lt"/>
                <a:ea typeface="黑体" pitchFamily="49" charset="-122"/>
              </a:rPr>
              <a:t>1TB</a:t>
            </a:r>
            <a:r>
              <a:rPr lang="zh-CN" altLang="en-US" sz="2800" dirty="0" smtClean="0">
                <a:latin typeface="+mn-lt"/>
                <a:ea typeface="黑体" pitchFamily="49" charset="-122"/>
              </a:rPr>
              <a:t>数据的系统，它采用一个由</a:t>
            </a:r>
            <a:r>
              <a:rPr lang="en-US" altLang="zh-CN" sz="2800" dirty="0" smtClean="0">
                <a:latin typeface="+mn-lt"/>
                <a:ea typeface="黑体" pitchFamily="49" charset="-122"/>
              </a:rPr>
              <a:t>910</a:t>
            </a:r>
            <a:r>
              <a:rPr lang="zh-CN" altLang="en-US" sz="2800" dirty="0" smtClean="0">
                <a:latin typeface="+mn-lt"/>
                <a:ea typeface="黑体" pitchFamily="49" charset="-122"/>
              </a:rPr>
              <a:t>个节点构成的集群进行运算，排序时间只用了</a:t>
            </a:r>
            <a:r>
              <a:rPr lang="en-US" altLang="zh-CN" sz="2800" dirty="0" smtClean="0">
                <a:latin typeface="+mn-lt"/>
                <a:ea typeface="黑体" pitchFamily="49" charset="-122"/>
              </a:rPr>
              <a:t>209</a:t>
            </a:r>
            <a:r>
              <a:rPr lang="zh-CN" altLang="en-US" sz="2800" dirty="0" smtClean="0">
                <a:latin typeface="+mn-lt"/>
                <a:ea typeface="黑体" pitchFamily="49" charset="-122"/>
              </a:rPr>
              <a:t>秒。</a:t>
            </a:r>
          </a:p>
          <a:p>
            <a:pPr marL="342900" lvl="0" indent="-342900">
              <a:lnSpc>
                <a:spcPct val="90000"/>
              </a:lnSpc>
              <a:spcBef>
                <a:spcPct val="20000"/>
              </a:spcBef>
              <a:buFont typeface="Arial" charset="0"/>
              <a:buChar char="•"/>
              <a:defRPr/>
            </a:pPr>
            <a:r>
              <a:rPr lang="en-US" altLang="zh-CN" sz="2800" dirty="0" smtClean="0">
                <a:latin typeface="+mn-lt"/>
                <a:ea typeface="黑体" pitchFamily="49" charset="-122"/>
              </a:rPr>
              <a:t>2009</a:t>
            </a:r>
            <a:r>
              <a:rPr lang="zh-CN" altLang="en-US" sz="2800" dirty="0" smtClean="0">
                <a:latin typeface="+mn-lt"/>
                <a:ea typeface="黑体" pitchFamily="49" charset="-122"/>
              </a:rPr>
              <a:t>年</a:t>
            </a:r>
            <a:r>
              <a:rPr lang="en-US" altLang="zh-CN" sz="2800" dirty="0" smtClean="0">
                <a:latin typeface="+mn-lt"/>
                <a:ea typeface="黑体" pitchFamily="49" charset="-122"/>
              </a:rPr>
              <a:t>5</a:t>
            </a:r>
            <a:r>
              <a:rPr lang="zh-CN" altLang="en-US" sz="2800" dirty="0" smtClean="0">
                <a:latin typeface="+mn-lt"/>
                <a:ea typeface="黑体" pitchFamily="49" charset="-122"/>
              </a:rPr>
              <a:t>月，</a:t>
            </a:r>
            <a:r>
              <a:rPr lang="en-US" altLang="zh-CN" sz="2800" dirty="0" err="1" smtClean="0">
                <a:latin typeface="+mn-lt"/>
                <a:ea typeface="黑体" pitchFamily="49" charset="-122"/>
              </a:rPr>
              <a:t>Hadhoop</a:t>
            </a:r>
            <a:r>
              <a:rPr lang="zh-CN" altLang="en-US" sz="2800" dirty="0" smtClean="0">
                <a:latin typeface="+mn-lt"/>
                <a:ea typeface="黑体" pitchFamily="49" charset="-122"/>
              </a:rPr>
              <a:t>更是把</a:t>
            </a:r>
            <a:r>
              <a:rPr lang="en-US" altLang="zh-CN" sz="2800" dirty="0" smtClean="0">
                <a:latin typeface="+mn-lt"/>
                <a:ea typeface="黑体" pitchFamily="49" charset="-122"/>
              </a:rPr>
              <a:t>1TB</a:t>
            </a:r>
            <a:r>
              <a:rPr lang="zh-CN" altLang="en-US" sz="2800" dirty="0" smtClean="0">
                <a:latin typeface="+mn-lt"/>
                <a:ea typeface="黑体" pitchFamily="49" charset="-122"/>
              </a:rPr>
              <a:t>数据排序时间缩短到</a:t>
            </a:r>
            <a:r>
              <a:rPr lang="en-US" altLang="zh-CN" sz="2800" dirty="0" smtClean="0">
                <a:latin typeface="+mn-lt"/>
                <a:ea typeface="黑体" pitchFamily="49" charset="-122"/>
              </a:rPr>
              <a:t>62</a:t>
            </a:r>
            <a:r>
              <a:rPr lang="zh-CN" altLang="en-US" sz="2800" dirty="0" smtClean="0">
                <a:latin typeface="+mn-lt"/>
                <a:ea typeface="黑体" pitchFamily="49" charset="-122"/>
              </a:rPr>
              <a:t>秒。</a:t>
            </a:r>
          </a:p>
          <a:p>
            <a:pPr marL="342900" lvl="0" indent="-342900">
              <a:lnSpc>
                <a:spcPct val="90000"/>
              </a:lnSpc>
              <a:spcBef>
                <a:spcPct val="20000"/>
              </a:spcBef>
              <a:buFont typeface="Arial" charset="0"/>
              <a:buChar char="•"/>
              <a:defRPr/>
            </a:pPr>
            <a:r>
              <a:rPr lang="zh-CN" altLang="en-US" sz="2800" dirty="0" smtClean="0">
                <a:latin typeface="+mn-lt"/>
                <a:ea typeface="黑体" pitchFamily="49" charset="-122"/>
              </a:rPr>
              <a:t> </a:t>
            </a:r>
            <a:r>
              <a:rPr lang="en-US" altLang="zh-CN" sz="2800" dirty="0" err="1" smtClean="0">
                <a:latin typeface="+mn-lt"/>
                <a:ea typeface="黑体" pitchFamily="49" charset="-122"/>
              </a:rPr>
              <a:t>Hadoop</a:t>
            </a:r>
            <a:r>
              <a:rPr lang="zh-CN" altLang="en-US" sz="2800" dirty="0" smtClean="0">
                <a:latin typeface="+mn-lt"/>
                <a:ea typeface="黑体" pitchFamily="49" charset="-122"/>
              </a:rPr>
              <a:t>从此名声大震，迅速发展成为大数据时代最具影响力的开源、发布式平台，并成为事实上的大数据处理标准。</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快车道</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60098" name="Picture 2"/>
          <p:cNvPicPr>
            <a:picLocks noChangeAspect="1" noChangeArrowheads="1"/>
          </p:cNvPicPr>
          <p:nvPr/>
        </p:nvPicPr>
        <p:blipFill>
          <a:blip r:embed="rId3" cstate="print"/>
          <a:srcRect/>
          <a:stretch>
            <a:fillRect/>
          </a:stretch>
        </p:blipFill>
        <p:spPr bwMode="auto">
          <a:xfrm>
            <a:off x="28575" y="838200"/>
            <a:ext cx="9085263" cy="3467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HADOOP1</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 name="Picture 3" descr="Capture"/>
          <p:cNvPicPr>
            <a:picLocks noChangeAspect="1" noChangeArrowheads="1"/>
          </p:cNvPicPr>
          <p:nvPr/>
        </p:nvPicPr>
        <p:blipFill>
          <a:blip r:embed="rId3" cstate="print"/>
          <a:srcRect/>
          <a:stretch>
            <a:fillRect/>
          </a:stretch>
        </p:blipFill>
        <p:spPr bwMode="auto">
          <a:xfrm>
            <a:off x="142844" y="635111"/>
            <a:ext cx="7427906" cy="4508389"/>
          </a:xfrm>
          <a:prstGeom prst="rect">
            <a:avLst/>
          </a:prstGeom>
          <a:noFill/>
          <a:ln w="9525">
            <a:noFill/>
            <a:miter lim="800000"/>
            <a:headEnd/>
            <a:tailEnd/>
          </a:ln>
        </p:spPr>
      </p:pic>
      <p:sp>
        <p:nvSpPr>
          <p:cNvPr id="8" name="内容占位符 2"/>
          <p:cNvSpPr>
            <a:spLocks noChangeArrowheads="1"/>
          </p:cNvSpPr>
          <p:nvPr/>
        </p:nvSpPr>
        <p:spPr bwMode="auto">
          <a:xfrm>
            <a:off x="3643307" y="1"/>
            <a:ext cx="5214974" cy="1142990"/>
          </a:xfrm>
          <a:prstGeom prst="rect">
            <a:avLst/>
          </a:prstGeom>
          <a:noFill/>
          <a:ln w="9525">
            <a:noFill/>
            <a:miter lim="800000"/>
            <a:headEnd/>
            <a:tailEnd/>
          </a:ln>
        </p:spPr>
        <p:txBody>
          <a:bodyPr/>
          <a:lstStyle/>
          <a:p>
            <a:pPr marL="342900" indent="-342900">
              <a:lnSpc>
                <a:spcPct val="90000"/>
              </a:lnSpc>
              <a:spcBef>
                <a:spcPct val="20000"/>
              </a:spcBef>
              <a:buClr>
                <a:srgbClr val="0033CC"/>
              </a:buClr>
              <a:buFont typeface="Wingdings" pitchFamily="2" charset="2"/>
              <a:buChar char="§"/>
            </a:pPr>
            <a:endParaRPr lang="zh-CN" altLang="en-US" sz="1600" dirty="0">
              <a:solidFill>
                <a:srgbClr val="FF000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HADOOP2</a:t>
            </a:r>
            <a:endParaRPr lang="zh-CN" altLang="en-US" sz="3200" b="1" dirty="0" smtClean="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txBox="1">
            <a:spLocks noChangeArrowheads="1"/>
          </p:cNvSpPr>
          <p:nvPr/>
        </p:nvSpPr>
        <p:spPr bwMode="auto">
          <a:xfrm>
            <a:off x="571473" y="4286262"/>
            <a:ext cx="4929222" cy="5604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600" b="0" i="0" u="none" strike="noStrike" kern="1200" cap="none" spc="0" normalizeH="0" baseline="0" noProof="0" dirty="0" smtClean="0">
              <a:ln>
                <a:noFill/>
              </a:ln>
              <a:solidFill>
                <a:srgbClr val="FF0000"/>
              </a:solidFill>
              <a:effectLst/>
              <a:uLnTx/>
              <a:uFillTx/>
              <a:latin typeface="+mj-lt"/>
              <a:ea typeface="黑体" pitchFamily="2" charset="-122"/>
              <a:cs typeface="+mj-cs"/>
            </a:endParaRPr>
          </a:p>
        </p:txBody>
      </p:sp>
      <p:sp>
        <p:nvSpPr>
          <p:cNvPr id="10" name="Rectangle 3"/>
          <p:cNvSpPr>
            <a:spLocks noChangeArrowheads="1"/>
          </p:cNvSpPr>
          <p:nvPr/>
        </p:nvSpPr>
        <p:spPr bwMode="auto">
          <a:xfrm>
            <a:off x="285720" y="785800"/>
            <a:ext cx="4646320" cy="2516187"/>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en-US" altLang="zh-CN" sz="2000" dirty="0">
                <a:solidFill>
                  <a:srgbClr val="000000"/>
                </a:solidFill>
                <a:latin typeface="黑体" pitchFamily="2" charset="-122"/>
                <a:ea typeface="黑体" pitchFamily="2" charset="-122"/>
              </a:rPr>
              <a:t>Hadoop2</a:t>
            </a:r>
            <a:r>
              <a:rPr lang="zh-CN" altLang="en-US" sz="2000" dirty="0" smtClean="0">
                <a:solidFill>
                  <a:srgbClr val="000000"/>
                </a:solidFill>
                <a:latin typeface="黑体" pitchFamily="2" charset="-122"/>
                <a:ea typeface="黑体" pitchFamily="2" charset="-122"/>
              </a:rPr>
              <a:t>、</a:t>
            </a:r>
            <a:r>
              <a:rPr lang="en-US" altLang="zh-CN" sz="2000" dirty="0" smtClean="0">
                <a:solidFill>
                  <a:srgbClr val="000000"/>
                </a:solidFill>
                <a:latin typeface="黑体" pitchFamily="2" charset="-122"/>
                <a:ea typeface="黑体" pitchFamily="2" charset="-122"/>
              </a:rPr>
              <a:t>Spark</a:t>
            </a:r>
            <a:r>
              <a:rPr lang="zh-CN" altLang="en-US" sz="2000" dirty="0">
                <a:solidFill>
                  <a:srgbClr val="000000"/>
                </a:solidFill>
                <a:latin typeface="黑体" pitchFamily="2" charset="-122"/>
                <a:ea typeface="黑体" pitchFamily="2" charset="-122"/>
              </a:rPr>
              <a:t>（</a:t>
            </a:r>
            <a:r>
              <a:rPr lang="en-US" altLang="zh-CN" sz="2000" dirty="0">
                <a:solidFill>
                  <a:srgbClr val="000000"/>
                </a:solidFill>
                <a:latin typeface="黑体" pitchFamily="2" charset="-122"/>
                <a:ea typeface="黑体" pitchFamily="2" charset="-122"/>
              </a:rPr>
              <a:t>UC</a:t>
            </a:r>
            <a:r>
              <a:rPr lang="zh-CN" altLang="en-US" sz="2000" dirty="0">
                <a:solidFill>
                  <a:srgbClr val="000000"/>
                </a:solidFill>
                <a:latin typeface="黑体" pitchFamily="2" charset="-122"/>
                <a:ea typeface="黑体" pitchFamily="2" charset="-122"/>
              </a:rPr>
              <a:t>伯克利大学研发框架，</a:t>
            </a:r>
            <a:r>
              <a:rPr lang="en-US" altLang="zh-CN" sz="2000" dirty="0">
                <a:solidFill>
                  <a:srgbClr val="000000"/>
                </a:solidFill>
                <a:latin typeface="黑体" pitchFamily="2" charset="-122"/>
                <a:ea typeface="黑体" pitchFamily="2" charset="-122"/>
              </a:rPr>
              <a:t>yahoo</a:t>
            </a:r>
            <a:r>
              <a:rPr lang="zh-CN" altLang="en-US" sz="2000" dirty="0">
                <a:solidFill>
                  <a:srgbClr val="000000"/>
                </a:solidFill>
                <a:latin typeface="黑体" pitchFamily="2" charset="-122"/>
                <a:ea typeface="黑体" pitchFamily="2" charset="-122"/>
              </a:rPr>
              <a:t>率先用）、</a:t>
            </a:r>
            <a:r>
              <a:rPr lang="en-US" altLang="zh-CN" sz="2000" dirty="0">
                <a:solidFill>
                  <a:srgbClr val="000000"/>
                </a:solidFill>
                <a:latin typeface="黑体" pitchFamily="2" charset="-122"/>
                <a:ea typeface="黑体" pitchFamily="2" charset="-122"/>
              </a:rPr>
              <a:t>Storm</a:t>
            </a:r>
            <a:r>
              <a:rPr lang="zh-CN" altLang="en-US" sz="2000" dirty="0">
                <a:solidFill>
                  <a:srgbClr val="000000"/>
                </a:solidFill>
                <a:latin typeface="黑体" pitchFamily="2" charset="-122"/>
                <a:ea typeface="黑体" pitchFamily="2" charset="-122"/>
              </a:rPr>
              <a:t>新的数据分析平台</a:t>
            </a:r>
          </a:p>
          <a:p>
            <a:pPr marL="342900" indent="-342900" eaLnBrk="0" hangingPunct="0">
              <a:spcBef>
                <a:spcPct val="20000"/>
              </a:spcBef>
              <a:buClr>
                <a:srgbClr val="0033CC"/>
              </a:buClr>
              <a:buFont typeface="Wingdings" pitchFamily="2" charset="2"/>
              <a:buChar char="§"/>
            </a:pPr>
            <a:r>
              <a:rPr lang="zh-CN" altLang="zh-CN" sz="2000" dirty="0">
                <a:solidFill>
                  <a:srgbClr val="000000"/>
                </a:solidFill>
                <a:latin typeface="黑体" pitchFamily="2" charset="-122"/>
                <a:ea typeface="黑体" pitchFamily="2" charset="-122"/>
              </a:rPr>
              <a:t>hadoop</a:t>
            </a:r>
            <a:r>
              <a:rPr lang="zh-CN" altLang="zh-CN" sz="2000" dirty="0" smtClean="0">
                <a:solidFill>
                  <a:srgbClr val="000000"/>
                </a:solidFill>
                <a:latin typeface="黑体" pitchFamily="2" charset="-122"/>
                <a:ea typeface="黑体" pitchFamily="2" charset="-122"/>
              </a:rPr>
              <a:t>1核心</a:t>
            </a:r>
            <a:r>
              <a:rPr lang="zh-CN" altLang="zh-CN" sz="2000" dirty="0">
                <a:solidFill>
                  <a:srgbClr val="000000"/>
                </a:solidFill>
                <a:latin typeface="黑体" pitchFamily="2" charset="-122"/>
                <a:ea typeface="黑体" pitchFamily="2" charset="-122"/>
              </a:rPr>
              <a:t>组成</a:t>
            </a:r>
            <a:r>
              <a:rPr lang="zh-CN" altLang="zh-CN" sz="2000" dirty="0" smtClean="0">
                <a:solidFill>
                  <a:srgbClr val="000000"/>
                </a:solidFill>
                <a:latin typeface="黑体" pitchFamily="2" charset="-122"/>
                <a:ea typeface="黑体" pitchFamily="2" charset="-122"/>
              </a:rPr>
              <a:t>是HDFS</a:t>
            </a:r>
            <a:r>
              <a:rPr lang="zh-CN" altLang="zh-CN" sz="2000" dirty="0">
                <a:solidFill>
                  <a:srgbClr val="000000"/>
                </a:solidFill>
                <a:latin typeface="黑体" pitchFamily="2" charset="-122"/>
                <a:ea typeface="黑体" pitchFamily="2" charset="-122"/>
              </a:rPr>
              <a:t>和</a:t>
            </a:r>
            <a:r>
              <a:rPr lang="zh-CN" altLang="zh-CN" sz="2000" dirty="0" smtClean="0">
                <a:solidFill>
                  <a:srgbClr val="000000"/>
                </a:solidFill>
                <a:latin typeface="黑体" pitchFamily="2" charset="-122"/>
                <a:ea typeface="黑体" pitchFamily="2" charset="-122"/>
              </a:rPr>
              <a:t>MapReducehadoop</a:t>
            </a:r>
            <a:r>
              <a:rPr lang="zh-CN" altLang="zh-CN" sz="2000" dirty="0">
                <a:solidFill>
                  <a:srgbClr val="000000"/>
                </a:solidFill>
                <a:latin typeface="黑体" pitchFamily="2" charset="-122"/>
                <a:ea typeface="黑体" pitchFamily="2" charset="-122"/>
              </a:rPr>
              <a:t>2中变为HDFS和Yarn。新的HDFS中的NameNode不再是只有一个了，可以有多</a:t>
            </a:r>
            <a:r>
              <a:rPr lang="zh-CN" altLang="zh-CN" sz="2000" dirty="0" smtClean="0">
                <a:solidFill>
                  <a:srgbClr val="000000"/>
                </a:solidFill>
                <a:latin typeface="黑体" pitchFamily="2" charset="-122"/>
                <a:ea typeface="黑体" pitchFamily="2" charset="-122"/>
              </a:rPr>
              <a:t>个。</a:t>
            </a:r>
            <a:r>
              <a:rPr lang="zh-CN" altLang="zh-CN" sz="2000" dirty="0">
                <a:solidFill>
                  <a:srgbClr val="000000"/>
                </a:solidFill>
                <a:latin typeface="黑体" pitchFamily="2" charset="-122"/>
                <a:ea typeface="黑体" pitchFamily="2" charset="-122"/>
              </a:rPr>
              <a:t>每一个都有相同的职能。</a:t>
            </a:r>
            <a:r>
              <a:rPr lang="zh-CN" altLang="en-US" sz="2000" dirty="0">
                <a:solidFill>
                  <a:srgbClr val="000000"/>
                </a:solidFill>
                <a:latin typeface="黑体" pitchFamily="2" charset="-122"/>
                <a:ea typeface="黑体" pitchFamily="2" charset="-122"/>
              </a:rPr>
              <a:t> </a:t>
            </a:r>
            <a:endParaRPr lang="zh-CN" altLang="zh-CN" sz="2000" dirty="0">
              <a:solidFill>
                <a:srgbClr val="000000"/>
              </a:solidFill>
              <a:latin typeface="黑体" pitchFamily="2" charset="-122"/>
              <a:ea typeface="黑体" pitchFamily="2" charset="-122"/>
            </a:endParaRPr>
          </a:p>
        </p:txBody>
      </p:sp>
      <p:pic>
        <p:nvPicPr>
          <p:cNvPr id="11" name="Picture 4" descr="Capture"/>
          <p:cNvPicPr>
            <a:picLocks noChangeAspect="1" noChangeArrowheads="1"/>
          </p:cNvPicPr>
          <p:nvPr/>
        </p:nvPicPr>
        <p:blipFill>
          <a:blip r:embed="rId3" cstate="print"/>
          <a:srcRect/>
          <a:stretch>
            <a:fillRect/>
          </a:stretch>
        </p:blipFill>
        <p:spPr bwMode="auto">
          <a:xfrm>
            <a:off x="5072063" y="-46038"/>
            <a:ext cx="4071937" cy="5189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HADOOP2</a:t>
            </a:r>
            <a:endParaRPr lang="zh-CN" altLang="en-US" sz="3200" b="1" dirty="0" smtClean="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txBox="1">
            <a:spLocks noChangeArrowheads="1"/>
          </p:cNvSpPr>
          <p:nvPr/>
        </p:nvSpPr>
        <p:spPr bwMode="auto">
          <a:xfrm>
            <a:off x="571473" y="4286262"/>
            <a:ext cx="4929222" cy="5604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600" b="0" i="0" u="none" strike="noStrike" kern="1200" cap="none" spc="0" normalizeH="0" baseline="0" noProof="0" dirty="0" smtClean="0">
              <a:ln>
                <a:noFill/>
              </a:ln>
              <a:solidFill>
                <a:srgbClr val="FF0000"/>
              </a:solidFill>
              <a:effectLst/>
              <a:uLnTx/>
              <a:uFillTx/>
              <a:latin typeface="+mj-lt"/>
              <a:ea typeface="黑体" pitchFamily="2" charset="-122"/>
              <a:cs typeface="+mj-cs"/>
            </a:endParaRPr>
          </a:p>
        </p:txBody>
      </p:sp>
      <p:pic>
        <p:nvPicPr>
          <p:cNvPr id="8" name="图片 4" descr="hadoop1-2比.png"/>
          <p:cNvPicPr>
            <a:picLocks noChangeAspect="1"/>
          </p:cNvPicPr>
          <p:nvPr/>
        </p:nvPicPr>
        <p:blipFill>
          <a:blip r:embed="rId3" cstate="print"/>
          <a:srcRect/>
          <a:stretch>
            <a:fillRect/>
          </a:stretch>
        </p:blipFill>
        <p:spPr bwMode="auto">
          <a:xfrm>
            <a:off x="2483768" y="0"/>
            <a:ext cx="6449850" cy="2719748"/>
          </a:xfrm>
          <a:prstGeom prst="rect">
            <a:avLst/>
          </a:prstGeom>
          <a:noFill/>
          <a:ln w="9525">
            <a:noFill/>
            <a:miter lim="800000"/>
            <a:headEnd/>
            <a:tailEnd/>
          </a:ln>
        </p:spPr>
      </p:pic>
      <p:sp>
        <p:nvSpPr>
          <p:cNvPr id="9" name="矩形 8"/>
          <p:cNvSpPr/>
          <p:nvPr/>
        </p:nvSpPr>
        <p:spPr>
          <a:xfrm>
            <a:off x="72008" y="2643758"/>
            <a:ext cx="8820472" cy="2653034"/>
          </a:xfrm>
          <a:prstGeom prst="rect">
            <a:avLst/>
          </a:prstGeom>
        </p:spPr>
        <p:txBody>
          <a:bodyPr wrap="square">
            <a:spAutoFit/>
          </a:bodyPr>
          <a:lstStyle/>
          <a:p>
            <a:pPr marL="342900" indent="-342900" eaLnBrk="0" hangingPunct="0">
              <a:spcBef>
                <a:spcPct val="20000"/>
              </a:spcBef>
              <a:buClr>
                <a:srgbClr val="0033CC"/>
              </a:buClr>
              <a:buFont typeface="Wingdings" pitchFamily="2" charset="2"/>
              <a:buChar char="§"/>
            </a:pPr>
            <a:r>
              <a:rPr lang="en-US" altLang="zh-CN" sz="1600" dirty="0" smtClean="0">
                <a:solidFill>
                  <a:srgbClr val="000000"/>
                </a:solidFill>
                <a:latin typeface="Arial Black" pitchFamily="34" charset="0"/>
                <a:ea typeface="黑体" pitchFamily="2" charset="-122"/>
              </a:rPr>
              <a:t>master(</a:t>
            </a:r>
            <a:r>
              <a:rPr lang="en-US" altLang="zh-CN" sz="1600" dirty="0" err="1" smtClean="0">
                <a:solidFill>
                  <a:srgbClr val="000000"/>
                </a:solidFill>
                <a:latin typeface="Arial Black" pitchFamily="34" charset="0"/>
                <a:ea typeface="黑体" pitchFamily="2" charset="-122"/>
              </a:rPr>
              <a:t>namenode</a:t>
            </a:r>
            <a:r>
              <a:rPr lang="zh-CN" altLang="en-US" sz="1600" dirty="0" smtClean="0">
                <a:solidFill>
                  <a:srgbClr val="000000"/>
                </a:solidFill>
                <a:latin typeface="Arial Black" pitchFamily="34" charset="0"/>
                <a:ea typeface="黑体" pitchFamily="2" charset="-122"/>
              </a:rPr>
              <a:t>，</a:t>
            </a:r>
            <a:r>
              <a:rPr lang="en-US" altLang="zh-CN" sz="1600" dirty="0" smtClean="0">
                <a:solidFill>
                  <a:srgbClr val="000000"/>
                </a:solidFill>
                <a:latin typeface="Arial Black" pitchFamily="34" charset="0"/>
                <a:ea typeface="黑体" pitchFamily="2" charset="-122"/>
              </a:rPr>
              <a:t>second </a:t>
            </a:r>
            <a:r>
              <a:rPr lang="en-US" altLang="zh-CN" sz="1600" dirty="0" err="1" smtClean="0">
                <a:solidFill>
                  <a:srgbClr val="000000"/>
                </a:solidFill>
                <a:latin typeface="Arial Black" pitchFamily="34" charset="0"/>
                <a:ea typeface="黑体" pitchFamily="2" charset="-122"/>
              </a:rPr>
              <a:t>namenode</a:t>
            </a:r>
            <a:r>
              <a:rPr lang="zh-CN" altLang="en-US" sz="1600" dirty="0" smtClean="0">
                <a:solidFill>
                  <a:srgbClr val="000000"/>
                </a:solidFill>
                <a:latin typeface="Arial Black" pitchFamily="34" charset="0"/>
                <a:ea typeface="黑体" pitchFamily="2" charset="-122"/>
              </a:rPr>
              <a:t>，</a:t>
            </a:r>
            <a:r>
              <a:rPr lang="en-US" altLang="zh-CN" sz="1600" dirty="0" err="1" smtClean="0">
                <a:solidFill>
                  <a:srgbClr val="000000"/>
                </a:solidFill>
                <a:latin typeface="Arial Black" pitchFamily="34" charset="0"/>
                <a:ea typeface="黑体" pitchFamily="2" charset="-122"/>
              </a:rPr>
              <a:t>jobtracker</a:t>
            </a:r>
            <a:r>
              <a:rPr lang="en-US" altLang="zh-CN" sz="1600" dirty="0" smtClean="0">
                <a:solidFill>
                  <a:srgbClr val="000000"/>
                </a:solidFill>
                <a:latin typeface="Arial Black" pitchFamily="34" charset="0"/>
                <a:ea typeface="黑体" pitchFamily="2" charset="-122"/>
              </a:rPr>
              <a:t>)</a:t>
            </a:r>
          </a:p>
          <a:p>
            <a:pPr marL="342900" indent="-342900" eaLnBrk="0" hangingPunct="0">
              <a:spcBef>
                <a:spcPct val="20000"/>
              </a:spcBef>
              <a:buClr>
                <a:srgbClr val="0033CC"/>
              </a:buClr>
              <a:buFont typeface="Wingdings" pitchFamily="2" charset="2"/>
              <a:buChar char="§"/>
            </a:pPr>
            <a:r>
              <a:rPr lang="en-US" altLang="zh-CN" sz="1600" dirty="0" smtClean="0">
                <a:solidFill>
                  <a:srgbClr val="000000"/>
                </a:solidFill>
                <a:latin typeface="Arial Black" pitchFamily="34" charset="0"/>
                <a:ea typeface="黑体" pitchFamily="2" charset="-122"/>
              </a:rPr>
              <a:t>Slave</a:t>
            </a:r>
            <a:r>
              <a:rPr lang="zh-CN" altLang="en-US" sz="1600" dirty="0" smtClean="0">
                <a:solidFill>
                  <a:srgbClr val="000000"/>
                </a:solidFill>
                <a:latin typeface="Arial Black" pitchFamily="34" charset="0"/>
                <a:ea typeface="黑体" pitchFamily="2" charset="-122"/>
              </a:rPr>
              <a:t>（</a:t>
            </a:r>
            <a:r>
              <a:rPr lang="en-US" altLang="zh-CN" sz="1600" dirty="0" err="1" smtClean="0">
                <a:solidFill>
                  <a:srgbClr val="000000"/>
                </a:solidFill>
                <a:latin typeface="Arial Black" pitchFamily="34" charset="0"/>
                <a:ea typeface="黑体" pitchFamily="2" charset="-122"/>
              </a:rPr>
              <a:t>datanode</a:t>
            </a:r>
            <a:r>
              <a:rPr lang="zh-CN" altLang="en-US" sz="1600" dirty="0" smtClean="0">
                <a:solidFill>
                  <a:srgbClr val="000000"/>
                </a:solidFill>
                <a:latin typeface="Arial Black" pitchFamily="34" charset="0"/>
                <a:ea typeface="黑体" pitchFamily="2" charset="-122"/>
              </a:rPr>
              <a:t>、</a:t>
            </a:r>
            <a:r>
              <a:rPr lang="en-US" altLang="zh-CN" sz="1600" dirty="0" err="1" smtClean="0">
                <a:solidFill>
                  <a:srgbClr val="000000"/>
                </a:solidFill>
                <a:latin typeface="Arial Black" pitchFamily="34" charset="0"/>
                <a:ea typeface="黑体" pitchFamily="2" charset="-122"/>
              </a:rPr>
              <a:t>tasktracker</a:t>
            </a:r>
            <a:r>
              <a:rPr lang="zh-CN" altLang="en-US" sz="1600" dirty="0" smtClean="0">
                <a:solidFill>
                  <a:srgbClr val="000000"/>
                </a:solidFill>
                <a:latin typeface="Arial Black" pitchFamily="34" charset="0"/>
                <a:ea typeface="黑体" pitchFamily="2" charset="-122"/>
              </a:rPr>
              <a:t>）</a:t>
            </a:r>
          </a:p>
          <a:p>
            <a:pPr marL="342900" indent="-342900" eaLnBrk="0" hangingPunct="0">
              <a:spcBef>
                <a:spcPct val="20000"/>
              </a:spcBef>
              <a:buClr>
                <a:srgbClr val="0033CC"/>
              </a:buClr>
              <a:buFont typeface="Wingdings" pitchFamily="2" charset="2"/>
              <a:buChar char="§"/>
            </a:pPr>
            <a:r>
              <a:rPr lang="en-US" altLang="zh-CN" sz="1600" dirty="0" smtClean="0">
                <a:solidFill>
                  <a:srgbClr val="000000"/>
                </a:solidFill>
                <a:latin typeface="Arial Black" pitchFamily="34" charset="0"/>
                <a:ea typeface="黑体" pitchFamily="2" charset="-122"/>
              </a:rPr>
              <a:t>HDFS</a:t>
            </a:r>
            <a:r>
              <a:rPr lang="zh-CN" altLang="en-US" sz="1600" dirty="0" smtClean="0">
                <a:solidFill>
                  <a:srgbClr val="000000"/>
                </a:solidFill>
                <a:latin typeface="Arial Black" pitchFamily="34" charset="0"/>
                <a:ea typeface="黑体" pitchFamily="2" charset="-122"/>
              </a:rPr>
              <a:t>（</a:t>
            </a:r>
            <a:r>
              <a:rPr lang="en-US" altLang="zh-CN" sz="1600" dirty="0" err="1" smtClean="0">
                <a:solidFill>
                  <a:srgbClr val="000000"/>
                </a:solidFill>
                <a:latin typeface="Arial Black" pitchFamily="34" charset="0"/>
                <a:ea typeface="黑体" pitchFamily="2" charset="-122"/>
              </a:rPr>
              <a:t>namenode</a:t>
            </a:r>
            <a:r>
              <a:rPr lang="zh-CN" altLang="en-US" sz="1600" dirty="0" smtClean="0">
                <a:solidFill>
                  <a:srgbClr val="000000"/>
                </a:solidFill>
                <a:latin typeface="Arial Black" pitchFamily="34" charset="0"/>
                <a:ea typeface="黑体" pitchFamily="2" charset="-122"/>
              </a:rPr>
              <a:t>，</a:t>
            </a:r>
            <a:r>
              <a:rPr lang="en-US" altLang="zh-CN" sz="1600" dirty="0" smtClean="0">
                <a:solidFill>
                  <a:srgbClr val="000000"/>
                </a:solidFill>
                <a:latin typeface="Arial Black" pitchFamily="34" charset="0"/>
                <a:ea typeface="黑体" pitchFamily="2" charset="-122"/>
              </a:rPr>
              <a:t>second </a:t>
            </a:r>
            <a:r>
              <a:rPr lang="en-US" altLang="zh-CN" sz="1600" dirty="0" err="1" smtClean="0">
                <a:solidFill>
                  <a:srgbClr val="000000"/>
                </a:solidFill>
                <a:latin typeface="Arial Black" pitchFamily="34" charset="0"/>
                <a:ea typeface="黑体" pitchFamily="2" charset="-122"/>
              </a:rPr>
              <a:t>namenode</a:t>
            </a:r>
            <a:r>
              <a:rPr lang="zh-CN" altLang="en-US" sz="1600" dirty="0" smtClean="0">
                <a:solidFill>
                  <a:srgbClr val="000000"/>
                </a:solidFill>
                <a:latin typeface="Arial Black" pitchFamily="34" charset="0"/>
                <a:ea typeface="黑体" pitchFamily="2" charset="-122"/>
              </a:rPr>
              <a:t>）</a:t>
            </a:r>
          </a:p>
          <a:p>
            <a:pPr marL="342900" indent="-342900" eaLnBrk="0" hangingPunct="0">
              <a:spcBef>
                <a:spcPct val="20000"/>
              </a:spcBef>
              <a:buClr>
                <a:srgbClr val="0033CC"/>
              </a:buClr>
              <a:buFont typeface="Wingdings" pitchFamily="2" charset="2"/>
              <a:buChar char="§"/>
            </a:pPr>
            <a:r>
              <a:rPr lang="en-US" altLang="zh-CN" sz="1600" dirty="0" smtClean="0">
                <a:solidFill>
                  <a:srgbClr val="000000"/>
                </a:solidFill>
                <a:latin typeface="Arial Black" pitchFamily="34" charset="0"/>
                <a:ea typeface="黑体" pitchFamily="2" charset="-122"/>
              </a:rPr>
              <a:t>MR</a:t>
            </a:r>
            <a:r>
              <a:rPr lang="zh-CN" altLang="en-US" sz="1600" dirty="0" smtClean="0">
                <a:solidFill>
                  <a:srgbClr val="000000"/>
                </a:solidFill>
                <a:latin typeface="Arial Black" pitchFamily="34" charset="0"/>
                <a:ea typeface="黑体" pitchFamily="2" charset="-122"/>
              </a:rPr>
              <a:t>（</a:t>
            </a:r>
            <a:r>
              <a:rPr lang="en-US" altLang="zh-CN" sz="1600" dirty="0" err="1" smtClean="0">
                <a:solidFill>
                  <a:srgbClr val="000000"/>
                </a:solidFill>
                <a:latin typeface="Arial Black" pitchFamily="34" charset="0"/>
                <a:ea typeface="黑体" pitchFamily="2" charset="-122"/>
              </a:rPr>
              <a:t>jobtracker</a:t>
            </a:r>
            <a:r>
              <a:rPr lang="zh-CN" altLang="en-US" sz="1600" dirty="0" smtClean="0">
                <a:solidFill>
                  <a:srgbClr val="000000"/>
                </a:solidFill>
                <a:latin typeface="Arial Black" pitchFamily="34" charset="0"/>
                <a:ea typeface="黑体" pitchFamily="2" charset="-122"/>
              </a:rPr>
              <a:t>、</a:t>
            </a:r>
            <a:r>
              <a:rPr lang="en-US" altLang="zh-CN" sz="1600" dirty="0" err="1" smtClean="0">
                <a:solidFill>
                  <a:srgbClr val="000000"/>
                </a:solidFill>
                <a:latin typeface="Arial Black" pitchFamily="34" charset="0"/>
                <a:ea typeface="黑体" pitchFamily="2" charset="-122"/>
              </a:rPr>
              <a:t>tasktracker</a:t>
            </a:r>
            <a:r>
              <a:rPr lang="zh-CN" altLang="en-US" sz="1600" dirty="0" smtClean="0">
                <a:solidFill>
                  <a:srgbClr val="000000"/>
                </a:solidFill>
                <a:latin typeface="Arial Black" pitchFamily="34" charset="0"/>
                <a:ea typeface="黑体" pitchFamily="2" charset="-122"/>
              </a:rPr>
              <a:t>）</a:t>
            </a:r>
            <a:endParaRPr lang="en-US" altLang="zh-CN" sz="1600" dirty="0" smtClean="0">
              <a:solidFill>
                <a:srgbClr val="000000"/>
              </a:solidFill>
              <a:latin typeface="Arial Black" pitchFamily="34" charset="0"/>
              <a:ea typeface="黑体" pitchFamily="2" charset="-122"/>
            </a:endParaRPr>
          </a:p>
          <a:p>
            <a:pPr marL="342900" indent="-342900" eaLnBrk="0" hangingPunct="0">
              <a:spcBef>
                <a:spcPct val="20000"/>
              </a:spcBef>
              <a:buClr>
                <a:srgbClr val="0033CC"/>
              </a:buClr>
              <a:buFont typeface="Wingdings" pitchFamily="2" charset="2"/>
              <a:buChar char="§"/>
            </a:pPr>
            <a:r>
              <a:rPr lang="en-US" altLang="zh-CN" sz="1600" dirty="0" smtClean="0">
                <a:solidFill>
                  <a:srgbClr val="00B050"/>
                </a:solidFill>
                <a:latin typeface="Arial Black" pitchFamily="34" charset="0"/>
                <a:ea typeface="黑体" pitchFamily="2" charset="-122"/>
              </a:rPr>
              <a:t>master(namenode1</a:t>
            </a:r>
            <a:r>
              <a:rPr lang="zh-CN" altLang="en-US" sz="1600" dirty="0" smtClean="0">
                <a:solidFill>
                  <a:srgbClr val="00B050"/>
                </a:solidFill>
                <a:latin typeface="Arial Black" pitchFamily="34" charset="0"/>
                <a:ea typeface="黑体" pitchFamily="2" charset="-122"/>
              </a:rPr>
              <a:t>，</a:t>
            </a:r>
            <a:r>
              <a:rPr lang="en-US" altLang="zh-CN" sz="1600" dirty="0" smtClean="0">
                <a:solidFill>
                  <a:srgbClr val="00B050"/>
                </a:solidFill>
                <a:latin typeface="Arial Black" pitchFamily="34" charset="0"/>
                <a:ea typeface="黑体" pitchFamily="2" charset="-122"/>
              </a:rPr>
              <a:t>namenode2</a:t>
            </a:r>
            <a:r>
              <a:rPr lang="zh-CN" altLang="en-US" sz="1600" dirty="0" smtClean="0">
                <a:solidFill>
                  <a:srgbClr val="00B050"/>
                </a:solidFill>
                <a:latin typeface="Arial Black" pitchFamily="34" charset="0"/>
                <a:ea typeface="黑体" pitchFamily="2" charset="-122"/>
              </a:rPr>
              <a:t>，</a:t>
            </a:r>
            <a:r>
              <a:rPr lang="en-US" altLang="zh-CN" sz="1600" dirty="0" smtClean="0">
                <a:solidFill>
                  <a:srgbClr val="00B050"/>
                </a:solidFill>
                <a:latin typeface="Arial Black" pitchFamily="34" charset="0"/>
                <a:ea typeface="黑体" pitchFamily="2" charset="-122"/>
              </a:rPr>
              <a:t>yarn)</a:t>
            </a:r>
          </a:p>
          <a:p>
            <a:pPr marL="342900" indent="-342900" eaLnBrk="0" hangingPunct="0">
              <a:spcBef>
                <a:spcPct val="20000"/>
              </a:spcBef>
              <a:buClr>
                <a:srgbClr val="0033CC"/>
              </a:buClr>
              <a:buFont typeface="Wingdings" pitchFamily="2" charset="2"/>
              <a:buChar char="§"/>
            </a:pPr>
            <a:r>
              <a:rPr lang="en-US" altLang="zh-CN" sz="1600" dirty="0" smtClean="0">
                <a:solidFill>
                  <a:srgbClr val="00B050"/>
                </a:solidFill>
                <a:latin typeface="Arial Black" pitchFamily="34" charset="0"/>
                <a:ea typeface="黑体" pitchFamily="2" charset="-122"/>
              </a:rPr>
              <a:t>Slave</a:t>
            </a:r>
            <a:r>
              <a:rPr lang="zh-CN" altLang="en-US" sz="1600" dirty="0" smtClean="0">
                <a:solidFill>
                  <a:srgbClr val="00B050"/>
                </a:solidFill>
                <a:latin typeface="Arial Black" pitchFamily="34" charset="0"/>
                <a:ea typeface="黑体" pitchFamily="2" charset="-122"/>
              </a:rPr>
              <a:t>（</a:t>
            </a:r>
            <a:r>
              <a:rPr lang="en-US" altLang="zh-CN" sz="1600" dirty="0" err="1" smtClean="0">
                <a:solidFill>
                  <a:srgbClr val="00B050"/>
                </a:solidFill>
                <a:latin typeface="Arial Black" pitchFamily="34" charset="0"/>
                <a:ea typeface="黑体" pitchFamily="2" charset="-122"/>
              </a:rPr>
              <a:t>datanode</a:t>
            </a:r>
            <a:r>
              <a:rPr lang="zh-CN" altLang="en-US" sz="1600" dirty="0" smtClean="0">
                <a:solidFill>
                  <a:srgbClr val="00B050"/>
                </a:solidFill>
                <a:latin typeface="Arial Black" pitchFamily="34" charset="0"/>
                <a:ea typeface="黑体" pitchFamily="2" charset="-122"/>
              </a:rPr>
              <a:t>、</a:t>
            </a:r>
            <a:r>
              <a:rPr lang="en-US" altLang="zh-CN" sz="1600" dirty="0" err="1" smtClean="0">
                <a:solidFill>
                  <a:srgbClr val="00B050"/>
                </a:solidFill>
                <a:latin typeface="Arial Black" pitchFamily="34" charset="0"/>
                <a:ea typeface="黑体" pitchFamily="2" charset="-122"/>
              </a:rPr>
              <a:t>tasktracker</a:t>
            </a:r>
            <a:r>
              <a:rPr lang="zh-CN" altLang="en-US" sz="1600" dirty="0" smtClean="0">
                <a:solidFill>
                  <a:srgbClr val="00B050"/>
                </a:solidFill>
                <a:latin typeface="Arial Black" pitchFamily="34" charset="0"/>
                <a:ea typeface="黑体" pitchFamily="2" charset="-122"/>
              </a:rPr>
              <a:t>）</a:t>
            </a:r>
          </a:p>
          <a:p>
            <a:pPr marL="342900" indent="-342900" eaLnBrk="0" hangingPunct="0">
              <a:spcBef>
                <a:spcPct val="20000"/>
              </a:spcBef>
              <a:buClr>
                <a:srgbClr val="0033CC"/>
              </a:buClr>
              <a:buFont typeface="Wingdings" pitchFamily="2" charset="2"/>
              <a:buChar char="§"/>
            </a:pPr>
            <a:r>
              <a:rPr lang="en-US" altLang="zh-CN" sz="1600" dirty="0" smtClean="0">
                <a:solidFill>
                  <a:srgbClr val="00B050"/>
                </a:solidFill>
                <a:latin typeface="Arial Black" pitchFamily="34" charset="0"/>
                <a:ea typeface="黑体" pitchFamily="2" charset="-122"/>
              </a:rPr>
              <a:t>HDFS Federation</a:t>
            </a:r>
            <a:r>
              <a:rPr lang="zh-CN" altLang="en-US" sz="1600" dirty="0" smtClean="0">
                <a:solidFill>
                  <a:srgbClr val="00B050"/>
                </a:solidFill>
                <a:latin typeface="Arial Black" pitchFamily="34" charset="0"/>
                <a:ea typeface="黑体" pitchFamily="2" charset="-122"/>
              </a:rPr>
              <a:t>（</a:t>
            </a:r>
            <a:r>
              <a:rPr lang="en-US" altLang="zh-CN" sz="1600" dirty="0" smtClean="0">
                <a:solidFill>
                  <a:srgbClr val="00B050"/>
                </a:solidFill>
                <a:latin typeface="Arial Black" pitchFamily="34" charset="0"/>
                <a:ea typeface="黑体" pitchFamily="2" charset="-122"/>
              </a:rPr>
              <a:t>namenode1</a:t>
            </a:r>
            <a:r>
              <a:rPr lang="zh-CN" altLang="en-US" sz="1600" dirty="0" smtClean="0">
                <a:solidFill>
                  <a:srgbClr val="00B050"/>
                </a:solidFill>
                <a:latin typeface="Arial Black" pitchFamily="34" charset="0"/>
                <a:ea typeface="黑体" pitchFamily="2" charset="-122"/>
              </a:rPr>
              <a:t>，</a:t>
            </a:r>
            <a:r>
              <a:rPr lang="en-US" altLang="zh-CN" sz="1600" dirty="0" smtClean="0">
                <a:solidFill>
                  <a:srgbClr val="00B050"/>
                </a:solidFill>
                <a:latin typeface="Arial Black" pitchFamily="34" charset="0"/>
                <a:ea typeface="黑体" pitchFamily="2" charset="-122"/>
              </a:rPr>
              <a:t>namenode2</a:t>
            </a:r>
            <a:r>
              <a:rPr lang="zh-CN" altLang="en-US" sz="1600" dirty="0" smtClean="0">
                <a:solidFill>
                  <a:srgbClr val="00B050"/>
                </a:solidFill>
                <a:latin typeface="Arial Black" pitchFamily="34" charset="0"/>
                <a:ea typeface="黑体" pitchFamily="2" charset="-122"/>
              </a:rPr>
              <a:t>，</a:t>
            </a:r>
            <a:r>
              <a:rPr lang="en-US" altLang="zh-CN" sz="1600" dirty="0" err="1" smtClean="0">
                <a:solidFill>
                  <a:srgbClr val="00B050"/>
                </a:solidFill>
                <a:latin typeface="Arial Black" pitchFamily="34" charset="0"/>
                <a:ea typeface="黑体" pitchFamily="2" charset="-122"/>
              </a:rPr>
              <a:t>datanode</a:t>
            </a:r>
            <a:r>
              <a:rPr lang="zh-CN" altLang="en-US" sz="1600" dirty="0" smtClean="0">
                <a:solidFill>
                  <a:srgbClr val="00B050"/>
                </a:solidFill>
                <a:latin typeface="Arial Black" pitchFamily="34" charset="0"/>
                <a:ea typeface="黑体" pitchFamily="2" charset="-122"/>
              </a:rPr>
              <a:t>）</a:t>
            </a:r>
          </a:p>
          <a:p>
            <a:pPr marL="342900" indent="-342900" eaLnBrk="0" hangingPunct="0">
              <a:spcBef>
                <a:spcPct val="20000"/>
              </a:spcBef>
              <a:buClr>
                <a:srgbClr val="0033CC"/>
              </a:buClr>
              <a:buFont typeface="Wingdings" pitchFamily="2" charset="2"/>
              <a:buChar char="§"/>
            </a:pPr>
            <a:r>
              <a:rPr lang="en-US" altLang="zh-CN" sz="1600" dirty="0" smtClean="0">
                <a:solidFill>
                  <a:srgbClr val="00B050"/>
                </a:solidFill>
                <a:latin typeface="Arial Black" pitchFamily="34" charset="0"/>
                <a:ea typeface="黑体" pitchFamily="2" charset="-122"/>
              </a:rPr>
              <a:t>Yarn</a:t>
            </a:r>
            <a:r>
              <a:rPr lang="zh-CN" altLang="en-US" sz="1600" dirty="0" smtClean="0">
                <a:solidFill>
                  <a:srgbClr val="00B050"/>
                </a:solidFill>
                <a:latin typeface="Arial Black" pitchFamily="34" charset="0"/>
                <a:ea typeface="黑体" pitchFamily="2" charset="-122"/>
              </a:rPr>
              <a:t>（</a:t>
            </a:r>
            <a:r>
              <a:rPr lang="en-US" altLang="zh-CN" sz="1600" dirty="0" smtClean="0">
                <a:solidFill>
                  <a:srgbClr val="00B050"/>
                </a:solidFill>
                <a:latin typeface="Arial Black" pitchFamily="34" charset="0"/>
                <a:ea typeface="黑体" pitchFamily="2" charset="-122"/>
              </a:rPr>
              <a:t>resource manager</a:t>
            </a:r>
            <a:r>
              <a:rPr lang="zh-CN" altLang="en-US" sz="1600" dirty="0" smtClean="0">
                <a:solidFill>
                  <a:srgbClr val="00B050"/>
                </a:solidFill>
                <a:latin typeface="Arial Black" pitchFamily="34" charset="0"/>
                <a:ea typeface="黑体" pitchFamily="2" charset="-122"/>
              </a:rPr>
              <a:t>（</a:t>
            </a:r>
            <a:r>
              <a:rPr lang="en-US" altLang="zh-CN" sz="1600" dirty="0" err="1" smtClean="0">
                <a:solidFill>
                  <a:srgbClr val="00B050"/>
                </a:solidFill>
                <a:latin typeface="Arial Black" pitchFamily="34" charset="0"/>
                <a:ea typeface="黑体" pitchFamily="2" charset="-122"/>
              </a:rPr>
              <a:t>schuduler</a:t>
            </a:r>
            <a:r>
              <a:rPr lang="zh-CN" altLang="en-US" sz="1600" dirty="0" smtClean="0">
                <a:solidFill>
                  <a:srgbClr val="00B050"/>
                </a:solidFill>
                <a:latin typeface="Arial Black" pitchFamily="34" charset="0"/>
                <a:ea typeface="黑体" pitchFamily="2" charset="-122"/>
              </a:rPr>
              <a:t>、</a:t>
            </a:r>
            <a:r>
              <a:rPr lang="en-US" altLang="zh-CN" sz="1600" dirty="0" err="1" smtClean="0">
                <a:solidFill>
                  <a:srgbClr val="00B050"/>
                </a:solidFill>
                <a:latin typeface="Arial Black" pitchFamily="34" charset="0"/>
                <a:ea typeface="黑体" pitchFamily="2" charset="-122"/>
              </a:rPr>
              <a:t>applicationsmanager</a:t>
            </a:r>
            <a:r>
              <a:rPr lang="zh-CN" altLang="en-US" sz="1600" dirty="0" smtClean="0">
                <a:solidFill>
                  <a:srgbClr val="00B050"/>
                </a:solidFill>
                <a:latin typeface="Arial Black" pitchFamily="34" charset="0"/>
                <a:ea typeface="黑体" pitchFamily="2" charset="-122"/>
              </a:rPr>
              <a:t>）、</a:t>
            </a:r>
            <a:r>
              <a:rPr lang="en-US" altLang="zh-CN" sz="1600" dirty="0" smtClean="0">
                <a:solidFill>
                  <a:srgbClr val="00B050"/>
                </a:solidFill>
                <a:latin typeface="Arial Black" pitchFamily="34" charset="0"/>
                <a:ea typeface="黑体" pitchFamily="2" charset="-122"/>
              </a:rPr>
              <a:t>node manager</a:t>
            </a:r>
            <a:r>
              <a:rPr lang="zh-CN" altLang="en-US" sz="1600" dirty="0" smtClean="0">
                <a:solidFill>
                  <a:srgbClr val="00B050"/>
                </a:solidFill>
                <a:latin typeface="Arial Black" pitchFamily="34" charset="0"/>
                <a:ea typeface="黑体" pitchFamily="2" charset="-122"/>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几点希望</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214282" y="714362"/>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892" lvl="0" indent="-342892" fontAlgn="auto">
              <a:lnSpc>
                <a:spcPct val="90000"/>
              </a:lnSpc>
              <a:spcBef>
                <a:spcPct val="20000"/>
              </a:spcBef>
              <a:spcAft>
                <a:spcPts val="0"/>
              </a:spcAft>
              <a:buFont typeface="Wingdings" pitchFamily="2" charset="2"/>
              <a:buChar char="Ø"/>
              <a:defRPr/>
            </a:pPr>
            <a:r>
              <a:rPr lang="zh-CN" altLang="en-US" sz="2400" kern="0" dirty="0" smtClean="0">
                <a:solidFill>
                  <a:srgbClr val="002060"/>
                </a:solidFill>
                <a:latin typeface="Verdana" pitchFamily="34" charset="0"/>
                <a:ea typeface="微软雅黑" pitchFamily="34" charset="-122"/>
                <a:cs typeface="Verdana" pitchFamily="34" charset="0"/>
              </a:rPr>
              <a:t>按时出勤，我们有一个共同目标，你懂的。</a:t>
            </a:r>
            <a:endParaRPr lang="en-US" altLang="zh-CN" sz="2400" kern="0" dirty="0" smtClean="0">
              <a:solidFill>
                <a:srgbClr val="002060"/>
              </a:solidFill>
              <a:latin typeface="Verdana" pitchFamily="34" charset="0"/>
              <a:ea typeface="微软雅黑" pitchFamily="34" charset="-122"/>
              <a:cs typeface="Verdana" pitchFamily="34" charset="0"/>
            </a:endParaRPr>
          </a:p>
          <a:p>
            <a:pPr marL="342892" lvl="0" indent="-342892" fontAlgn="auto">
              <a:lnSpc>
                <a:spcPct val="90000"/>
              </a:lnSpc>
              <a:spcBef>
                <a:spcPct val="20000"/>
              </a:spcBef>
              <a:spcAft>
                <a:spcPts val="0"/>
              </a:spcAft>
              <a:buFont typeface="Wingdings" pitchFamily="2" charset="2"/>
              <a:buChar char="Ø"/>
              <a:defRPr/>
            </a:pPr>
            <a:r>
              <a:rPr lang="zh-CN" altLang="en-US" sz="2400" kern="0" dirty="0" smtClean="0">
                <a:solidFill>
                  <a:srgbClr val="002060"/>
                </a:solidFill>
                <a:latin typeface="Verdana" pitchFamily="34" charset="0"/>
                <a:ea typeface="微软雅黑" pitchFamily="34" charset="-122"/>
                <a:cs typeface="Verdana" pitchFamily="34" charset="0"/>
              </a:rPr>
              <a:t>带神来听课，不要心猿意马。</a:t>
            </a:r>
            <a:endParaRPr lang="en-US" altLang="zh-CN" sz="2400" kern="0" dirty="0" smtClean="0">
              <a:solidFill>
                <a:srgbClr val="002060"/>
              </a:solidFill>
              <a:latin typeface="Verdana" pitchFamily="34" charset="0"/>
              <a:ea typeface="微软雅黑" pitchFamily="34" charset="-122"/>
              <a:cs typeface="Verdana" pitchFamily="34" charset="0"/>
            </a:endParaRPr>
          </a:p>
          <a:p>
            <a:pPr marL="342892" lvl="0" indent="-342892" fontAlgn="auto">
              <a:lnSpc>
                <a:spcPct val="90000"/>
              </a:lnSpc>
              <a:spcBef>
                <a:spcPct val="20000"/>
              </a:spcBef>
              <a:spcAft>
                <a:spcPts val="0"/>
              </a:spcAft>
              <a:buFont typeface="Wingdings" pitchFamily="2" charset="2"/>
              <a:buChar char="Ø"/>
              <a:defRPr/>
            </a:pPr>
            <a:r>
              <a:rPr lang="zh-CN" altLang="en-US" sz="2400" kern="0" dirty="0" smtClean="0">
                <a:solidFill>
                  <a:srgbClr val="002060"/>
                </a:solidFill>
                <a:latin typeface="Verdana" pitchFamily="34" charset="0"/>
                <a:ea typeface="微软雅黑" pitchFamily="34" charset="-122"/>
                <a:cs typeface="Verdana" pitchFamily="34" charset="0"/>
              </a:rPr>
              <a:t>师傅领进门，修行在个人。</a:t>
            </a:r>
            <a:endParaRPr lang="en-US" altLang="zh-CN" sz="2400" kern="0" dirty="0" smtClean="0">
              <a:solidFill>
                <a:srgbClr val="002060"/>
              </a:solidFill>
              <a:latin typeface="Verdana" pitchFamily="34" charset="0"/>
              <a:ea typeface="微软雅黑" pitchFamily="34" charset="-122"/>
              <a:cs typeface="Verdana" pitchFamily="34" charset="0"/>
            </a:endParaRPr>
          </a:p>
          <a:p>
            <a:pPr marL="342892" lvl="0" indent="-342892" fontAlgn="auto">
              <a:lnSpc>
                <a:spcPct val="90000"/>
              </a:lnSpc>
              <a:spcBef>
                <a:spcPct val="20000"/>
              </a:spcBef>
              <a:spcAft>
                <a:spcPts val="0"/>
              </a:spcAft>
              <a:buFont typeface="Wingdings" pitchFamily="2" charset="2"/>
              <a:buChar char="Ø"/>
              <a:defRPr/>
            </a:pPr>
            <a:r>
              <a:rPr lang="zh-CN" altLang="en-US" sz="2400" kern="0" dirty="0" smtClean="0">
                <a:solidFill>
                  <a:srgbClr val="002060"/>
                </a:solidFill>
                <a:latin typeface="Verdana" pitchFamily="34" charset="0"/>
                <a:ea typeface="微软雅黑" pitchFamily="34" charset="-122"/>
                <a:cs typeface="Verdana" pitchFamily="34" charset="0"/>
              </a:rPr>
              <a:t>学好这门课，受益三生三世，收获十里桃花。</a:t>
            </a:r>
            <a:endParaRPr lang="en-US" altLang="zh-CN" sz="2400" kern="0" dirty="0" smtClean="0">
              <a:solidFill>
                <a:srgbClr val="002060"/>
              </a:solidFill>
              <a:latin typeface="Verdana" pitchFamily="34" charset="0"/>
              <a:ea typeface="微软雅黑" pitchFamily="34" charset="-122"/>
              <a:cs typeface="Verdana"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6"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1" y="-18"/>
            <a:ext cx="9035654" cy="584773"/>
          </a:xfrm>
          <a:prstGeom prst="rect">
            <a:avLst/>
          </a:prstGeom>
          <a:noFill/>
          <a:ln w="9525" algn="ctr">
            <a:noFill/>
            <a:miter lim="800000"/>
            <a:headEnd/>
            <a:tailEnd/>
          </a:ln>
        </p:spPr>
        <p:txBody>
          <a:bodyPr lIns="91438" tIns="45719" rIns="91438" bIns="45719">
            <a:spAutoFit/>
          </a:bodyPr>
          <a:lstStyle/>
          <a:p>
            <a:pPr marL="342884" indent="-342884">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Hadoop3</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p>
        </p:txBody>
      </p:sp>
      <p:sp>
        <p:nvSpPr>
          <p:cNvPr id="26" name="Rectangle 3"/>
          <p:cNvSpPr txBox="1">
            <a:spLocks/>
          </p:cNvSpPr>
          <p:nvPr/>
        </p:nvSpPr>
        <p:spPr bwMode="auto">
          <a:xfrm>
            <a:off x="155575" y="672704"/>
            <a:ext cx="8988425" cy="40621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Font typeface="Arial" panose="020B0604020202020204" pitchFamily="34" charset="0"/>
              <a:buChar char="•"/>
              <a:defRPr/>
            </a:pPr>
            <a:r>
              <a:rPr lang="zh-CN" altLang="en-US" sz="2000" b="1" dirty="0">
                <a:latin typeface="微软雅黑" pitchFamily="34" charset="-122"/>
                <a:ea typeface="微软雅黑" pitchFamily="34" charset="-122"/>
              </a:rPr>
              <a:t>纠删码将数据存储空间节省</a:t>
            </a:r>
            <a:r>
              <a:rPr lang="en-US" altLang="zh-CN" sz="2000" b="1" dirty="0">
                <a:latin typeface="微软雅黑" pitchFamily="34" charset="-122"/>
                <a:ea typeface="微软雅黑" pitchFamily="34" charset="-122"/>
              </a:rPr>
              <a:t>50%</a:t>
            </a:r>
          </a:p>
          <a:p>
            <a:pPr marL="342900" indent="-342900">
              <a:lnSpc>
                <a:spcPct val="90000"/>
              </a:lnSpc>
              <a:spcBef>
                <a:spcPct val="20000"/>
              </a:spcBef>
              <a:buFont typeface="Arial" panose="020B0604020202020204" pitchFamily="34" charset="0"/>
              <a:buChar char="•"/>
              <a:defRPr/>
            </a:pPr>
            <a:r>
              <a:rPr lang="zh-CN" altLang="en-US" sz="2000" b="1" dirty="0" smtClean="0">
                <a:latin typeface="微软雅黑" pitchFamily="34" charset="-122"/>
                <a:ea typeface="微软雅黑" pitchFamily="34" charset="-122"/>
              </a:rPr>
              <a:t>支持</a:t>
            </a:r>
            <a:r>
              <a:rPr lang="zh-CN" altLang="en-US" sz="2000" b="1" dirty="0">
                <a:latin typeface="微软雅黑" pitchFamily="34" charset="-122"/>
                <a:ea typeface="微软雅黑" pitchFamily="34" charset="-122"/>
              </a:rPr>
              <a:t>多个</a:t>
            </a:r>
            <a:r>
              <a:rPr lang="en-US" altLang="zh-CN" sz="2000" b="1" dirty="0" err="1" smtClean="0">
                <a:latin typeface="微软雅黑" pitchFamily="34" charset="-122"/>
                <a:ea typeface="微软雅黑" pitchFamily="34" charset="-122"/>
              </a:rPr>
              <a:t>NameNode</a:t>
            </a:r>
            <a:r>
              <a:rPr lang="zh-CN" altLang="en-US" sz="2000" b="1" dirty="0" smtClean="0">
                <a:latin typeface="微软雅黑" pitchFamily="34" charset="-122"/>
                <a:ea typeface="微软雅黑" pitchFamily="34" charset="-122"/>
              </a:rPr>
              <a:t>：</a:t>
            </a:r>
            <a:r>
              <a:rPr lang="en-US" altLang="zh-CN" sz="2000" dirty="0">
                <a:latin typeface="微软雅黑" pitchFamily="34" charset="-122"/>
                <a:ea typeface="微软雅黑" pitchFamily="34" charset="-122"/>
              </a:rPr>
              <a:t>Active</a:t>
            </a:r>
            <a:r>
              <a:rPr lang="zh-CN" altLang="en-US" sz="2000" dirty="0">
                <a:latin typeface="微软雅黑" pitchFamily="34" charset="-122"/>
                <a:ea typeface="微软雅黑" pitchFamily="34" charset="-122"/>
              </a:rPr>
              <a:t>的</a:t>
            </a:r>
            <a:r>
              <a:rPr lang="en-US" altLang="zh-CN" sz="2000" dirty="0" err="1">
                <a:latin typeface="微软雅黑" pitchFamily="34" charset="-122"/>
                <a:ea typeface="微软雅黑" pitchFamily="34" charset="-122"/>
              </a:rPr>
              <a:t>NameNode</a:t>
            </a:r>
            <a:r>
              <a:rPr lang="zh-CN" altLang="en-US" sz="2000" dirty="0">
                <a:latin typeface="微软雅黑" pitchFamily="34" charset="-122"/>
                <a:ea typeface="微软雅黑" pitchFamily="34" charset="-122"/>
              </a:rPr>
              <a:t>始终只有</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个，余下的都是</a:t>
            </a:r>
            <a:r>
              <a:rPr lang="en-US" altLang="zh-CN" sz="2000" dirty="0">
                <a:latin typeface="微软雅黑" pitchFamily="34" charset="-122"/>
                <a:ea typeface="微软雅黑" pitchFamily="34" charset="-122"/>
              </a:rPr>
              <a:t>Standby</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marL="342900" indent="-342900">
              <a:lnSpc>
                <a:spcPct val="90000"/>
              </a:lnSpc>
              <a:spcBef>
                <a:spcPct val="20000"/>
              </a:spcBef>
              <a:buFont typeface="Arial" panose="020B0604020202020204" pitchFamily="34" charset="0"/>
              <a:buChar char="•"/>
              <a:defRPr/>
            </a:pPr>
            <a:r>
              <a:rPr lang="en-US" altLang="zh-CN" sz="2000" b="1" dirty="0" smtClean="0">
                <a:latin typeface="微软雅黑" pitchFamily="34" charset="-122"/>
                <a:ea typeface="微软雅黑" pitchFamily="34" charset="-122"/>
              </a:rPr>
              <a:t>Yarn</a:t>
            </a:r>
            <a:r>
              <a:rPr lang="zh-CN" altLang="en-US" sz="2000" b="1" dirty="0" smtClean="0">
                <a:latin typeface="微软雅黑" pitchFamily="34" charset="-122"/>
                <a:ea typeface="微软雅黑" pitchFamily="34" charset="-122"/>
              </a:rPr>
              <a:t>：</a:t>
            </a:r>
            <a:r>
              <a:rPr lang="en-US" altLang="zh-CN" sz="2000" dirty="0">
                <a:latin typeface="微软雅黑" pitchFamily="34" charset="-122"/>
                <a:ea typeface="微软雅黑" pitchFamily="34" charset="-122"/>
              </a:rPr>
              <a:t>Yarn Timeline Service V2</a:t>
            </a:r>
            <a:r>
              <a:rPr lang="zh-CN" altLang="en-US" sz="2000" dirty="0">
                <a:latin typeface="微软雅黑" pitchFamily="34" charset="-122"/>
                <a:ea typeface="微软雅黑" pitchFamily="34" charset="-122"/>
              </a:rPr>
              <a:t>提供一个通用的应用程序共享信息和共享存储模块。可以将</a:t>
            </a:r>
            <a:r>
              <a:rPr lang="en-US" altLang="zh-CN" sz="2000" dirty="0">
                <a:latin typeface="微软雅黑" pitchFamily="34" charset="-122"/>
                <a:ea typeface="微软雅黑" pitchFamily="34" charset="-122"/>
              </a:rPr>
              <a:t>metrics</a:t>
            </a:r>
            <a:r>
              <a:rPr lang="zh-CN" altLang="en-US" sz="2000" dirty="0">
                <a:latin typeface="微软雅黑" pitchFamily="34" charset="-122"/>
                <a:ea typeface="微软雅黑" pitchFamily="34" charset="-122"/>
              </a:rPr>
              <a:t>等信息保存。可以实现分布式</a:t>
            </a:r>
            <a:r>
              <a:rPr lang="en-US" altLang="zh-CN" sz="2000" dirty="0">
                <a:latin typeface="微软雅黑" pitchFamily="34" charset="-122"/>
                <a:ea typeface="微软雅黑" pitchFamily="34" charset="-122"/>
              </a:rPr>
              <a:t>writer</a:t>
            </a:r>
            <a:r>
              <a:rPr lang="zh-CN" altLang="en-US" sz="2000" dirty="0">
                <a:latin typeface="微软雅黑" pitchFamily="34" charset="-122"/>
                <a:ea typeface="微软雅黑" pitchFamily="34" charset="-122"/>
              </a:rPr>
              <a:t>实例和一个可伸缩的存储模块。同时</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v2</a:t>
            </a:r>
            <a:r>
              <a:rPr lang="zh-CN" altLang="en-US" sz="2000" dirty="0">
                <a:latin typeface="微软雅黑" pitchFamily="34" charset="-122"/>
                <a:ea typeface="微软雅黑" pitchFamily="34" charset="-122"/>
              </a:rPr>
              <a:t>版本使用</a:t>
            </a:r>
            <a:r>
              <a:rPr lang="en-US" altLang="zh-CN" sz="2000" dirty="0" err="1">
                <a:latin typeface="微软雅黑" pitchFamily="34" charset="-122"/>
                <a:ea typeface="微软雅黑" pitchFamily="34" charset="-122"/>
              </a:rPr>
              <a:t>hbase</a:t>
            </a:r>
            <a:r>
              <a:rPr lang="zh-CN" altLang="en-US" sz="2000" dirty="0">
                <a:latin typeface="微软雅黑" pitchFamily="34" charset="-122"/>
                <a:ea typeface="微软雅黑" pitchFamily="34" charset="-122"/>
              </a:rPr>
              <a:t>取代了原先的</a:t>
            </a:r>
            <a:r>
              <a:rPr lang="en-US" altLang="zh-CN" sz="2000" dirty="0" err="1">
                <a:latin typeface="微软雅黑" pitchFamily="34" charset="-122"/>
                <a:ea typeface="微软雅黑" pitchFamily="34" charset="-122"/>
              </a:rPr>
              <a:t>leveldb</a:t>
            </a:r>
            <a:r>
              <a:rPr lang="zh-CN" altLang="en-US" sz="2000" dirty="0">
                <a:latin typeface="微软雅黑" pitchFamily="34" charset="-122"/>
                <a:ea typeface="微软雅黑" pitchFamily="34" charset="-122"/>
              </a:rPr>
              <a:t>作为后台的存储工具。</a:t>
            </a:r>
            <a:endParaRPr lang="en-US" altLang="zh-CN" sz="2000" dirty="0">
              <a:latin typeface="微软雅黑" pitchFamily="34" charset="-122"/>
              <a:ea typeface="微软雅黑" pitchFamily="34" charset="-122"/>
            </a:endParaRPr>
          </a:p>
          <a:p>
            <a:pPr marL="342900" indent="-342900">
              <a:lnSpc>
                <a:spcPct val="90000"/>
              </a:lnSpc>
              <a:spcBef>
                <a:spcPct val="20000"/>
              </a:spcBef>
              <a:buFont typeface="Arial" panose="020B0604020202020204" pitchFamily="34" charset="0"/>
              <a:buChar char="•"/>
              <a:defRPr/>
            </a:pPr>
            <a:r>
              <a:rPr lang="en-US" altLang="zh-CN" sz="2000" b="1" smtClean="0">
                <a:latin typeface="微软雅黑" pitchFamily="34" charset="-122"/>
                <a:ea typeface="微软雅黑" pitchFamily="34" charset="-122"/>
              </a:rPr>
              <a:t>hadoop3</a:t>
            </a:r>
            <a:r>
              <a:rPr lang="zh-CN" altLang="en-US" sz="2000" b="1" dirty="0" smtClean="0">
                <a:latin typeface="微软雅黑" pitchFamily="34" charset="-122"/>
                <a:ea typeface="微软雅黑" pitchFamily="34" charset="-122"/>
              </a:rPr>
              <a:t>要求</a:t>
            </a:r>
            <a:r>
              <a:rPr lang="en-US" altLang="zh-CN" sz="2000" b="1" dirty="0">
                <a:latin typeface="微软雅黑" pitchFamily="34" charset="-122"/>
                <a:ea typeface="微软雅黑" pitchFamily="34" charset="-122"/>
              </a:rPr>
              <a:t>JDK</a:t>
            </a:r>
            <a:r>
              <a:rPr lang="zh-CN" altLang="en-US" sz="2000" b="1" dirty="0">
                <a:latin typeface="微软雅黑" pitchFamily="34" charset="-122"/>
                <a:ea typeface="微软雅黑" pitchFamily="34" charset="-122"/>
              </a:rPr>
              <a:t>版本不低于</a:t>
            </a:r>
            <a:r>
              <a:rPr lang="en-US" altLang="zh-CN" sz="2000" b="1" dirty="0">
                <a:latin typeface="微软雅黑" pitchFamily="34" charset="-122"/>
                <a:ea typeface="微软雅黑" pitchFamily="34" charset="-122"/>
              </a:rPr>
              <a:t>1.8</a:t>
            </a:r>
            <a:r>
              <a:rPr lang="zh-CN" altLang="en-US" sz="2000" b="1" dirty="0">
                <a:latin typeface="微软雅黑" pitchFamily="34" charset="-122"/>
                <a:ea typeface="微软雅黑" pitchFamily="34" charset="-122"/>
              </a:rPr>
              <a:t>，对之前的</a:t>
            </a:r>
            <a:r>
              <a:rPr lang="en-US" altLang="zh-CN" sz="2000" b="1" dirty="0">
                <a:latin typeface="微软雅黑" pitchFamily="34" charset="-122"/>
                <a:ea typeface="微软雅黑" pitchFamily="34" charset="-122"/>
              </a:rPr>
              <a:t>Java</a:t>
            </a:r>
            <a:r>
              <a:rPr lang="zh-CN" altLang="en-US" sz="2000" b="1" dirty="0">
                <a:latin typeface="微软雅黑" pitchFamily="34" charset="-122"/>
                <a:ea typeface="微软雅黑" pitchFamily="34" charset="-122"/>
              </a:rPr>
              <a:t>版本不再提供支持</a:t>
            </a:r>
            <a:endParaRPr lang="en-US" altLang="zh-CN" sz="2000" b="1" dirty="0">
              <a:latin typeface="微软雅黑" pitchFamily="34" charset="-122"/>
              <a:ea typeface="微软雅黑" pitchFamily="34" charset="-122"/>
            </a:endParaRPr>
          </a:p>
          <a:p>
            <a:pPr marL="342900" indent="-342900">
              <a:lnSpc>
                <a:spcPct val="90000"/>
              </a:lnSpc>
              <a:spcBef>
                <a:spcPct val="20000"/>
              </a:spcBef>
              <a:buFont typeface="Arial" panose="020B0604020202020204" pitchFamily="34" charset="0"/>
              <a:buChar char="•"/>
              <a:defRPr/>
            </a:pPr>
            <a:r>
              <a:rPr lang="zh-CN" altLang="en-US" sz="2000" b="1" dirty="0">
                <a:latin typeface="微软雅黑" pitchFamily="34" charset="-122"/>
                <a:ea typeface="微软雅黑" pitchFamily="34" charset="-122"/>
              </a:rPr>
              <a:t>部分服务默认端口修改，不再绑定到</a:t>
            </a:r>
            <a:r>
              <a:rPr lang="en-US" altLang="zh-CN" sz="2000" b="1" dirty="0">
                <a:latin typeface="微软雅黑" pitchFamily="34" charset="-122"/>
                <a:ea typeface="微软雅黑" pitchFamily="34" charset="-122"/>
              </a:rPr>
              <a:t>Linux</a:t>
            </a:r>
            <a:r>
              <a:rPr lang="zh-CN" altLang="en-US" sz="2000" b="1" dirty="0">
                <a:latin typeface="微软雅黑" pitchFamily="34" charset="-122"/>
                <a:ea typeface="微软雅黑" pitchFamily="34" charset="-122"/>
              </a:rPr>
              <a:t>临时端口 </a:t>
            </a:r>
            <a:r>
              <a:rPr lang="en-US" altLang="zh-CN" sz="2000" b="1" dirty="0">
                <a:latin typeface="微软雅黑" pitchFamily="34" charset="-122"/>
                <a:ea typeface="微软雅黑" pitchFamily="34" charset="-122"/>
              </a:rPr>
              <a:t>(HDFS-9427,HADOOP-12811)</a:t>
            </a:r>
          </a:p>
          <a:p>
            <a:pPr marL="342900" indent="-342900">
              <a:lnSpc>
                <a:spcPct val="90000"/>
              </a:lnSpc>
              <a:spcBef>
                <a:spcPct val="20000"/>
              </a:spcBef>
              <a:buFont typeface="Arial" panose="020B0604020202020204" pitchFamily="34" charset="0"/>
              <a:buChar char="•"/>
              <a:defRPr/>
            </a:pPr>
            <a:r>
              <a:rPr lang="zh-CN" altLang="en-US" sz="2000" b="1" dirty="0">
                <a:latin typeface="微软雅黑" pitchFamily="34" charset="-122"/>
                <a:ea typeface="微软雅黑" pitchFamily="34" charset="-122"/>
              </a:rPr>
              <a:t>支持</a:t>
            </a:r>
            <a:r>
              <a:rPr lang="en-US" altLang="zh-CN" sz="2000" b="1" dirty="0" err="1">
                <a:latin typeface="微软雅黑" pitchFamily="34" charset="-122"/>
                <a:ea typeface="微软雅黑" pitchFamily="34" charset="-122"/>
              </a:rPr>
              <a:t>MicrosoftAzure</a:t>
            </a:r>
            <a:r>
              <a:rPr lang="en-US" altLang="zh-CN" sz="2000" b="1" dirty="0">
                <a:latin typeface="微软雅黑" pitchFamily="34" charset="-122"/>
                <a:ea typeface="微软雅黑" pitchFamily="34" charset="-122"/>
              </a:rPr>
              <a:t> Data Lake</a:t>
            </a:r>
            <a:r>
              <a:rPr lang="zh-CN" altLang="en-US" sz="2000" b="1" dirty="0">
                <a:latin typeface="微软雅黑" pitchFamily="34" charset="-122"/>
                <a:ea typeface="微软雅黑" pitchFamily="34" charset="-122"/>
              </a:rPr>
              <a:t>文件系统</a:t>
            </a:r>
            <a:endParaRPr lang="en-US" altLang="zh-CN" sz="2000" b="1" dirty="0">
              <a:latin typeface="微软雅黑" pitchFamily="34" charset="-122"/>
              <a:ea typeface="微软雅黑" pitchFamily="34" charset="-122"/>
            </a:endParaRPr>
          </a:p>
          <a:p>
            <a:pPr marL="342900" indent="-342900">
              <a:lnSpc>
                <a:spcPct val="90000"/>
              </a:lnSpc>
              <a:spcBef>
                <a:spcPct val="20000"/>
              </a:spcBef>
              <a:buFont typeface="Arial" panose="020B0604020202020204" pitchFamily="34" charset="0"/>
              <a:buChar char="•"/>
              <a:defRPr/>
            </a:pPr>
            <a:r>
              <a:rPr lang="en-US" altLang="zh-CN" sz="2000" b="1" dirty="0">
                <a:latin typeface="微软雅黑" pitchFamily="34" charset="-122"/>
                <a:ea typeface="微软雅黑" pitchFamily="34" charset="-122"/>
              </a:rPr>
              <a:t>Disk </a:t>
            </a:r>
            <a:r>
              <a:rPr lang="en-US" altLang="zh-CN" sz="2000" b="1" dirty="0" smtClean="0">
                <a:latin typeface="微软雅黑" pitchFamily="34" charset="-122"/>
                <a:ea typeface="微软雅黑" pitchFamily="34" charset="-122"/>
              </a:rPr>
              <a:t>Balancer</a:t>
            </a:r>
            <a:r>
              <a:rPr lang="zh-CN" altLang="en-US" sz="2000" b="1" dirty="0" smtClean="0">
                <a:latin typeface="微软雅黑" pitchFamily="34" charset="-122"/>
                <a:ea typeface="微软雅黑" pitchFamily="34" charset="-122"/>
              </a:rPr>
              <a:t>：</a:t>
            </a:r>
            <a:r>
              <a:rPr lang="zh-CN" altLang="en-US" sz="2000" dirty="0">
                <a:latin typeface="微软雅黑" pitchFamily="34" charset="-122"/>
                <a:ea typeface="微软雅黑" pitchFamily="34" charset="-122"/>
              </a:rPr>
              <a:t>支持单个</a:t>
            </a:r>
            <a:r>
              <a:rPr lang="en-US" altLang="zh-CN" sz="2000" dirty="0" err="1">
                <a:latin typeface="微软雅黑" pitchFamily="34" charset="-122"/>
                <a:ea typeface="微软雅黑" pitchFamily="34" charset="-122"/>
              </a:rPr>
              <a:t>Datanode</a:t>
            </a:r>
            <a:r>
              <a:rPr lang="zh-CN" altLang="en-US" sz="2000" dirty="0">
                <a:latin typeface="微软雅黑" pitchFamily="34" charset="-122"/>
                <a:ea typeface="微软雅黑" pitchFamily="34" charset="-122"/>
              </a:rPr>
              <a:t>上，不同硬盘间的数据</a:t>
            </a:r>
            <a:r>
              <a:rPr lang="en-US" altLang="zh-CN" sz="2000" dirty="0" smtClean="0">
                <a:latin typeface="微软雅黑" pitchFamily="34" charset="-122"/>
                <a:ea typeface="微软雅黑" pitchFamily="34" charset="-122"/>
              </a:rPr>
              <a:t>balancer</a:t>
            </a:r>
          </a:p>
          <a:p>
            <a:pPr marL="342900" indent="-342900">
              <a:lnSpc>
                <a:spcPct val="90000"/>
              </a:lnSpc>
              <a:spcBef>
                <a:spcPct val="20000"/>
              </a:spcBef>
              <a:buFont typeface="Arial" panose="020B0604020202020204" pitchFamily="34" charset="0"/>
              <a:buChar char="•"/>
              <a:defRPr/>
            </a:pPr>
            <a:r>
              <a:rPr lang="en-US" altLang="zh-CN" sz="2000" b="1" dirty="0" smtClean="0">
                <a:latin typeface="微软雅黑" pitchFamily="34" charset="-122"/>
                <a:ea typeface="微软雅黑" pitchFamily="34" charset="-122"/>
              </a:rPr>
              <a:t>Shell</a:t>
            </a:r>
            <a:r>
              <a:rPr lang="zh-CN" altLang="en-US" sz="2000" b="1" dirty="0" smtClean="0">
                <a:latin typeface="微软雅黑" pitchFamily="34" charset="-122"/>
                <a:ea typeface="微软雅黑" pitchFamily="34" charset="-122"/>
              </a:rPr>
              <a:t>脚本重写 </a:t>
            </a:r>
          </a:p>
          <a:p>
            <a:pPr marL="342900" indent="-342900">
              <a:lnSpc>
                <a:spcPct val="90000"/>
              </a:lnSpc>
              <a:spcBef>
                <a:spcPct val="20000"/>
              </a:spcBef>
              <a:buFont typeface="Arial" panose="020B0604020202020204" pitchFamily="34" charset="0"/>
              <a:buChar char="•"/>
              <a:defRPr/>
            </a:pPr>
            <a:endParaRPr lang="en-US" altLang="zh-CN" sz="3000" dirty="0"/>
          </a:p>
        </p:txBody>
      </p:sp>
    </p:spTree>
    <p:extLst>
      <p:ext uri="{BB962C8B-B14F-4D97-AF65-F5344CB8AC3E}">
        <p14:creationId xmlns:p14="http://schemas.microsoft.com/office/powerpoint/2010/main" val="40355965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6"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1" y="-18"/>
            <a:ext cx="9035654" cy="584773"/>
          </a:xfrm>
          <a:prstGeom prst="rect">
            <a:avLst/>
          </a:prstGeom>
          <a:noFill/>
          <a:ln w="9525" algn="ctr">
            <a:noFill/>
            <a:miter lim="800000"/>
            <a:headEnd/>
            <a:tailEnd/>
          </a:ln>
        </p:spPr>
        <p:txBody>
          <a:bodyPr lIns="91438" tIns="45719" rIns="91438" bIns="45719">
            <a:spAutoFit/>
          </a:bodyPr>
          <a:lstStyle/>
          <a:p>
            <a:pPr marL="342884" indent="-342884">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Hadoop3</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p>
        </p:txBody>
      </p:sp>
      <p:sp>
        <p:nvSpPr>
          <p:cNvPr id="26" name="Rectangle 3"/>
          <p:cNvSpPr txBox="1">
            <a:spLocks/>
          </p:cNvSpPr>
          <p:nvPr/>
        </p:nvSpPr>
        <p:spPr bwMode="auto">
          <a:xfrm>
            <a:off x="155575" y="672704"/>
            <a:ext cx="8988425" cy="40621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zh-CN" altLang="en-US" sz="2100" dirty="0" smtClean="0"/>
              <a:t>（</a:t>
            </a:r>
            <a:r>
              <a:rPr lang="en-US" altLang="zh-CN" sz="2100" dirty="0"/>
              <a:t>1</a:t>
            </a:r>
            <a:r>
              <a:rPr lang="zh-CN" altLang="en-US" sz="2100" dirty="0"/>
              <a:t>）增加了参数冲突检测，避免重复定义和冗余参数</a:t>
            </a:r>
          </a:p>
          <a:p>
            <a:r>
              <a:rPr lang="zh-CN" altLang="en-US" sz="2100" dirty="0"/>
              <a:t>（</a:t>
            </a:r>
            <a:r>
              <a:rPr lang="en-US" altLang="zh-CN" sz="2100" dirty="0"/>
              <a:t>2</a:t>
            </a:r>
            <a:r>
              <a:rPr lang="zh-CN" altLang="en-US" sz="2100" dirty="0"/>
              <a:t>）</a:t>
            </a:r>
            <a:r>
              <a:rPr lang="en-US" altLang="zh-CN" sz="2100" dirty="0"/>
              <a:t>CLASSPATH, JAVA_LIBRARY_PATH, and LD_LIBRARY_PATH</a:t>
            </a:r>
            <a:r>
              <a:rPr lang="zh-CN" altLang="en-US" sz="2100" dirty="0"/>
              <a:t>等参数的去重，缩短环境变量</a:t>
            </a:r>
          </a:p>
          <a:p>
            <a:r>
              <a:rPr lang="zh-CN" altLang="en-US" sz="2100" dirty="0"/>
              <a:t>（</a:t>
            </a:r>
            <a:r>
              <a:rPr lang="en-US" altLang="zh-CN" sz="2100" dirty="0"/>
              <a:t>3</a:t>
            </a:r>
            <a:r>
              <a:rPr lang="zh-CN" altLang="en-US" sz="2100" dirty="0"/>
              <a:t>）</a:t>
            </a:r>
            <a:r>
              <a:rPr lang="en-US" altLang="zh-CN" sz="2100" dirty="0"/>
              <a:t>shell</a:t>
            </a:r>
            <a:r>
              <a:rPr lang="zh-CN" altLang="en-US" sz="2100" dirty="0"/>
              <a:t>脚本重构，将更多的代码加入</a:t>
            </a:r>
            <a:r>
              <a:rPr lang="en-US" altLang="zh-CN" sz="2100" dirty="0"/>
              <a:t>function</a:t>
            </a:r>
            <a:r>
              <a:rPr lang="zh-CN" altLang="en-US" sz="2100" dirty="0"/>
              <a:t>中，提供重载，删除重复代码，便于测试</a:t>
            </a:r>
          </a:p>
          <a:p>
            <a:r>
              <a:rPr lang="zh-CN" altLang="en-US" sz="2100" dirty="0"/>
              <a:t>（</a:t>
            </a:r>
            <a:r>
              <a:rPr lang="en-US" altLang="zh-CN" sz="2100" dirty="0"/>
              <a:t>4</a:t>
            </a:r>
            <a:r>
              <a:rPr lang="zh-CN" altLang="en-US" sz="2100" dirty="0"/>
              <a:t>）脚本清理和简化</a:t>
            </a:r>
          </a:p>
          <a:p>
            <a:r>
              <a:rPr lang="zh-CN" altLang="en-US" sz="2100" dirty="0"/>
              <a:t>（</a:t>
            </a:r>
            <a:r>
              <a:rPr lang="en-US" altLang="zh-CN" sz="2100" dirty="0"/>
              <a:t>5</a:t>
            </a:r>
            <a:r>
              <a:rPr lang="zh-CN" altLang="en-US" sz="2100" dirty="0"/>
              <a:t>）尽可能与当前系统保持兼容</a:t>
            </a:r>
          </a:p>
          <a:p>
            <a:r>
              <a:rPr lang="zh-CN" altLang="en-US" sz="2100" dirty="0"/>
              <a:t>（</a:t>
            </a:r>
            <a:r>
              <a:rPr lang="en-US" altLang="zh-CN" sz="2100" dirty="0"/>
              <a:t>6</a:t>
            </a:r>
            <a:r>
              <a:rPr lang="zh-CN" altLang="en-US" sz="2100" dirty="0"/>
              <a:t>）提供一份</a:t>
            </a:r>
            <a:r>
              <a:rPr lang="en-US" altLang="zh-CN" sz="2100" dirty="0"/>
              <a:t>Hadoop</a:t>
            </a:r>
            <a:r>
              <a:rPr lang="zh-CN" altLang="en-US" sz="2100" dirty="0"/>
              <a:t>环境变量列表</a:t>
            </a:r>
          </a:p>
          <a:p>
            <a:pPr>
              <a:lnSpc>
                <a:spcPct val="90000"/>
              </a:lnSpc>
              <a:spcBef>
                <a:spcPct val="20000"/>
              </a:spcBef>
              <a:defRPr/>
            </a:pPr>
            <a:endParaRPr lang="en-US" altLang="zh-CN" sz="2100" b="1" dirty="0" smtClean="0"/>
          </a:p>
        </p:txBody>
      </p:sp>
    </p:spTree>
    <p:extLst>
      <p:ext uri="{BB962C8B-B14F-4D97-AF65-F5344CB8AC3E}">
        <p14:creationId xmlns:p14="http://schemas.microsoft.com/office/powerpoint/2010/main" val="15290348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 </a:t>
            </a:r>
            <a:r>
              <a:rPr lang="en-US" altLang="zh-CN" sz="3200" b="1" dirty="0" smtClean="0">
                <a:solidFill>
                  <a:srgbClr val="0070C0"/>
                </a:solidFill>
                <a:latin typeface="Verdana" pitchFamily="34" charset="0"/>
                <a:ea typeface="微软雅黑" pitchFamily="34" charset="-122"/>
                <a:cs typeface="Verdana" pitchFamily="34" charset="0"/>
              </a:rPr>
              <a:t>VS </a:t>
            </a:r>
            <a:r>
              <a:rPr lang="zh-CN" altLang="en-US" sz="3200" b="1" dirty="0" smtClean="0">
                <a:solidFill>
                  <a:srgbClr val="0070C0"/>
                </a:solidFill>
                <a:latin typeface="Verdana" pitchFamily="34" charset="0"/>
                <a:ea typeface="微软雅黑" pitchFamily="34" charset="-122"/>
                <a:cs typeface="Verdana" pitchFamily="34" charset="0"/>
              </a:rPr>
              <a:t>关系型数据库</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747944428"/>
              </p:ext>
            </p:extLst>
          </p:nvPr>
        </p:nvGraphicFramePr>
        <p:xfrm>
          <a:off x="970961" y="928676"/>
          <a:ext cx="7162800" cy="3541546"/>
        </p:xfrm>
        <a:graphic>
          <a:graphicData uri="http://schemas.openxmlformats.org/drawingml/2006/table">
            <a:tbl>
              <a:tblPr firstRow="1" bandRow="1"/>
              <a:tblGrid>
                <a:gridCol w="1752600"/>
                <a:gridCol w="3022600"/>
                <a:gridCol w="2387600"/>
              </a:tblGrid>
              <a:tr h="53340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AB1E4"/>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zh-CN" altLang="en-US" dirty="0" smtClean="0">
                          <a:solidFill>
                            <a:schemeClr val="tx1"/>
                          </a:solidFill>
                        </a:rPr>
                        <a:t>传统关系统型数据库</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AB1E4"/>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altLang="zh-CN" dirty="0" smtClean="0">
                          <a:solidFill>
                            <a:schemeClr val="tx1"/>
                          </a:solidFill>
                        </a:rPr>
                        <a:t>HADOOP</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AB1E4"/>
                    </a:solidFill>
                  </a:tcPr>
                </a:tc>
              </a:tr>
              <a:tr h="60162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数据大小</a:t>
                      </a:r>
                      <a:endParaRPr lang="zh-CN" altLang="en-US" dirty="0">
                        <a:solidFill>
                          <a:schemeClr val="tx1"/>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altLang="zh-CN" dirty="0" smtClean="0">
                          <a:solidFill>
                            <a:schemeClr val="tx1"/>
                          </a:solidFill>
                        </a:rPr>
                        <a:t>GB</a:t>
                      </a:r>
                      <a:endParaRPr lang="zh-CN" altLang="en-US" dirty="0">
                        <a:solidFill>
                          <a:schemeClr val="tx1"/>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altLang="zh-CN" dirty="0" smtClean="0">
                          <a:solidFill>
                            <a:schemeClr val="tx1"/>
                          </a:solidFill>
                        </a:rPr>
                        <a:t>PB</a:t>
                      </a:r>
                      <a:endParaRPr lang="zh-CN" altLang="en-US" dirty="0">
                        <a:solidFill>
                          <a:schemeClr val="tx1"/>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40000"/>
                      </a:srgbClr>
                    </a:solidFill>
                  </a:tcPr>
                </a:tc>
              </a:tr>
              <a:tr h="60162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更新</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多次读写</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一次写入多次读取</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20000"/>
                      </a:srgbClr>
                    </a:solidFill>
                  </a:tcPr>
                </a:tc>
              </a:tr>
              <a:tr h="60162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结构</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静态模式</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动态模式</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40000"/>
                      </a:srgbClr>
                    </a:solidFill>
                  </a:tcPr>
                </a:tc>
              </a:tr>
              <a:tr h="60162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完整性</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支持事务</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不支持事务</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20000"/>
                      </a:srgbClr>
                    </a:solidFill>
                  </a:tcPr>
                </a:tc>
              </a:tr>
              <a:tr h="60162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横向扩展</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非线性</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CN" altLang="en-US" dirty="0" smtClean="0">
                          <a:solidFill>
                            <a:schemeClr val="tx1"/>
                          </a:solidFill>
                        </a:rPr>
                        <a:t>线性</a:t>
                      </a:r>
                      <a:endParaRPr lang="zh-CN" altLang="en-US"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AB1E4">
                        <a:tint val="40000"/>
                      </a:srgbClr>
                    </a:solidFill>
                  </a:tcPr>
                </a:tc>
              </a:tr>
            </a:tbl>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配置计算环境</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6"/>
          <p:cNvGrpSpPr>
            <a:grpSpLocks/>
          </p:cNvGrpSpPr>
          <p:nvPr/>
        </p:nvGrpSpPr>
        <p:grpSpPr bwMode="auto">
          <a:xfrm>
            <a:off x="323850" y="781601"/>
            <a:ext cx="4103688" cy="4207929"/>
            <a:chOff x="0" y="836712"/>
            <a:chExt cx="3863780" cy="4608512"/>
          </a:xfrm>
        </p:grpSpPr>
        <p:sp>
          <p:nvSpPr>
            <p:cNvPr id="8" name="Rectangle 8"/>
            <p:cNvSpPr/>
            <p:nvPr/>
          </p:nvSpPr>
          <p:spPr bwMode="auto">
            <a:xfrm>
              <a:off x="0" y="858253"/>
              <a:ext cx="3827907" cy="4586971"/>
            </a:xfrm>
            <a:prstGeom prst="rect">
              <a:avLst/>
            </a:prstGeom>
            <a:solidFill>
              <a:schemeClr val="accent1">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45720" tIns="365760" rIns="45720" bIns="365760"/>
            <a:lstStyle/>
            <a:p>
              <a:pPr>
                <a:lnSpc>
                  <a:spcPct val="150000"/>
                </a:lnSpc>
                <a:defRPr/>
              </a:pPr>
              <a:endParaRPr lang="zh-CN" altLang="zh-CN" sz="1400" dirty="0">
                <a:solidFill>
                  <a:schemeClr val="tx1">
                    <a:lumMod val="95000"/>
                    <a:lumOff val="5000"/>
                  </a:schemeClr>
                </a:solidFill>
              </a:endParaRPr>
            </a:p>
          </p:txBody>
        </p:sp>
        <p:sp>
          <p:nvSpPr>
            <p:cNvPr id="9" name="TextBox 8"/>
            <p:cNvSpPr txBox="1"/>
            <p:nvPr/>
          </p:nvSpPr>
          <p:spPr>
            <a:xfrm>
              <a:off x="35873" y="836712"/>
              <a:ext cx="3827907" cy="2819028"/>
            </a:xfrm>
            <a:prstGeom prst="rect">
              <a:avLst/>
            </a:prstGeom>
            <a:noFill/>
          </p:spPr>
          <p:txBody>
            <a:bodyPr>
              <a:spAutoFit/>
            </a:bodyPr>
            <a:lstStyle/>
            <a:p>
              <a:pPr>
                <a:lnSpc>
                  <a:spcPct val="150000"/>
                </a:lnSpc>
                <a:defRPr/>
              </a:pPr>
              <a:r>
                <a:rPr lang="en-US" altLang="zh-CN" sz="1400" b="1" dirty="0" smtClean="0">
                  <a:solidFill>
                    <a:schemeClr val="tx1">
                      <a:lumMod val="95000"/>
                      <a:lumOff val="5000"/>
                    </a:schemeClr>
                  </a:solidFill>
                </a:rPr>
                <a:t>Oracle</a:t>
              </a:r>
              <a:r>
                <a:rPr lang="zh-CN" altLang="en-US" sz="1400" b="1" dirty="0" smtClean="0">
                  <a:solidFill>
                    <a:schemeClr val="tx1">
                      <a:lumMod val="95000"/>
                      <a:lumOff val="5000"/>
                    </a:schemeClr>
                  </a:solidFill>
                </a:rPr>
                <a:t>环境</a:t>
              </a:r>
              <a:r>
                <a:rPr lang="zh-CN" altLang="zh-CN" sz="1400" b="1" dirty="0" smtClean="0">
                  <a:solidFill>
                    <a:schemeClr val="tx1">
                      <a:lumMod val="95000"/>
                      <a:lumOff val="5000"/>
                    </a:schemeClr>
                  </a:solidFill>
                </a:rPr>
                <a:t>参数</a:t>
              </a:r>
              <a:endParaRPr lang="en-US" altLang="zh-CN" sz="1400" dirty="0">
                <a:solidFill>
                  <a:schemeClr val="tx1">
                    <a:lumMod val="95000"/>
                    <a:lumOff val="5000"/>
                  </a:schemeClr>
                </a:solidFill>
              </a:endParaRPr>
            </a:p>
            <a:p>
              <a:pPr lvl="1">
                <a:lnSpc>
                  <a:spcPct val="150000"/>
                </a:lnSpc>
                <a:defRPr/>
              </a:pPr>
              <a:r>
                <a:rPr lang="zh-CN" altLang="zh-CN" sz="1400" dirty="0">
                  <a:solidFill>
                    <a:schemeClr val="tx1">
                      <a:lumMod val="95000"/>
                      <a:lumOff val="5000"/>
                    </a:schemeClr>
                  </a:solidFill>
                </a:rPr>
                <a:t>名称：浪潮英信服务器</a:t>
              </a:r>
            </a:p>
            <a:p>
              <a:pPr lvl="1">
                <a:lnSpc>
                  <a:spcPct val="150000"/>
                </a:lnSpc>
                <a:defRPr/>
              </a:pPr>
              <a:r>
                <a:rPr lang="zh-CN" altLang="zh-CN" sz="1400" dirty="0">
                  <a:solidFill>
                    <a:schemeClr val="tx1">
                      <a:lumMod val="95000"/>
                      <a:lumOff val="5000"/>
                    </a:schemeClr>
                  </a:solidFill>
                </a:rPr>
                <a:t>型号：</a:t>
              </a:r>
              <a:r>
                <a:rPr lang="en-US" altLang="zh-CN" sz="1400" dirty="0">
                  <a:solidFill>
                    <a:schemeClr val="tx1">
                      <a:lumMod val="95000"/>
                      <a:lumOff val="5000"/>
                    </a:schemeClr>
                  </a:solidFill>
                </a:rPr>
                <a:t>NF8560M2</a:t>
              </a:r>
              <a:endParaRPr lang="zh-CN" altLang="zh-CN" sz="1400" dirty="0">
                <a:solidFill>
                  <a:schemeClr val="tx1">
                    <a:lumMod val="95000"/>
                    <a:lumOff val="5000"/>
                  </a:schemeClr>
                </a:solidFill>
              </a:endParaRPr>
            </a:p>
            <a:p>
              <a:pPr lvl="1">
                <a:lnSpc>
                  <a:spcPct val="150000"/>
                </a:lnSpc>
                <a:defRPr/>
              </a:pPr>
              <a:r>
                <a:rPr lang="en-US" altLang="zh-CN" sz="1400" dirty="0">
                  <a:solidFill>
                    <a:schemeClr val="tx1">
                      <a:lumMod val="95000"/>
                      <a:lumOff val="5000"/>
                    </a:schemeClr>
                  </a:solidFill>
                </a:rPr>
                <a:t>CPU</a:t>
              </a:r>
              <a:r>
                <a:rPr lang="zh-CN" altLang="zh-CN" sz="1400" dirty="0">
                  <a:solidFill>
                    <a:schemeClr val="tx1">
                      <a:lumMod val="95000"/>
                      <a:lumOff val="5000"/>
                    </a:schemeClr>
                  </a:solidFill>
                </a:rPr>
                <a:t>：</a:t>
              </a:r>
              <a:r>
                <a:rPr lang="en-US" altLang="zh-CN" sz="1400" dirty="0" err="1">
                  <a:solidFill>
                    <a:schemeClr val="tx1">
                      <a:lumMod val="95000"/>
                      <a:lumOff val="5000"/>
                    </a:schemeClr>
                  </a:solidFill>
                </a:rPr>
                <a:t>intel</a:t>
              </a:r>
              <a:r>
                <a:rPr lang="en-US" altLang="zh-CN" sz="1400" dirty="0">
                  <a:solidFill>
                    <a:schemeClr val="tx1">
                      <a:lumMod val="95000"/>
                      <a:lumOff val="5000"/>
                    </a:schemeClr>
                  </a:solidFill>
                </a:rPr>
                <a:t> </a:t>
              </a:r>
              <a:r>
                <a:rPr lang="en-US" altLang="zh-CN" sz="1400" dirty="0" err="1">
                  <a:solidFill>
                    <a:schemeClr val="tx1">
                      <a:lumMod val="95000"/>
                      <a:lumOff val="5000"/>
                    </a:schemeClr>
                  </a:solidFill>
                </a:rPr>
                <a:t>xeon</a:t>
              </a:r>
              <a:r>
                <a:rPr lang="en-US" altLang="zh-CN" sz="1400" dirty="0">
                  <a:solidFill>
                    <a:schemeClr val="tx1">
                      <a:lumMod val="95000"/>
                      <a:lumOff val="5000"/>
                    </a:schemeClr>
                  </a:solidFill>
                </a:rPr>
                <a:t> E7-4820</a:t>
              </a:r>
              <a:endParaRPr lang="zh-CN" altLang="zh-CN" sz="1400" dirty="0">
                <a:solidFill>
                  <a:schemeClr val="tx1">
                    <a:lumMod val="95000"/>
                    <a:lumOff val="5000"/>
                  </a:schemeClr>
                </a:solidFill>
              </a:endParaRPr>
            </a:p>
            <a:p>
              <a:pPr lvl="1">
                <a:lnSpc>
                  <a:spcPct val="150000"/>
                </a:lnSpc>
                <a:defRPr/>
              </a:pPr>
              <a:r>
                <a:rPr lang="zh-CN" altLang="zh-CN" sz="1400" dirty="0">
                  <a:solidFill>
                    <a:schemeClr val="tx1">
                      <a:lumMod val="95000"/>
                      <a:lumOff val="5000"/>
                    </a:schemeClr>
                  </a:solidFill>
                </a:rPr>
                <a:t>核心：</a:t>
              </a:r>
              <a:r>
                <a:rPr lang="en-US" altLang="zh-CN" sz="1400" dirty="0">
                  <a:solidFill>
                    <a:schemeClr val="tx1">
                      <a:lumMod val="95000"/>
                      <a:lumOff val="5000"/>
                    </a:schemeClr>
                  </a:solidFill>
                </a:rPr>
                <a:t>4</a:t>
              </a:r>
              <a:r>
                <a:rPr lang="zh-CN" altLang="zh-CN" sz="1400" dirty="0">
                  <a:solidFill>
                    <a:schemeClr val="tx1">
                      <a:lumMod val="95000"/>
                      <a:lumOff val="5000"/>
                    </a:schemeClr>
                  </a:solidFill>
                </a:rPr>
                <a:t>颗</a:t>
              </a:r>
              <a:r>
                <a:rPr lang="en-US" altLang="zh-CN" sz="1400" dirty="0">
                  <a:solidFill>
                    <a:schemeClr val="tx1">
                      <a:lumMod val="95000"/>
                      <a:lumOff val="5000"/>
                    </a:schemeClr>
                  </a:solidFill>
                </a:rPr>
                <a:t>CPU</a:t>
              </a:r>
              <a:r>
                <a:rPr lang="zh-CN" altLang="zh-CN" sz="1400" dirty="0">
                  <a:solidFill>
                    <a:schemeClr val="tx1">
                      <a:lumMod val="95000"/>
                      <a:lumOff val="5000"/>
                    </a:schemeClr>
                  </a:solidFill>
                </a:rPr>
                <a:t>，每颗</a:t>
              </a:r>
              <a:r>
                <a:rPr lang="en-US" altLang="zh-CN" sz="1400" dirty="0">
                  <a:solidFill>
                    <a:schemeClr val="tx1">
                      <a:lumMod val="95000"/>
                      <a:lumOff val="5000"/>
                    </a:schemeClr>
                  </a:solidFill>
                </a:rPr>
                <a:t>16</a:t>
              </a:r>
              <a:r>
                <a:rPr lang="zh-CN" altLang="zh-CN" sz="1400" dirty="0">
                  <a:solidFill>
                    <a:schemeClr val="tx1">
                      <a:lumMod val="95000"/>
                      <a:lumOff val="5000"/>
                    </a:schemeClr>
                  </a:solidFill>
                </a:rPr>
                <a:t>核，共计</a:t>
              </a:r>
              <a:r>
                <a:rPr lang="en-US" altLang="zh-CN" sz="1400" dirty="0">
                  <a:solidFill>
                    <a:schemeClr val="tx1">
                      <a:lumMod val="95000"/>
                      <a:lumOff val="5000"/>
                    </a:schemeClr>
                  </a:solidFill>
                </a:rPr>
                <a:t>64</a:t>
              </a:r>
              <a:r>
                <a:rPr lang="zh-CN" altLang="zh-CN" sz="1400" dirty="0">
                  <a:solidFill>
                    <a:schemeClr val="tx1">
                      <a:lumMod val="95000"/>
                      <a:lumOff val="5000"/>
                    </a:schemeClr>
                  </a:solidFill>
                </a:rPr>
                <a:t>核</a:t>
              </a:r>
            </a:p>
            <a:p>
              <a:pPr lvl="1">
                <a:lnSpc>
                  <a:spcPct val="150000"/>
                </a:lnSpc>
                <a:defRPr/>
              </a:pPr>
              <a:r>
                <a:rPr lang="zh-CN" altLang="zh-CN" sz="1400" dirty="0">
                  <a:solidFill>
                    <a:schemeClr val="tx1">
                      <a:lumMod val="95000"/>
                      <a:lumOff val="5000"/>
                    </a:schemeClr>
                  </a:solidFill>
                </a:rPr>
                <a:t>内存：</a:t>
              </a:r>
              <a:r>
                <a:rPr lang="en-US" altLang="zh-CN" sz="1400" dirty="0">
                  <a:solidFill>
                    <a:schemeClr val="tx1">
                      <a:lumMod val="95000"/>
                      <a:lumOff val="5000"/>
                    </a:schemeClr>
                  </a:solidFill>
                </a:rPr>
                <a:t>32GB</a:t>
              </a:r>
              <a:endParaRPr lang="zh-CN" altLang="zh-CN" sz="1400" dirty="0">
                <a:solidFill>
                  <a:schemeClr val="tx1">
                    <a:lumMod val="95000"/>
                    <a:lumOff val="5000"/>
                  </a:schemeClr>
                </a:solidFill>
              </a:endParaRPr>
            </a:p>
            <a:p>
              <a:pPr lvl="1">
                <a:lnSpc>
                  <a:spcPct val="150000"/>
                </a:lnSpc>
                <a:defRPr/>
              </a:pPr>
              <a:r>
                <a:rPr lang="zh-CN" altLang="zh-CN" sz="1400" dirty="0">
                  <a:solidFill>
                    <a:schemeClr val="tx1">
                      <a:lumMod val="95000"/>
                      <a:lumOff val="5000"/>
                    </a:schemeClr>
                  </a:solidFill>
                </a:rPr>
                <a:t>硬盘：</a:t>
              </a:r>
              <a:r>
                <a:rPr lang="en-US" altLang="zh-CN" sz="1400" dirty="0">
                  <a:solidFill>
                    <a:schemeClr val="tx1">
                      <a:lumMod val="95000"/>
                      <a:lumOff val="5000"/>
                    </a:schemeClr>
                  </a:solidFill>
                </a:rPr>
                <a:t>18T</a:t>
              </a:r>
            </a:p>
            <a:p>
              <a:pPr>
                <a:lnSpc>
                  <a:spcPct val="150000"/>
                </a:lnSpc>
                <a:defRPr/>
              </a:pPr>
              <a:r>
                <a:rPr lang="zh-CN" altLang="en-US" sz="1400" b="1" dirty="0">
                  <a:solidFill>
                    <a:schemeClr val="tx1">
                      <a:lumMod val="95000"/>
                      <a:lumOff val="5000"/>
                    </a:schemeClr>
                  </a:solidFill>
                </a:rPr>
                <a:t>软件环境</a:t>
              </a:r>
              <a:endParaRPr lang="en-US" altLang="zh-CN" sz="1400" b="1" dirty="0">
                <a:solidFill>
                  <a:schemeClr val="tx1">
                    <a:lumMod val="95000"/>
                    <a:lumOff val="5000"/>
                  </a:schemeClr>
                </a:solidFill>
              </a:endParaRPr>
            </a:p>
            <a:p>
              <a:pPr lvl="1">
                <a:lnSpc>
                  <a:spcPct val="150000"/>
                </a:lnSpc>
                <a:defRPr/>
              </a:pPr>
              <a:r>
                <a:rPr lang="zh-CN" altLang="en-US" sz="1400" dirty="0">
                  <a:solidFill>
                    <a:schemeClr val="tx1">
                      <a:lumMod val="95000"/>
                      <a:lumOff val="5000"/>
                    </a:schemeClr>
                  </a:solidFill>
                </a:rPr>
                <a:t>操作系统：</a:t>
              </a:r>
              <a:r>
                <a:rPr lang="en-US" altLang="zh-CN" sz="1400" dirty="0" err="1">
                  <a:solidFill>
                    <a:schemeClr val="tx1">
                      <a:lumMod val="95000"/>
                      <a:lumOff val="5000"/>
                    </a:schemeClr>
                  </a:solidFill>
                </a:rPr>
                <a:t>Redhat</a:t>
              </a:r>
              <a:endParaRPr lang="zh-CN" altLang="en-US" sz="1400" b="1" dirty="0">
                <a:solidFill>
                  <a:schemeClr val="tx1">
                    <a:lumMod val="95000"/>
                    <a:lumOff val="5000"/>
                  </a:schemeClr>
                </a:solidFill>
              </a:endParaRPr>
            </a:p>
            <a:p>
              <a:pPr lvl="1">
                <a:lnSpc>
                  <a:spcPct val="150000"/>
                </a:lnSpc>
                <a:defRPr/>
              </a:pPr>
              <a:r>
                <a:rPr lang="zh-CN" altLang="en-US" sz="1400" dirty="0">
                  <a:solidFill>
                    <a:schemeClr val="tx1">
                      <a:lumMod val="95000"/>
                      <a:lumOff val="5000"/>
                    </a:schemeClr>
                  </a:solidFill>
                </a:rPr>
                <a:t>数据库：</a:t>
              </a:r>
              <a:r>
                <a:rPr lang="en-US" altLang="zh-CN" sz="1400" dirty="0">
                  <a:solidFill>
                    <a:schemeClr val="tx1">
                      <a:lumMod val="95000"/>
                      <a:lumOff val="5000"/>
                    </a:schemeClr>
                  </a:solidFill>
                </a:rPr>
                <a:t>Oracle</a:t>
              </a:r>
              <a:r>
                <a:rPr lang="zh-CN" altLang="en-US" sz="1400" dirty="0">
                  <a:solidFill>
                    <a:schemeClr val="tx1">
                      <a:lumMod val="95000"/>
                      <a:lumOff val="5000"/>
                    </a:schemeClr>
                  </a:solidFill>
                </a:rPr>
                <a:t> </a:t>
              </a:r>
              <a:r>
                <a:rPr lang="en-US" altLang="zh-CN" sz="1400" dirty="0">
                  <a:solidFill>
                    <a:schemeClr val="tx1">
                      <a:lumMod val="95000"/>
                      <a:lumOff val="5000"/>
                    </a:schemeClr>
                  </a:solidFill>
                </a:rPr>
                <a:t>11g</a:t>
              </a:r>
              <a:endParaRPr lang="zh-CN" altLang="en-US" sz="1400" dirty="0"/>
            </a:p>
          </p:txBody>
        </p:sp>
      </p:grpSp>
      <p:grpSp>
        <p:nvGrpSpPr>
          <p:cNvPr id="3" name="组合 17"/>
          <p:cNvGrpSpPr>
            <a:grpSpLocks/>
          </p:cNvGrpSpPr>
          <p:nvPr/>
        </p:nvGrpSpPr>
        <p:grpSpPr bwMode="auto">
          <a:xfrm>
            <a:off x="4716463" y="792714"/>
            <a:ext cx="4248150" cy="4207928"/>
            <a:chOff x="4925153" y="1175548"/>
            <a:chExt cx="3463271" cy="5433493"/>
          </a:xfrm>
        </p:grpSpPr>
        <p:sp>
          <p:nvSpPr>
            <p:cNvPr id="11" name="Rectangle 8"/>
            <p:cNvSpPr/>
            <p:nvPr/>
          </p:nvSpPr>
          <p:spPr bwMode="auto">
            <a:xfrm>
              <a:off x="4925153" y="1200946"/>
              <a:ext cx="3463271" cy="5408095"/>
            </a:xfrm>
            <a:prstGeom prst="rect">
              <a:avLst/>
            </a:prstGeom>
            <a:solidFill>
              <a:schemeClr val="accent1">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45720" tIns="365760" rIns="45720" bIns="365760"/>
            <a:lstStyle/>
            <a:p>
              <a:pPr>
                <a:lnSpc>
                  <a:spcPct val="150000"/>
                </a:lnSpc>
                <a:defRPr/>
              </a:pPr>
              <a:endParaRPr lang="zh-CN" altLang="zh-CN" sz="1400" dirty="0">
                <a:solidFill>
                  <a:schemeClr val="tx1">
                    <a:lumMod val="95000"/>
                    <a:lumOff val="5000"/>
                  </a:schemeClr>
                </a:solidFill>
              </a:endParaRPr>
            </a:p>
          </p:txBody>
        </p:sp>
        <p:sp>
          <p:nvSpPr>
            <p:cNvPr id="12" name="TextBox 11"/>
            <p:cNvSpPr txBox="1"/>
            <p:nvPr/>
          </p:nvSpPr>
          <p:spPr>
            <a:xfrm>
              <a:off x="4931624" y="1175548"/>
              <a:ext cx="3456800" cy="5126679"/>
            </a:xfrm>
            <a:prstGeom prst="rect">
              <a:avLst/>
            </a:prstGeom>
            <a:noFill/>
          </p:spPr>
          <p:txBody>
            <a:bodyPr>
              <a:spAutoFit/>
            </a:bodyPr>
            <a:lstStyle/>
            <a:p>
              <a:pPr>
                <a:lnSpc>
                  <a:spcPct val="150000"/>
                </a:lnSpc>
                <a:defRPr/>
              </a:pPr>
              <a:r>
                <a:rPr lang="en-US" altLang="zh-CN" sz="1400" b="1" dirty="0" err="1" smtClean="0">
                  <a:solidFill>
                    <a:schemeClr val="tx1">
                      <a:lumMod val="95000"/>
                      <a:lumOff val="5000"/>
                    </a:schemeClr>
                  </a:solidFill>
                </a:rPr>
                <a:t>Hadoop</a:t>
              </a:r>
              <a:r>
                <a:rPr lang="zh-CN" altLang="en-US" sz="1400" b="1" dirty="0" smtClean="0">
                  <a:solidFill>
                    <a:schemeClr val="tx1">
                      <a:lumMod val="95000"/>
                      <a:lumOff val="5000"/>
                    </a:schemeClr>
                  </a:solidFill>
                </a:rPr>
                <a:t>环境参数</a:t>
              </a:r>
            </a:p>
            <a:p>
              <a:pPr marL="742950" lvl="1" indent="-285750">
                <a:lnSpc>
                  <a:spcPct val="150000"/>
                </a:lnSpc>
                <a:buFont typeface="Wingdings" pitchFamily="2" charset="2"/>
                <a:buChar char="ü"/>
                <a:defRPr/>
              </a:pPr>
              <a:r>
                <a:rPr lang="en-US" altLang="zh-CN" sz="1400" b="1" dirty="0" smtClean="0"/>
                <a:t>3</a:t>
              </a:r>
              <a:r>
                <a:rPr lang="zh-CN" altLang="en-US" sz="1400" b="1" dirty="0"/>
                <a:t>个主节点</a:t>
              </a:r>
              <a:r>
                <a:rPr lang="en-US" altLang="zh-CN" sz="1400" b="1" dirty="0"/>
                <a:t>(</a:t>
              </a:r>
              <a:r>
                <a:rPr lang="en-US" altLang="zh-CN" sz="1400" b="1" dirty="0" err="1"/>
                <a:t>NameNode</a:t>
              </a:r>
              <a:r>
                <a:rPr lang="zh-CN" altLang="en-US" sz="1400" b="1" dirty="0"/>
                <a:t>、</a:t>
              </a:r>
              <a:r>
                <a:rPr lang="en-US" altLang="zh-CN" sz="1400" b="1" dirty="0" err="1"/>
                <a:t>SNameNode</a:t>
              </a:r>
              <a:r>
                <a:rPr lang="zh-CN" altLang="en-US" sz="1400" b="1" dirty="0"/>
                <a:t>、</a:t>
              </a:r>
              <a:r>
                <a:rPr lang="en-US" altLang="zh-CN" sz="1400" b="1" dirty="0" err="1"/>
                <a:t>jobtracker</a:t>
              </a:r>
              <a:r>
                <a:rPr lang="en-US" altLang="zh-CN" sz="1400" b="1" dirty="0"/>
                <a:t>)</a:t>
              </a:r>
              <a:r>
                <a:rPr lang="zh-CN" altLang="en-US" sz="1400" b="1" dirty="0"/>
                <a:t>：</a:t>
              </a:r>
              <a:endParaRPr lang="en-US" altLang="zh-CN" sz="1400" b="1" dirty="0"/>
            </a:p>
            <a:p>
              <a:pPr lvl="1">
                <a:lnSpc>
                  <a:spcPct val="150000"/>
                </a:lnSpc>
                <a:defRPr/>
              </a:pPr>
              <a:r>
                <a:rPr lang="zh-CN" altLang="en-US" sz="1400" dirty="0"/>
                <a:t>型号：</a:t>
              </a:r>
              <a:r>
                <a:rPr lang="en-US" altLang="zh-CN" sz="1400" dirty="0"/>
                <a:t>IBM x3650 M3  </a:t>
              </a:r>
            </a:p>
            <a:p>
              <a:pPr lvl="1">
                <a:lnSpc>
                  <a:spcPct val="150000"/>
                </a:lnSpc>
                <a:defRPr/>
              </a:pPr>
              <a:r>
                <a:rPr lang="en-US" altLang="zh-CN" sz="1400" dirty="0"/>
                <a:t>CPU</a:t>
              </a:r>
              <a:r>
                <a:rPr lang="zh-CN" altLang="en-US" sz="1400" dirty="0"/>
                <a:t>：六核</a:t>
              </a:r>
              <a:r>
                <a:rPr lang="en-US" altLang="zh-CN" sz="1400" dirty="0"/>
                <a:t>2.8*2      </a:t>
              </a:r>
            </a:p>
            <a:p>
              <a:pPr lvl="1">
                <a:lnSpc>
                  <a:spcPct val="150000"/>
                </a:lnSpc>
                <a:defRPr/>
              </a:pPr>
              <a:r>
                <a:rPr lang="zh-CN" altLang="en-US" sz="1400" dirty="0"/>
                <a:t>内存：</a:t>
              </a:r>
              <a:r>
                <a:rPr lang="en-US" altLang="zh-CN" sz="1400" dirty="0"/>
                <a:t>24G     </a:t>
              </a:r>
              <a:r>
                <a:rPr lang="zh-CN" altLang="en-US" sz="1400" dirty="0"/>
                <a:t>硬盘： </a:t>
              </a:r>
              <a:r>
                <a:rPr lang="en-US" altLang="zh-CN" sz="1400" dirty="0"/>
                <a:t>8T</a:t>
              </a:r>
            </a:p>
            <a:p>
              <a:pPr marL="742950" lvl="1" indent="-285750">
                <a:lnSpc>
                  <a:spcPct val="150000"/>
                </a:lnSpc>
                <a:buFont typeface="Wingdings" pitchFamily="2" charset="2"/>
                <a:buChar char="ü"/>
                <a:defRPr/>
              </a:pPr>
              <a:r>
                <a:rPr lang="en-US" altLang="zh-CN" sz="1400" b="1" dirty="0"/>
                <a:t>10</a:t>
              </a:r>
              <a:r>
                <a:rPr lang="zh-CN" altLang="en-US" sz="1400" b="1" dirty="0"/>
                <a:t>个数据节点：</a:t>
              </a:r>
              <a:endParaRPr lang="en-US" altLang="zh-CN" sz="1400" b="1" dirty="0"/>
            </a:p>
            <a:p>
              <a:pPr lvl="1">
                <a:lnSpc>
                  <a:spcPct val="150000"/>
                </a:lnSpc>
                <a:defRPr/>
              </a:pPr>
              <a:r>
                <a:rPr lang="zh-CN" altLang="en-US" sz="1400" dirty="0"/>
                <a:t>型号：</a:t>
              </a:r>
              <a:r>
                <a:rPr lang="en-US" altLang="zh-CN" sz="1400" dirty="0"/>
                <a:t>IBM x3650 M3  </a:t>
              </a:r>
            </a:p>
            <a:p>
              <a:pPr lvl="1">
                <a:lnSpc>
                  <a:spcPct val="150000"/>
                </a:lnSpc>
                <a:defRPr/>
              </a:pPr>
              <a:r>
                <a:rPr lang="en-US" altLang="zh-CN" sz="1400" dirty="0"/>
                <a:t>CPU</a:t>
              </a:r>
              <a:r>
                <a:rPr lang="zh-CN" altLang="en-US" sz="1400" dirty="0"/>
                <a:t>：六核</a:t>
              </a:r>
              <a:r>
                <a:rPr lang="en-US" altLang="zh-CN" sz="1400" dirty="0"/>
                <a:t>2.8*2 </a:t>
              </a:r>
            </a:p>
            <a:p>
              <a:pPr lvl="1">
                <a:lnSpc>
                  <a:spcPct val="150000"/>
                </a:lnSpc>
                <a:defRPr/>
              </a:pPr>
              <a:r>
                <a:rPr lang="zh-CN" altLang="en-US" sz="1400" dirty="0"/>
                <a:t>内存：</a:t>
              </a:r>
              <a:r>
                <a:rPr lang="en-US" altLang="zh-CN" sz="1400" dirty="0"/>
                <a:t>16G     </a:t>
              </a:r>
              <a:r>
                <a:rPr lang="zh-CN" altLang="en-US" sz="1400" dirty="0"/>
                <a:t>硬盘</a:t>
              </a:r>
              <a:r>
                <a:rPr lang="en-US" altLang="zh-CN" sz="1400" dirty="0"/>
                <a:t>:8T</a:t>
              </a:r>
            </a:p>
            <a:p>
              <a:pPr>
                <a:lnSpc>
                  <a:spcPct val="150000"/>
                </a:lnSpc>
                <a:defRPr/>
              </a:pPr>
              <a:r>
                <a:rPr lang="zh-CN" altLang="en-US" sz="1400" b="1" dirty="0">
                  <a:solidFill>
                    <a:schemeClr val="tx1">
                      <a:lumMod val="95000"/>
                      <a:lumOff val="5000"/>
                    </a:schemeClr>
                  </a:solidFill>
                </a:rPr>
                <a:t>软件环境：</a:t>
              </a:r>
              <a:endParaRPr lang="en-US" altLang="zh-CN" sz="1400" b="1" dirty="0">
                <a:solidFill>
                  <a:schemeClr val="tx1">
                    <a:lumMod val="95000"/>
                    <a:lumOff val="5000"/>
                  </a:schemeClr>
                </a:solidFill>
              </a:endParaRPr>
            </a:p>
            <a:p>
              <a:pPr>
                <a:lnSpc>
                  <a:spcPct val="150000"/>
                </a:lnSpc>
                <a:defRPr/>
              </a:pPr>
              <a:r>
                <a:rPr lang="en-US" altLang="zh-CN" sz="1400" dirty="0">
                  <a:solidFill>
                    <a:schemeClr val="tx1">
                      <a:lumMod val="95000"/>
                      <a:lumOff val="5000"/>
                    </a:schemeClr>
                  </a:solidFill>
                </a:rPr>
                <a:t>        </a:t>
              </a:r>
              <a:r>
                <a:rPr lang="zh-CN" altLang="en-US" sz="1400" dirty="0">
                  <a:solidFill>
                    <a:schemeClr val="tx1">
                      <a:lumMod val="95000"/>
                      <a:lumOff val="5000"/>
                    </a:schemeClr>
                  </a:solidFill>
                </a:rPr>
                <a:t>操作系统：</a:t>
              </a:r>
              <a:r>
                <a:rPr lang="en-US" altLang="zh-CN" sz="1400" dirty="0" err="1">
                  <a:solidFill>
                    <a:schemeClr val="tx1">
                      <a:lumMod val="95000"/>
                      <a:lumOff val="5000"/>
                    </a:schemeClr>
                  </a:solidFill>
                </a:rPr>
                <a:t>CentOS</a:t>
              </a:r>
              <a:r>
                <a:rPr lang="en-US" altLang="zh-CN" sz="1400" dirty="0">
                  <a:solidFill>
                    <a:schemeClr val="tx1">
                      <a:lumMod val="95000"/>
                      <a:lumOff val="5000"/>
                    </a:schemeClr>
                  </a:solidFill>
                </a:rPr>
                <a:t> </a:t>
              </a:r>
              <a:r>
                <a:rPr lang="en-US" altLang="zh-CN" sz="1400" dirty="0" smtClean="0">
                  <a:solidFill>
                    <a:schemeClr val="tx1">
                      <a:lumMod val="95000"/>
                      <a:lumOff val="5000"/>
                    </a:schemeClr>
                  </a:solidFill>
                </a:rPr>
                <a:t>6.5</a:t>
              </a:r>
              <a:endParaRPr lang="en-US" altLang="zh-CN" sz="1400" dirty="0"/>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Box 7"/>
          <p:cNvSpPr txBox="1">
            <a:spLocks noChangeArrowheads="1"/>
          </p:cNvSpPr>
          <p:nvPr/>
        </p:nvSpPr>
        <p:spPr bwMode="auto">
          <a:xfrm>
            <a:off x="374651" y="1227524"/>
            <a:ext cx="8291513" cy="333489"/>
          </a:xfrm>
          <a:prstGeom prst="rect">
            <a:avLst/>
          </a:prstGeom>
          <a:noFill/>
          <a:ln w="9525">
            <a:solidFill>
              <a:schemeClr val="tx1"/>
            </a:solidFill>
            <a:miter lim="800000"/>
            <a:headEnd/>
            <a:tailEnd/>
          </a:ln>
        </p:spPr>
        <p:txBody>
          <a:bodyPr>
            <a:spAutoFit/>
          </a:bodyPr>
          <a:lstStyle/>
          <a:p>
            <a:pPr>
              <a:lnSpc>
                <a:spcPct val="150000"/>
              </a:lnSpc>
              <a:spcBef>
                <a:spcPct val="100000"/>
              </a:spcBef>
              <a:buClr>
                <a:srgbClr val="120989"/>
              </a:buClr>
            </a:pPr>
            <a:r>
              <a:rPr lang="zh-CN" altLang="en-US" sz="1200"/>
              <a:t>以户成员信息和人员基本信息两张表进行关联查询，根据身份证号或者姓名查询人员的直系亲属信息</a:t>
            </a:r>
            <a:endParaRPr lang="en-US" sz="1200">
              <a:solidFill>
                <a:srgbClr val="000000"/>
              </a:solidFill>
            </a:endParaRPr>
          </a:p>
        </p:txBody>
      </p:sp>
      <p:graphicFrame>
        <p:nvGraphicFramePr>
          <p:cNvPr id="9" name="Group 48"/>
          <p:cNvGraphicFramePr>
            <a:graphicFrameLocks noGrp="1"/>
          </p:cNvGraphicFramePr>
          <p:nvPr/>
        </p:nvGraphicFramePr>
        <p:xfrm>
          <a:off x="374650" y="928676"/>
          <a:ext cx="4017962" cy="298979"/>
        </p:xfrm>
        <a:graphic>
          <a:graphicData uri="http://schemas.openxmlformats.org/drawingml/2006/table">
            <a:tbl>
              <a:tblPr/>
              <a:tblGrid>
                <a:gridCol w="4017962"/>
              </a:tblGrid>
              <a:tr h="298979">
                <a:tc>
                  <a:txBody>
                    <a:bodyPr/>
                    <a:lstStyle/>
                    <a:p>
                      <a:pPr marL="234950" indent="-234950" algn="l">
                        <a:spcBef>
                          <a:spcPct val="100000"/>
                        </a:spcBef>
                        <a:defRPr/>
                      </a:pPr>
                      <a:r>
                        <a:rPr lang="zh-CN" altLang="en-US" sz="1500" b="1" dirty="0" smtClean="0">
                          <a:solidFill>
                            <a:prstClr val="white"/>
                          </a:solidFill>
                        </a:rPr>
                        <a:t>场景描述</a:t>
                      </a:r>
                      <a:endParaRPr lang="en-US" altLang="zh-CN" sz="1100" b="1" dirty="0">
                        <a:solidFill>
                          <a:prstClr val="white"/>
                        </a:solidFill>
                      </a:endParaRPr>
                    </a:p>
                  </a:txBody>
                  <a:tcPr marL="82789" marR="82789" marT="31046" marB="3104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r>
            </a:tbl>
          </a:graphicData>
        </a:graphic>
      </p:graphicFrame>
      <p:sp>
        <p:nvSpPr>
          <p:cNvPr id="56330" name="TextBox 9"/>
          <p:cNvSpPr txBox="1">
            <a:spLocks noChangeArrowheads="1"/>
          </p:cNvSpPr>
          <p:nvPr/>
        </p:nvSpPr>
        <p:spPr bwMode="auto">
          <a:xfrm>
            <a:off x="374651" y="2145495"/>
            <a:ext cx="8291513" cy="1441485"/>
          </a:xfrm>
          <a:prstGeom prst="rect">
            <a:avLst/>
          </a:prstGeom>
          <a:noFill/>
          <a:ln w="9525">
            <a:solidFill>
              <a:schemeClr val="tx1"/>
            </a:solidFill>
            <a:miter lim="800000"/>
            <a:headEnd/>
            <a:tailEnd/>
          </a:ln>
        </p:spPr>
        <p:txBody>
          <a:bodyPr>
            <a:spAutoFit/>
          </a:bodyPr>
          <a:lstStyle/>
          <a:p>
            <a:pPr marL="285750" indent="-285750">
              <a:lnSpc>
                <a:spcPct val="150000"/>
              </a:lnSpc>
              <a:buFont typeface="Wingdings" pitchFamily="2" charset="2"/>
              <a:buChar char="p"/>
            </a:pPr>
            <a:r>
              <a:rPr lang="zh-CN" altLang="en-US" sz="1200" dirty="0"/>
              <a:t>测试</a:t>
            </a:r>
            <a:r>
              <a:rPr lang="en-US" altLang="zh-CN" sz="1200" dirty="0"/>
              <a:t>2000</a:t>
            </a:r>
            <a:r>
              <a:rPr lang="zh-CN" altLang="en-US" sz="1200" dirty="0"/>
              <a:t>万条人员数据，分别加载</a:t>
            </a:r>
            <a:r>
              <a:rPr lang="en-US" altLang="zh-CN" sz="1200" dirty="0"/>
              <a:t>2000</a:t>
            </a:r>
            <a:r>
              <a:rPr lang="zh-CN" altLang="en-US" sz="1200" dirty="0"/>
              <a:t>万数据到</a:t>
            </a:r>
            <a:r>
              <a:rPr lang="en-US" altLang="zh-CN" sz="1200" dirty="0"/>
              <a:t>Oracle</a:t>
            </a:r>
            <a:r>
              <a:rPr lang="zh-CN" altLang="en-US" sz="1200" dirty="0" smtClean="0"/>
              <a:t>和</a:t>
            </a:r>
            <a:r>
              <a:rPr lang="en-US" altLang="zh-CN" sz="1200" dirty="0" err="1" smtClean="0"/>
              <a:t>Hadoop</a:t>
            </a:r>
            <a:r>
              <a:rPr lang="zh-CN" altLang="en-US" sz="1200" dirty="0" smtClean="0"/>
              <a:t>；</a:t>
            </a:r>
            <a:endParaRPr lang="en-US" altLang="zh-CN" sz="1200" dirty="0"/>
          </a:p>
          <a:p>
            <a:pPr marL="285750" indent="-285750">
              <a:lnSpc>
                <a:spcPct val="150000"/>
              </a:lnSpc>
              <a:buFont typeface="Wingdings" pitchFamily="2" charset="2"/>
              <a:buChar char="p"/>
            </a:pPr>
            <a:r>
              <a:rPr lang="zh-CN" altLang="en-US" sz="1200" dirty="0"/>
              <a:t>在</a:t>
            </a:r>
            <a:r>
              <a:rPr lang="en-US" altLang="zh-CN" sz="1200" dirty="0"/>
              <a:t>Oracle</a:t>
            </a:r>
            <a:r>
              <a:rPr lang="zh-CN" altLang="en-US" sz="1200" dirty="0"/>
              <a:t>中，对</a:t>
            </a:r>
            <a:r>
              <a:rPr lang="en-US" altLang="zh-CN" sz="1200" dirty="0"/>
              <a:t>2000</a:t>
            </a:r>
            <a:r>
              <a:rPr lang="zh-CN" altLang="en-US" sz="1200" dirty="0"/>
              <a:t>万条数据创建索引、加大临时表空间等查询优化操作；</a:t>
            </a:r>
            <a:endParaRPr lang="en-US" altLang="zh-CN" sz="1200" dirty="0"/>
          </a:p>
          <a:p>
            <a:pPr marL="285750" indent="-285750">
              <a:lnSpc>
                <a:spcPct val="150000"/>
              </a:lnSpc>
              <a:buFont typeface="Wingdings" pitchFamily="2" charset="2"/>
              <a:buChar char="p"/>
            </a:pPr>
            <a:r>
              <a:rPr lang="zh-CN" altLang="zh-CN" sz="1200" dirty="0"/>
              <a:t>在大数据管理平台中，</a:t>
            </a:r>
            <a:r>
              <a:rPr lang="zh-CN" altLang="en-US" sz="1200" dirty="0"/>
              <a:t>对</a:t>
            </a:r>
            <a:r>
              <a:rPr lang="en-US" altLang="zh-CN" sz="1200" dirty="0"/>
              <a:t>2000</a:t>
            </a:r>
            <a:r>
              <a:rPr lang="zh-CN" altLang="en-US" sz="1200" dirty="0"/>
              <a:t>万条数据进行压缩、分区、预处理等操作来减少数据的存储量、提高数据查询速度；</a:t>
            </a:r>
            <a:endParaRPr lang="en-US" altLang="zh-CN" sz="1200" dirty="0"/>
          </a:p>
          <a:p>
            <a:pPr marL="285750" indent="-285750">
              <a:lnSpc>
                <a:spcPct val="150000"/>
              </a:lnSpc>
              <a:buFont typeface="Wingdings" pitchFamily="2" charset="2"/>
              <a:buChar char="p"/>
            </a:pPr>
            <a:r>
              <a:rPr lang="zh-CN" altLang="en-US" sz="1200" dirty="0"/>
              <a:t>根据具体身份证号查询直系亲属；</a:t>
            </a:r>
            <a:endParaRPr lang="en-US" altLang="zh-CN" sz="1200" dirty="0"/>
          </a:p>
          <a:p>
            <a:pPr marL="285750" indent="-285750">
              <a:lnSpc>
                <a:spcPct val="150000"/>
              </a:lnSpc>
              <a:buFont typeface="Wingdings" pitchFamily="2" charset="2"/>
              <a:buChar char="p"/>
            </a:pPr>
            <a:r>
              <a:rPr lang="zh-CN" altLang="en-US" sz="1200" dirty="0"/>
              <a:t>分别查询三次，并做记录，统计查询返回结果所需时间的平均值</a:t>
            </a:r>
            <a:endParaRPr lang="en-US" altLang="zh-CN" sz="1200" dirty="0"/>
          </a:p>
        </p:txBody>
      </p:sp>
      <p:graphicFrame>
        <p:nvGraphicFramePr>
          <p:cNvPr id="11" name="Group 48"/>
          <p:cNvGraphicFramePr>
            <a:graphicFrameLocks noGrp="1"/>
          </p:cNvGraphicFramePr>
          <p:nvPr/>
        </p:nvGraphicFramePr>
        <p:xfrm>
          <a:off x="374650" y="1846648"/>
          <a:ext cx="4017962" cy="298979"/>
        </p:xfrm>
        <a:graphic>
          <a:graphicData uri="http://schemas.openxmlformats.org/drawingml/2006/table">
            <a:tbl>
              <a:tblPr/>
              <a:tblGrid>
                <a:gridCol w="4017962"/>
              </a:tblGrid>
              <a:tr h="298979">
                <a:tc>
                  <a:txBody>
                    <a:bodyPr/>
                    <a:lstStyle/>
                    <a:p>
                      <a:pPr marL="234950" indent="-234950" algn="l">
                        <a:spcBef>
                          <a:spcPct val="100000"/>
                        </a:spcBef>
                        <a:defRPr/>
                      </a:pPr>
                      <a:r>
                        <a:rPr lang="zh-CN" altLang="en-US" sz="1500" b="1" dirty="0" smtClean="0">
                          <a:solidFill>
                            <a:prstClr val="white"/>
                          </a:solidFill>
                        </a:rPr>
                        <a:t>测试过程</a:t>
                      </a:r>
                      <a:endParaRPr lang="en-US" altLang="zh-CN" sz="1100" b="1" dirty="0">
                        <a:solidFill>
                          <a:prstClr val="white"/>
                        </a:solidFill>
                      </a:endParaRPr>
                    </a:p>
                  </a:txBody>
                  <a:tcPr marL="82789" marR="82789" marT="31046" marB="3104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r>
            </a:tbl>
          </a:graphicData>
        </a:graphic>
      </p:graphicFrame>
      <p:sp>
        <p:nvSpPr>
          <p:cNvPr id="56337" name="TextBox 11"/>
          <p:cNvSpPr txBox="1">
            <a:spLocks noChangeArrowheads="1"/>
          </p:cNvSpPr>
          <p:nvPr/>
        </p:nvSpPr>
        <p:spPr bwMode="auto">
          <a:xfrm>
            <a:off x="368301" y="4305289"/>
            <a:ext cx="8291513" cy="610488"/>
          </a:xfrm>
          <a:prstGeom prst="rect">
            <a:avLst/>
          </a:prstGeom>
          <a:noFill/>
          <a:ln w="9525">
            <a:solidFill>
              <a:schemeClr val="tx1"/>
            </a:solidFill>
            <a:miter lim="800000"/>
            <a:headEnd/>
            <a:tailEnd/>
          </a:ln>
        </p:spPr>
        <p:txBody>
          <a:bodyPr>
            <a:spAutoFit/>
          </a:bodyPr>
          <a:lstStyle/>
          <a:p>
            <a:pPr marL="285750" indent="-285750">
              <a:lnSpc>
                <a:spcPct val="150000"/>
              </a:lnSpc>
              <a:buFont typeface="Wingdings" pitchFamily="2" charset="2"/>
              <a:buChar char="u"/>
            </a:pPr>
            <a:r>
              <a:rPr lang="en-US" altLang="zh-CN" sz="1200"/>
              <a:t>Oracle</a:t>
            </a:r>
            <a:r>
              <a:rPr lang="zh-CN" altLang="zh-CN" sz="1200"/>
              <a:t>分别为</a:t>
            </a:r>
            <a:r>
              <a:rPr lang="en-US" altLang="zh-CN" sz="1200"/>
              <a:t>12</a:t>
            </a:r>
            <a:r>
              <a:rPr lang="zh-CN" altLang="zh-CN" sz="1200"/>
              <a:t>秒、</a:t>
            </a:r>
            <a:r>
              <a:rPr lang="en-US" altLang="zh-CN" sz="1200"/>
              <a:t>11</a:t>
            </a:r>
            <a:r>
              <a:rPr lang="zh-CN" altLang="zh-CN" sz="1200"/>
              <a:t>秒、</a:t>
            </a:r>
            <a:r>
              <a:rPr lang="en-US" altLang="zh-CN" sz="1200"/>
              <a:t>15</a:t>
            </a:r>
            <a:r>
              <a:rPr lang="zh-CN" altLang="zh-CN" sz="1200"/>
              <a:t>秒</a:t>
            </a:r>
            <a:r>
              <a:rPr lang="en-US" altLang="zh-CN" sz="1200"/>
              <a:t>, </a:t>
            </a:r>
            <a:r>
              <a:rPr lang="zh-CN" altLang="en-US" sz="1200"/>
              <a:t>平均查询时间：</a:t>
            </a:r>
            <a:r>
              <a:rPr lang="en-US" altLang="zh-CN" sz="1200" b="1">
                <a:solidFill>
                  <a:srgbClr val="C00000"/>
                </a:solidFill>
              </a:rPr>
              <a:t>12.7</a:t>
            </a:r>
            <a:r>
              <a:rPr lang="zh-CN" altLang="en-US" sz="1200" b="1">
                <a:solidFill>
                  <a:srgbClr val="C00000"/>
                </a:solidFill>
              </a:rPr>
              <a:t>秒</a:t>
            </a:r>
            <a:endParaRPr lang="en-US" altLang="zh-CN" sz="1200" b="1">
              <a:solidFill>
                <a:srgbClr val="C00000"/>
              </a:solidFill>
            </a:endParaRPr>
          </a:p>
          <a:p>
            <a:pPr marL="285750" indent="-285750">
              <a:lnSpc>
                <a:spcPct val="150000"/>
              </a:lnSpc>
              <a:buFont typeface="Wingdings" pitchFamily="2" charset="2"/>
              <a:buChar char="u"/>
            </a:pPr>
            <a:r>
              <a:rPr lang="zh-CN" altLang="zh-CN" sz="1200"/>
              <a:t>大数据管理平台分别为</a:t>
            </a:r>
            <a:r>
              <a:rPr lang="en-US" altLang="zh-CN" sz="1200"/>
              <a:t>421</a:t>
            </a:r>
            <a:r>
              <a:rPr lang="zh-CN" altLang="en-US" sz="1200"/>
              <a:t>毫</a:t>
            </a:r>
            <a:r>
              <a:rPr lang="zh-CN" altLang="zh-CN" sz="1200"/>
              <a:t>秒</a:t>
            </a:r>
            <a:r>
              <a:rPr lang="zh-CN" altLang="en-US" sz="1200"/>
              <a:t>、</a:t>
            </a:r>
            <a:r>
              <a:rPr lang="en-US" altLang="zh-CN" sz="1200"/>
              <a:t>415</a:t>
            </a:r>
            <a:r>
              <a:rPr lang="zh-CN" altLang="en-US" sz="1200"/>
              <a:t>毫</a:t>
            </a:r>
            <a:r>
              <a:rPr lang="zh-CN" altLang="zh-CN" sz="1200"/>
              <a:t>秒</a:t>
            </a:r>
            <a:r>
              <a:rPr lang="zh-CN" altLang="en-US" sz="1200"/>
              <a:t>、</a:t>
            </a:r>
            <a:r>
              <a:rPr lang="en-US" altLang="zh-CN" sz="1200"/>
              <a:t>438</a:t>
            </a:r>
            <a:r>
              <a:rPr lang="zh-CN" altLang="en-US" sz="1200"/>
              <a:t>毫</a:t>
            </a:r>
            <a:r>
              <a:rPr lang="zh-CN" altLang="zh-CN" sz="1200"/>
              <a:t>秒</a:t>
            </a:r>
            <a:r>
              <a:rPr lang="zh-CN" altLang="en-US" sz="1200"/>
              <a:t>，平均查询时间：</a:t>
            </a:r>
            <a:r>
              <a:rPr lang="en-US" altLang="zh-CN" sz="1200" b="1">
                <a:solidFill>
                  <a:srgbClr val="C00000"/>
                </a:solidFill>
              </a:rPr>
              <a:t>0.42</a:t>
            </a:r>
            <a:r>
              <a:rPr lang="zh-CN" altLang="en-US" sz="1200" b="1">
                <a:solidFill>
                  <a:srgbClr val="C00000"/>
                </a:solidFill>
              </a:rPr>
              <a:t>秒</a:t>
            </a:r>
            <a:endParaRPr lang="zh-CN" altLang="zh-CN" sz="1200" b="1">
              <a:solidFill>
                <a:srgbClr val="C00000"/>
              </a:solidFill>
            </a:endParaRPr>
          </a:p>
        </p:txBody>
      </p:sp>
      <p:graphicFrame>
        <p:nvGraphicFramePr>
          <p:cNvPr id="13" name="Group 48"/>
          <p:cNvGraphicFramePr>
            <a:graphicFrameLocks noGrp="1"/>
          </p:cNvGraphicFramePr>
          <p:nvPr/>
        </p:nvGraphicFramePr>
        <p:xfrm>
          <a:off x="395288" y="4006442"/>
          <a:ext cx="4017962" cy="298979"/>
        </p:xfrm>
        <a:graphic>
          <a:graphicData uri="http://schemas.openxmlformats.org/drawingml/2006/table">
            <a:tbl>
              <a:tblPr/>
              <a:tblGrid>
                <a:gridCol w="4017962"/>
              </a:tblGrid>
              <a:tr h="298979">
                <a:tc>
                  <a:txBody>
                    <a:bodyPr/>
                    <a:lstStyle/>
                    <a:p>
                      <a:pPr marL="234950" indent="-234950" algn="l">
                        <a:spcBef>
                          <a:spcPct val="100000"/>
                        </a:spcBef>
                        <a:defRPr/>
                      </a:pPr>
                      <a:r>
                        <a:rPr lang="zh-CN" altLang="en-US" sz="1500" b="1" dirty="0" smtClean="0">
                          <a:solidFill>
                            <a:prstClr val="white"/>
                          </a:solidFill>
                        </a:rPr>
                        <a:t>测试结果</a:t>
                      </a:r>
                      <a:endParaRPr lang="en-US" altLang="zh-CN" sz="1100" b="1" dirty="0">
                        <a:solidFill>
                          <a:prstClr val="white"/>
                        </a:solidFill>
                      </a:endParaRPr>
                    </a:p>
                  </a:txBody>
                  <a:tcPr marL="82789" marR="82789" marT="31046" marB="3104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r>
            </a:tbl>
          </a:graphicData>
        </a:graphic>
      </p:graphicFrame>
      <p:sp>
        <p:nvSpPr>
          <p:cNvPr id="12"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第</a:t>
            </a:r>
            <a:r>
              <a:rPr lang="en-US" altLang="zh-CN" sz="3200" b="1" dirty="0" smtClean="0">
                <a:solidFill>
                  <a:srgbClr val="0070C0"/>
                </a:solidFill>
                <a:latin typeface="Verdana" pitchFamily="34" charset="0"/>
                <a:ea typeface="微软雅黑" pitchFamily="34" charset="-122"/>
                <a:cs typeface="Verdana" pitchFamily="34" charset="0"/>
              </a:rPr>
              <a:t>1</a:t>
            </a:r>
            <a:r>
              <a:rPr lang="zh-CN" altLang="en-US" sz="3200" b="1" dirty="0" smtClean="0">
                <a:solidFill>
                  <a:srgbClr val="0070C0"/>
                </a:solidFill>
                <a:latin typeface="Verdana" pitchFamily="34" charset="0"/>
                <a:ea typeface="微软雅黑" pitchFamily="34" charset="-122"/>
                <a:cs typeface="Verdana" pitchFamily="34" charset="0"/>
              </a:rPr>
              <a:t>回合：寻找直系亲属</a:t>
            </a:r>
            <a:endParaRPr lang="en-US" altLang="zh-CN" sz="3200" b="1" dirty="0">
              <a:solidFill>
                <a:srgbClr val="0070C0"/>
              </a:solidFill>
              <a:latin typeface="Verdana" pitchFamily="34" charset="0"/>
              <a:ea typeface="微软雅黑" pitchFamily="34" charset="-122"/>
              <a:cs typeface="Verdana" pitchFamily="34"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Box 7"/>
          <p:cNvSpPr txBox="1">
            <a:spLocks noChangeArrowheads="1"/>
          </p:cNvSpPr>
          <p:nvPr/>
        </p:nvSpPr>
        <p:spPr bwMode="auto">
          <a:xfrm>
            <a:off x="374651" y="1106828"/>
            <a:ext cx="8291513" cy="369332"/>
          </a:xfrm>
          <a:prstGeom prst="rect">
            <a:avLst/>
          </a:prstGeom>
          <a:noFill/>
          <a:ln w="9525">
            <a:solidFill>
              <a:schemeClr val="tx1"/>
            </a:solidFill>
            <a:miter lim="800000"/>
            <a:headEnd/>
            <a:tailEnd/>
          </a:ln>
        </p:spPr>
        <p:txBody>
          <a:bodyPr>
            <a:spAutoFit/>
          </a:bodyPr>
          <a:lstStyle/>
          <a:p>
            <a:pPr>
              <a:lnSpc>
                <a:spcPct val="150000"/>
              </a:lnSpc>
              <a:spcBef>
                <a:spcPct val="100000"/>
              </a:spcBef>
              <a:buClr>
                <a:srgbClr val="120989"/>
              </a:buClr>
            </a:pPr>
            <a:r>
              <a:rPr lang="zh-CN" altLang="en-US" sz="1200" dirty="0"/>
              <a:t>加载宾馆住宿信息</a:t>
            </a:r>
            <a:r>
              <a:rPr lang="zh-CN" altLang="en-US" sz="1200" dirty="0" smtClean="0"/>
              <a:t>至</a:t>
            </a:r>
            <a:r>
              <a:rPr lang="en-US" altLang="zh-CN" sz="1200" dirty="0" smtClean="0"/>
              <a:t>Oracle</a:t>
            </a:r>
            <a:r>
              <a:rPr lang="zh-CN" altLang="en-US" sz="1200" dirty="0" smtClean="0"/>
              <a:t>和</a:t>
            </a:r>
            <a:r>
              <a:rPr lang="en-US" altLang="zh-CN" sz="1200" dirty="0" err="1" smtClean="0"/>
              <a:t>Hadoop</a:t>
            </a:r>
            <a:r>
              <a:rPr lang="zh-CN" altLang="zh-CN" sz="1200" dirty="0" smtClean="0"/>
              <a:t>中</a:t>
            </a:r>
            <a:r>
              <a:rPr lang="zh-CN" altLang="zh-CN" sz="1200" dirty="0"/>
              <a:t>，</a:t>
            </a:r>
            <a:r>
              <a:rPr lang="zh-CN" altLang="en-US" sz="1200" dirty="0"/>
              <a:t>根据</a:t>
            </a:r>
            <a:r>
              <a:rPr lang="zh-CN" altLang="zh-CN" sz="1200" dirty="0"/>
              <a:t>身份证号</a:t>
            </a:r>
            <a:r>
              <a:rPr lang="zh-CN" altLang="en-US" sz="1200" dirty="0"/>
              <a:t>查询</a:t>
            </a:r>
            <a:r>
              <a:rPr lang="zh-CN" altLang="zh-CN" sz="1200" dirty="0"/>
              <a:t>退房时间间隔不超过</a:t>
            </a:r>
            <a:r>
              <a:rPr lang="en-US" altLang="zh-CN" sz="1200" dirty="0"/>
              <a:t>20</a:t>
            </a:r>
            <a:r>
              <a:rPr lang="zh-CN" altLang="zh-CN" sz="1200" dirty="0"/>
              <a:t>分钟，并且三次以上</a:t>
            </a:r>
            <a:r>
              <a:rPr lang="zh-CN" altLang="en-US" sz="1200" dirty="0"/>
              <a:t>的人</a:t>
            </a:r>
            <a:endParaRPr lang="en-US" sz="1200" dirty="0">
              <a:solidFill>
                <a:srgbClr val="000000"/>
              </a:solidFill>
            </a:endParaRPr>
          </a:p>
        </p:txBody>
      </p:sp>
      <p:graphicFrame>
        <p:nvGraphicFramePr>
          <p:cNvPr id="9" name="Group 48"/>
          <p:cNvGraphicFramePr>
            <a:graphicFrameLocks noGrp="1"/>
          </p:cNvGraphicFramePr>
          <p:nvPr/>
        </p:nvGraphicFramePr>
        <p:xfrm>
          <a:off x="374650" y="807980"/>
          <a:ext cx="4017962" cy="298979"/>
        </p:xfrm>
        <a:graphic>
          <a:graphicData uri="http://schemas.openxmlformats.org/drawingml/2006/table">
            <a:tbl>
              <a:tblPr/>
              <a:tblGrid>
                <a:gridCol w="4017962"/>
              </a:tblGrid>
              <a:tr h="298979">
                <a:tc>
                  <a:txBody>
                    <a:bodyPr/>
                    <a:lstStyle/>
                    <a:p>
                      <a:pPr marL="234950" indent="-234950" algn="l">
                        <a:spcBef>
                          <a:spcPct val="100000"/>
                        </a:spcBef>
                        <a:defRPr/>
                      </a:pPr>
                      <a:r>
                        <a:rPr lang="zh-CN" altLang="en-US" sz="1500" b="1" dirty="0" smtClean="0">
                          <a:solidFill>
                            <a:prstClr val="white"/>
                          </a:solidFill>
                        </a:rPr>
                        <a:t>场景描述</a:t>
                      </a:r>
                      <a:endParaRPr lang="en-US" altLang="zh-CN" sz="1100" b="1" dirty="0">
                        <a:solidFill>
                          <a:prstClr val="white"/>
                        </a:solidFill>
                      </a:endParaRPr>
                    </a:p>
                  </a:txBody>
                  <a:tcPr marL="82789" marR="82789" marT="31046" marB="3104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r>
            </a:tbl>
          </a:graphicData>
        </a:graphic>
      </p:graphicFrame>
      <p:sp>
        <p:nvSpPr>
          <p:cNvPr id="57354" name="TextBox 9"/>
          <p:cNvSpPr txBox="1">
            <a:spLocks noChangeArrowheads="1"/>
          </p:cNvSpPr>
          <p:nvPr/>
        </p:nvSpPr>
        <p:spPr bwMode="auto">
          <a:xfrm>
            <a:off x="374651" y="2024799"/>
            <a:ext cx="8291513" cy="1477328"/>
          </a:xfrm>
          <a:prstGeom prst="rect">
            <a:avLst/>
          </a:prstGeom>
          <a:noFill/>
          <a:ln w="9525">
            <a:solidFill>
              <a:schemeClr val="tx1"/>
            </a:solidFill>
            <a:miter lim="800000"/>
            <a:headEnd/>
            <a:tailEnd/>
          </a:ln>
        </p:spPr>
        <p:txBody>
          <a:bodyPr>
            <a:spAutoFit/>
          </a:bodyPr>
          <a:lstStyle/>
          <a:p>
            <a:pPr marL="285750" indent="-285750">
              <a:lnSpc>
                <a:spcPct val="150000"/>
              </a:lnSpc>
              <a:buFont typeface="Wingdings" pitchFamily="2" charset="2"/>
              <a:buChar char="p"/>
            </a:pPr>
            <a:r>
              <a:rPr lang="zh-CN" altLang="en-US" sz="1200" dirty="0"/>
              <a:t>测试</a:t>
            </a:r>
            <a:r>
              <a:rPr lang="en-US" altLang="zh-CN" sz="1200" dirty="0"/>
              <a:t>10</a:t>
            </a:r>
            <a:r>
              <a:rPr lang="zh-CN" altLang="en-US" sz="1200" dirty="0"/>
              <a:t>亿条相同的数据，分别加载</a:t>
            </a:r>
            <a:r>
              <a:rPr lang="en-US" altLang="zh-CN" sz="1200" dirty="0"/>
              <a:t>10</a:t>
            </a:r>
            <a:r>
              <a:rPr lang="zh-CN" altLang="en-US" sz="1200" dirty="0"/>
              <a:t>亿数据</a:t>
            </a:r>
            <a:r>
              <a:rPr lang="zh-CN" altLang="en-US" sz="1200" dirty="0" smtClean="0"/>
              <a:t>到</a:t>
            </a:r>
            <a:r>
              <a:rPr lang="en-US" altLang="zh-CN" sz="1200" dirty="0" smtClean="0"/>
              <a:t>Oracle</a:t>
            </a:r>
            <a:r>
              <a:rPr lang="zh-CN" altLang="en-US" sz="1200" dirty="0" smtClean="0"/>
              <a:t>和</a:t>
            </a:r>
            <a:r>
              <a:rPr lang="en-US" altLang="zh-CN" sz="1200" dirty="0" err="1" smtClean="0"/>
              <a:t>Hadoop</a:t>
            </a:r>
            <a:r>
              <a:rPr lang="zh-CN" altLang="en-US" sz="1200" dirty="0" smtClean="0"/>
              <a:t>；</a:t>
            </a:r>
            <a:endParaRPr lang="en-US" altLang="zh-CN" sz="1200" dirty="0"/>
          </a:p>
          <a:p>
            <a:pPr marL="285750" indent="-285750">
              <a:lnSpc>
                <a:spcPct val="150000"/>
              </a:lnSpc>
              <a:buFont typeface="Wingdings" pitchFamily="2" charset="2"/>
              <a:buChar char="p"/>
            </a:pPr>
            <a:r>
              <a:rPr lang="zh-CN" altLang="en-US" sz="1200" dirty="0"/>
              <a:t>在</a:t>
            </a:r>
            <a:r>
              <a:rPr lang="en-US" altLang="zh-CN" sz="1200" dirty="0"/>
              <a:t>Oracle</a:t>
            </a:r>
            <a:r>
              <a:rPr lang="zh-CN" altLang="en-US" sz="1200" dirty="0"/>
              <a:t>中，对</a:t>
            </a:r>
            <a:r>
              <a:rPr lang="en-US" altLang="zh-CN" sz="1200" dirty="0"/>
              <a:t>10</a:t>
            </a:r>
            <a:r>
              <a:rPr lang="zh-CN" altLang="en-US" sz="1200" dirty="0"/>
              <a:t>亿条数据创建索引、加大临时表空间等查询优化操作；</a:t>
            </a:r>
            <a:endParaRPr lang="en-US" altLang="zh-CN" sz="1200" dirty="0"/>
          </a:p>
          <a:p>
            <a:pPr marL="285750" indent="-285750">
              <a:lnSpc>
                <a:spcPct val="150000"/>
              </a:lnSpc>
              <a:buFont typeface="Wingdings" pitchFamily="2" charset="2"/>
              <a:buChar char="p"/>
            </a:pPr>
            <a:r>
              <a:rPr lang="zh-CN" altLang="zh-CN" sz="1200" dirty="0"/>
              <a:t>在大数据管理平台中，</a:t>
            </a:r>
            <a:r>
              <a:rPr lang="zh-CN" altLang="en-US" sz="1200" dirty="0"/>
              <a:t>对</a:t>
            </a:r>
            <a:r>
              <a:rPr lang="en-US" altLang="zh-CN" sz="1200" dirty="0"/>
              <a:t>10</a:t>
            </a:r>
            <a:r>
              <a:rPr lang="zh-CN" altLang="en-US" sz="1200" dirty="0"/>
              <a:t>亿条数据进行压缩、分区、预处理等操作来减少数据的存储量、提高数据查询速度；</a:t>
            </a:r>
            <a:endParaRPr lang="en-US" altLang="zh-CN" sz="1200" dirty="0"/>
          </a:p>
          <a:p>
            <a:pPr marL="285750" indent="-285750">
              <a:lnSpc>
                <a:spcPct val="150000"/>
              </a:lnSpc>
              <a:buFont typeface="Wingdings" pitchFamily="2" charset="2"/>
              <a:buChar char="p"/>
            </a:pPr>
            <a:r>
              <a:rPr lang="zh-CN" altLang="en-US" sz="1200" dirty="0"/>
              <a:t>根据具体身份证号查询宾馆同行人；</a:t>
            </a:r>
            <a:endParaRPr lang="en-US" altLang="zh-CN" sz="1200" dirty="0"/>
          </a:p>
          <a:p>
            <a:pPr marL="285750" indent="-285750">
              <a:lnSpc>
                <a:spcPct val="150000"/>
              </a:lnSpc>
              <a:buFont typeface="Wingdings" pitchFamily="2" charset="2"/>
              <a:buChar char="p"/>
            </a:pPr>
            <a:r>
              <a:rPr lang="zh-CN" altLang="en-US" sz="1200" dirty="0"/>
              <a:t>分别查询三次，并做记录，统计查询返回结果所需时间的平均值</a:t>
            </a:r>
            <a:endParaRPr lang="en-US" altLang="zh-CN" sz="1200" dirty="0"/>
          </a:p>
        </p:txBody>
      </p:sp>
      <p:graphicFrame>
        <p:nvGraphicFramePr>
          <p:cNvPr id="11" name="Group 48"/>
          <p:cNvGraphicFramePr>
            <a:graphicFrameLocks noGrp="1"/>
          </p:cNvGraphicFramePr>
          <p:nvPr/>
        </p:nvGraphicFramePr>
        <p:xfrm>
          <a:off x="374650" y="1725952"/>
          <a:ext cx="4017962" cy="298979"/>
        </p:xfrm>
        <a:graphic>
          <a:graphicData uri="http://schemas.openxmlformats.org/drawingml/2006/table">
            <a:tbl>
              <a:tblPr/>
              <a:tblGrid>
                <a:gridCol w="4017962"/>
              </a:tblGrid>
              <a:tr h="298979">
                <a:tc>
                  <a:txBody>
                    <a:bodyPr/>
                    <a:lstStyle/>
                    <a:p>
                      <a:pPr marL="234950" indent="-234950" algn="l">
                        <a:spcBef>
                          <a:spcPct val="100000"/>
                        </a:spcBef>
                        <a:defRPr/>
                      </a:pPr>
                      <a:r>
                        <a:rPr lang="zh-CN" altLang="en-US" sz="1500" b="1" dirty="0" smtClean="0">
                          <a:solidFill>
                            <a:prstClr val="white"/>
                          </a:solidFill>
                        </a:rPr>
                        <a:t>测试过程</a:t>
                      </a:r>
                      <a:endParaRPr lang="en-US" altLang="zh-CN" sz="1100" b="1" dirty="0">
                        <a:solidFill>
                          <a:prstClr val="white"/>
                        </a:solidFill>
                      </a:endParaRPr>
                    </a:p>
                  </a:txBody>
                  <a:tcPr marL="82789" marR="82789" marT="31046" marB="3104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r>
            </a:tbl>
          </a:graphicData>
        </a:graphic>
      </p:graphicFrame>
      <p:sp>
        <p:nvSpPr>
          <p:cNvPr id="57361" name="TextBox 11"/>
          <p:cNvSpPr txBox="1">
            <a:spLocks noChangeArrowheads="1"/>
          </p:cNvSpPr>
          <p:nvPr/>
        </p:nvSpPr>
        <p:spPr bwMode="auto">
          <a:xfrm>
            <a:off x="368301" y="4184593"/>
            <a:ext cx="8291513" cy="887487"/>
          </a:xfrm>
          <a:prstGeom prst="rect">
            <a:avLst/>
          </a:prstGeom>
          <a:noFill/>
          <a:ln w="9525">
            <a:solidFill>
              <a:schemeClr val="tx1"/>
            </a:solidFill>
            <a:miter lim="800000"/>
            <a:headEnd/>
            <a:tailEnd/>
          </a:ln>
        </p:spPr>
        <p:txBody>
          <a:bodyPr>
            <a:spAutoFit/>
          </a:bodyPr>
          <a:lstStyle/>
          <a:p>
            <a:pPr marL="285750" indent="-285750">
              <a:lnSpc>
                <a:spcPct val="150000"/>
              </a:lnSpc>
              <a:buFont typeface="Wingdings" pitchFamily="2" charset="2"/>
              <a:buChar char="u"/>
            </a:pPr>
            <a:r>
              <a:rPr lang="en-US" altLang="zh-CN" sz="1200"/>
              <a:t>Oracle</a:t>
            </a:r>
            <a:r>
              <a:rPr lang="zh-CN" altLang="en-US" sz="1200"/>
              <a:t>，经过多次杀死查询进程，重新查询及增加内存和临时表空间等操作后，查得三次结果为：</a:t>
            </a:r>
            <a:r>
              <a:rPr lang="en-US" altLang="zh-CN" sz="1200"/>
              <a:t>140</a:t>
            </a:r>
            <a:r>
              <a:rPr lang="zh-CN" altLang="en-US" sz="1200"/>
              <a:t>分</a:t>
            </a:r>
            <a:r>
              <a:rPr lang="en-US" altLang="zh-CN" sz="1200"/>
              <a:t>13</a:t>
            </a:r>
            <a:r>
              <a:rPr lang="zh-CN" altLang="zh-CN" sz="1200"/>
              <a:t>秒、</a:t>
            </a:r>
            <a:r>
              <a:rPr lang="en-US" altLang="zh-CN" sz="1200"/>
              <a:t>120</a:t>
            </a:r>
            <a:r>
              <a:rPr lang="zh-CN" altLang="en-US" sz="1200"/>
              <a:t>分</a:t>
            </a:r>
            <a:r>
              <a:rPr lang="en-US" altLang="zh-CN" sz="1200"/>
              <a:t>50</a:t>
            </a:r>
            <a:r>
              <a:rPr lang="zh-CN" altLang="zh-CN" sz="1200"/>
              <a:t>秒、</a:t>
            </a:r>
            <a:r>
              <a:rPr lang="en-US" altLang="zh-CN" sz="1200"/>
              <a:t>100</a:t>
            </a:r>
            <a:r>
              <a:rPr lang="zh-CN" altLang="en-US" sz="1200"/>
              <a:t>分</a:t>
            </a:r>
            <a:r>
              <a:rPr lang="en-US" altLang="zh-CN" sz="1200"/>
              <a:t>24</a:t>
            </a:r>
            <a:r>
              <a:rPr lang="zh-CN" altLang="zh-CN" sz="1200"/>
              <a:t>秒</a:t>
            </a:r>
            <a:r>
              <a:rPr lang="en-US" altLang="zh-CN" sz="1200"/>
              <a:t>, </a:t>
            </a:r>
            <a:r>
              <a:rPr lang="zh-CN" altLang="en-US" sz="1200"/>
              <a:t>平均查询时间：</a:t>
            </a:r>
            <a:r>
              <a:rPr lang="en-US" altLang="zh-CN" sz="1200" b="1">
                <a:solidFill>
                  <a:srgbClr val="C00000"/>
                </a:solidFill>
              </a:rPr>
              <a:t>120</a:t>
            </a:r>
            <a:r>
              <a:rPr lang="zh-CN" altLang="en-US" sz="1200" b="1">
                <a:solidFill>
                  <a:srgbClr val="C00000"/>
                </a:solidFill>
              </a:rPr>
              <a:t>分</a:t>
            </a:r>
            <a:r>
              <a:rPr lang="en-US" altLang="zh-CN" sz="1200" b="1">
                <a:solidFill>
                  <a:srgbClr val="C00000"/>
                </a:solidFill>
              </a:rPr>
              <a:t>29</a:t>
            </a:r>
            <a:r>
              <a:rPr lang="zh-CN" altLang="en-US" sz="1200" b="1">
                <a:solidFill>
                  <a:srgbClr val="C00000"/>
                </a:solidFill>
              </a:rPr>
              <a:t>秒</a:t>
            </a:r>
            <a:endParaRPr lang="en-US" altLang="zh-CN" sz="1200" b="1">
              <a:solidFill>
                <a:srgbClr val="C00000"/>
              </a:solidFill>
            </a:endParaRPr>
          </a:p>
          <a:p>
            <a:pPr marL="285750" indent="-285750">
              <a:lnSpc>
                <a:spcPct val="150000"/>
              </a:lnSpc>
              <a:buFont typeface="Wingdings" pitchFamily="2" charset="2"/>
              <a:buChar char="u"/>
            </a:pPr>
            <a:r>
              <a:rPr lang="zh-CN" altLang="zh-CN" sz="1200"/>
              <a:t>大数据管理平台为</a:t>
            </a:r>
            <a:r>
              <a:rPr lang="en-US" altLang="zh-CN" sz="1200"/>
              <a:t>32104</a:t>
            </a:r>
            <a:r>
              <a:rPr lang="zh-CN" altLang="en-US" sz="1200"/>
              <a:t>毫</a:t>
            </a:r>
            <a:r>
              <a:rPr lang="zh-CN" altLang="zh-CN" sz="1200"/>
              <a:t>秒</a:t>
            </a:r>
            <a:r>
              <a:rPr lang="zh-CN" altLang="en-US" sz="1200"/>
              <a:t>、</a:t>
            </a:r>
            <a:r>
              <a:rPr lang="en-US" altLang="zh-CN" sz="1200"/>
              <a:t>31050</a:t>
            </a:r>
            <a:r>
              <a:rPr lang="zh-CN" altLang="en-US" sz="1200"/>
              <a:t>毫</a:t>
            </a:r>
            <a:r>
              <a:rPr lang="zh-CN" altLang="zh-CN" sz="1200"/>
              <a:t>秒</a:t>
            </a:r>
            <a:r>
              <a:rPr lang="zh-CN" altLang="en-US" sz="1200"/>
              <a:t>、</a:t>
            </a:r>
            <a:r>
              <a:rPr lang="en-US" altLang="zh-CN" sz="1200"/>
              <a:t>30048</a:t>
            </a:r>
            <a:r>
              <a:rPr lang="zh-CN" altLang="en-US" sz="1200"/>
              <a:t>毫</a:t>
            </a:r>
            <a:r>
              <a:rPr lang="zh-CN" altLang="zh-CN" sz="1200"/>
              <a:t>秒</a:t>
            </a:r>
            <a:r>
              <a:rPr lang="zh-CN" altLang="en-US" sz="1200"/>
              <a:t>，平均查询时间：</a:t>
            </a:r>
            <a:r>
              <a:rPr lang="en-US" altLang="zh-CN" sz="1200" b="1">
                <a:solidFill>
                  <a:srgbClr val="C00000"/>
                </a:solidFill>
              </a:rPr>
              <a:t>31.1</a:t>
            </a:r>
            <a:r>
              <a:rPr lang="zh-CN" altLang="en-US" sz="1200" b="1">
                <a:solidFill>
                  <a:srgbClr val="C00000"/>
                </a:solidFill>
              </a:rPr>
              <a:t>秒</a:t>
            </a:r>
            <a:endParaRPr lang="zh-CN" altLang="zh-CN" sz="1200" b="1">
              <a:solidFill>
                <a:srgbClr val="C00000"/>
              </a:solidFill>
            </a:endParaRPr>
          </a:p>
        </p:txBody>
      </p:sp>
      <p:graphicFrame>
        <p:nvGraphicFramePr>
          <p:cNvPr id="13" name="Group 48"/>
          <p:cNvGraphicFramePr>
            <a:graphicFrameLocks noGrp="1"/>
          </p:cNvGraphicFramePr>
          <p:nvPr/>
        </p:nvGraphicFramePr>
        <p:xfrm>
          <a:off x="395288" y="3885746"/>
          <a:ext cx="4017962" cy="298979"/>
        </p:xfrm>
        <a:graphic>
          <a:graphicData uri="http://schemas.openxmlformats.org/drawingml/2006/table">
            <a:tbl>
              <a:tblPr/>
              <a:tblGrid>
                <a:gridCol w="4017962"/>
              </a:tblGrid>
              <a:tr h="298979">
                <a:tc>
                  <a:txBody>
                    <a:bodyPr/>
                    <a:lstStyle/>
                    <a:p>
                      <a:pPr marL="234950" indent="-234950" algn="l">
                        <a:spcBef>
                          <a:spcPct val="100000"/>
                        </a:spcBef>
                        <a:defRPr/>
                      </a:pPr>
                      <a:r>
                        <a:rPr lang="zh-CN" altLang="en-US" sz="1500" b="1" dirty="0" smtClean="0">
                          <a:solidFill>
                            <a:prstClr val="white"/>
                          </a:solidFill>
                        </a:rPr>
                        <a:t>测试结果</a:t>
                      </a:r>
                      <a:endParaRPr lang="en-US" altLang="zh-CN" sz="1100" b="1" dirty="0">
                        <a:solidFill>
                          <a:prstClr val="white"/>
                        </a:solidFill>
                      </a:endParaRPr>
                    </a:p>
                  </a:txBody>
                  <a:tcPr marL="82789" marR="82789" marT="31046" marB="3104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r>
            </a:tbl>
          </a:graphicData>
        </a:graphic>
      </p:graphicFrame>
      <p:sp>
        <p:nvSpPr>
          <p:cNvPr id="12"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第</a:t>
            </a:r>
            <a:r>
              <a:rPr lang="en-US" altLang="zh-CN" sz="3200" b="1" dirty="0" smtClean="0">
                <a:solidFill>
                  <a:srgbClr val="0070C0"/>
                </a:solidFill>
                <a:latin typeface="Verdana" pitchFamily="34" charset="0"/>
                <a:ea typeface="微软雅黑" pitchFamily="34" charset="-122"/>
                <a:cs typeface="Verdana" pitchFamily="34" charset="0"/>
              </a:rPr>
              <a:t>2</a:t>
            </a:r>
            <a:r>
              <a:rPr lang="zh-CN" altLang="en-US" sz="3200" b="1" dirty="0" smtClean="0">
                <a:solidFill>
                  <a:srgbClr val="0070C0"/>
                </a:solidFill>
                <a:latin typeface="Verdana" pitchFamily="34" charset="0"/>
                <a:ea typeface="微软雅黑" pitchFamily="34" charset="-122"/>
                <a:cs typeface="Verdana" pitchFamily="34" charset="0"/>
              </a:rPr>
              <a:t>回合：宾馆同行人</a:t>
            </a:r>
            <a:endParaRPr lang="en-US" altLang="zh-CN" sz="3200" b="1" dirty="0">
              <a:solidFill>
                <a:srgbClr val="0070C0"/>
              </a:solidFill>
              <a:latin typeface="Verdana" pitchFamily="34" charset="0"/>
              <a:ea typeface="微软雅黑" pitchFamily="34" charset="-122"/>
              <a:cs typeface="Verdana" pitchFamily="34"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Box 7"/>
          <p:cNvSpPr txBox="1">
            <a:spLocks noChangeArrowheads="1"/>
          </p:cNvSpPr>
          <p:nvPr/>
        </p:nvSpPr>
        <p:spPr bwMode="auto">
          <a:xfrm>
            <a:off x="374651" y="1034654"/>
            <a:ext cx="8291513" cy="369332"/>
          </a:xfrm>
          <a:prstGeom prst="rect">
            <a:avLst/>
          </a:prstGeom>
          <a:noFill/>
          <a:ln w="9525">
            <a:solidFill>
              <a:schemeClr val="tx1"/>
            </a:solidFill>
            <a:miter lim="800000"/>
            <a:headEnd/>
            <a:tailEnd/>
          </a:ln>
        </p:spPr>
        <p:txBody>
          <a:bodyPr>
            <a:spAutoFit/>
          </a:bodyPr>
          <a:lstStyle/>
          <a:p>
            <a:pPr>
              <a:lnSpc>
                <a:spcPct val="150000"/>
              </a:lnSpc>
              <a:spcBef>
                <a:spcPct val="100000"/>
              </a:spcBef>
              <a:buClr>
                <a:srgbClr val="120989"/>
              </a:buClr>
            </a:pPr>
            <a:r>
              <a:rPr lang="zh-CN" altLang="en-US" sz="1200" dirty="0"/>
              <a:t>加载网吧同行人信息</a:t>
            </a:r>
            <a:r>
              <a:rPr lang="zh-CN" altLang="en-US" sz="1200" dirty="0" smtClean="0"/>
              <a:t>至</a:t>
            </a:r>
            <a:r>
              <a:rPr lang="en-US" altLang="zh-CN" sz="1200" dirty="0" smtClean="0"/>
              <a:t>Oracle</a:t>
            </a:r>
            <a:r>
              <a:rPr lang="zh-CN" altLang="en-US" sz="1200" dirty="0" smtClean="0"/>
              <a:t>和</a:t>
            </a:r>
            <a:r>
              <a:rPr lang="en-US" altLang="zh-CN" sz="1200" dirty="0" err="1" smtClean="0"/>
              <a:t>Hadoop</a:t>
            </a:r>
            <a:r>
              <a:rPr lang="zh-CN" altLang="zh-CN" sz="1200" dirty="0" smtClean="0"/>
              <a:t>中</a:t>
            </a:r>
            <a:r>
              <a:rPr lang="zh-CN" altLang="zh-CN" sz="1200" dirty="0"/>
              <a:t>，</a:t>
            </a:r>
            <a:r>
              <a:rPr lang="zh-CN" altLang="en-US" sz="1200" dirty="0"/>
              <a:t>根据</a:t>
            </a:r>
            <a:r>
              <a:rPr lang="zh-CN" altLang="zh-CN" sz="1200" dirty="0"/>
              <a:t>身份证号查询下机时间间隔不超过</a:t>
            </a:r>
            <a:r>
              <a:rPr lang="en-US" altLang="zh-CN" sz="1200" dirty="0"/>
              <a:t>20</a:t>
            </a:r>
            <a:r>
              <a:rPr lang="zh-CN" altLang="zh-CN" sz="1200" dirty="0"/>
              <a:t>分钟，并且三次以上的人员</a:t>
            </a:r>
            <a:endParaRPr lang="en-US" sz="1200" dirty="0">
              <a:solidFill>
                <a:srgbClr val="000000"/>
              </a:solidFill>
            </a:endParaRPr>
          </a:p>
        </p:txBody>
      </p:sp>
      <p:graphicFrame>
        <p:nvGraphicFramePr>
          <p:cNvPr id="9" name="Group 48"/>
          <p:cNvGraphicFramePr>
            <a:graphicFrameLocks noGrp="1"/>
          </p:cNvGraphicFramePr>
          <p:nvPr/>
        </p:nvGraphicFramePr>
        <p:xfrm>
          <a:off x="374650" y="735806"/>
          <a:ext cx="4017962" cy="298979"/>
        </p:xfrm>
        <a:graphic>
          <a:graphicData uri="http://schemas.openxmlformats.org/drawingml/2006/table">
            <a:tbl>
              <a:tblPr/>
              <a:tblGrid>
                <a:gridCol w="4017962"/>
              </a:tblGrid>
              <a:tr h="298979">
                <a:tc>
                  <a:txBody>
                    <a:bodyPr/>
                    <a:lstStyle/>
                    <a:p>
                      <a:pPr marL="234950" indent="-234950" algn="l">
                        <a:spcBef>
                          <a:spcPct val="100000"/>
                        </a:spcBef>
                        <a:defRPr/>
                      </a:pPr>
                      <a:r>
                        <a:rPr lang="zh-CN" altLang="en-US" sz="1500" b="1" dirty="0" smtClean="0">
                          <a:solidFill>
                            <a:prstClr val="white"/>
                          </a:solidFill>
                        </a:rPr>
                        <a:t>场景描述</a:t>
                      </a:r>
                      <a:endParaRPr lang="en-US" altLang="zh-CN" sz="1100" b="1" dirty="0">
                        <a:solidFill>
                          <a:prstClr val="white"/>
                        </a:solidFill>
                      </a:endParaRPr>
                    </a:p>
                  </a:txBody>
                  <a:tcPr marL="82789" marR="82789" marT="31046" marB="3104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r>
            </a:tbl>
          </a:graphicData>
        </a:graphic>
      </p:graphicFrame>
      <p:sp>
        <p:nvSpPr>
          <p:cNvPr id="58378" name="TextBox 9"/>
          <p:cNvSpPr txBox="1">
            <a:spLocks noChangeArrowheads="1"/>
          </p:cNvSpPr>
          <p:nvPr/>
        </p:nvSpPr>
        <p:spPr bwMode="auto">
          <a:xfrm>
            <a:off x="374651" y="1952625"/>
            <a:ext cx="8291513" cy="1441485"/>
          </a:xfrm>
          <a:prstGeom prst="rect">
            <a:avLst/>
          </a:prstGeom>
          <a:noFill/>
          <a:ln w="9525">
            <a:solidFill>
              <a:schemeClr val="tx1"/>
            </a:solidFill>
            <a:miter lim="800000"/>
            <a:headEnd/>
            <a:tailEnd/>
          </a:ln>
        </p:spPr>
        <p:txBody>
          <a:bodyPr>
            <a:spAutoFit/>
          </a:bodyPr>
          <a:lstStyle/>
          <a:p>
            <a:pPr marL="285750" indent="-285750">
              <a:lnSpc>
                <a:spcPct val="150000"/>
              </a:lnSpc>
              <a:buFont typeface="Wingdings" pitchFamily="2" charset="2"/>
              <a:buChar char="p"/>
            </a:pPr>
            <a:r>
              <a:rPr lang="zh-CN" altLang="en-US" sz="1200" dirty="0"/>
              <a:t>测试</a:t>
            </a:r>
            <a:r>
              <a:rPr lang="en-US" altLang="zh-CN" sz="1200" dirty="0"/>
              <a:t>15</a:t>
            </a:r>
            <a:r>
              <a:rPr lang="zh-CN" altLang="en-US" sz="1200" dirty="0"/>
              <a:t>亿条相同的数据，分别加载</a:t>
            </a:r>
            <a:r>
              <a:rPr lang="en-US" altLang="zh-CN" sz="1200" dirty="0"/>
              <a:t>15</a:t>
            </a:r>
            <a:r>
              <a:rPr lang="zh-CN" altLang="en-US" sz="1200" dirty="0"/>
              <a:t>亿数据</a:t>
            </a:r>
            <a:r>
              <a:rPr lang="zh-CN" altLang="en-US" sz="1200" dirty="0" smtClean="0"/>
              <a:t>到</a:t>
            </a:r>
            <a:r>
              <a:rPr lang="en-US" altLang="zh-CN" sz="1200" dirty="0" smtClean="0"/>
              <a:t>Oracle</a:t>
            </a:r>
            <a:r>
              <a:rPr lang="zh-CN" altLang="en-US" sz="1200" dirty="0" smtClean="0"/>
              <a:t>和</a:t>
            </a:r>
            <a:r>
              <a:rPr lang="en-US" altLang="zh-CN" sz="1200" dirty="0" err="1" smtClean="0"/>
              <a:t>Hadoop</a:t>
            </a:r>
            <a:r>
              <a:rPr lang="zh-CN" altLang="en-US" sz="1200" dirty="0" smtClean="0"/>
              <a:t>；</a:t>
            </a:r>
            <a:endParaRPr lang="en-US" altLang="zh-CN" sz="1200" dirty="0"/>
          </a:p>
          <a:p>
            <a:pPr marL="285750" indent="-285750">
              <a:lnSpc>
                <a:spcPct val="150000"/>
              </a:lnSpc>
              <a:buFont typeface="Wingdings" pitchFamily="2" charset="2"/>
              <a:buChar char="p"/>
            </a:pPr>
            <a:r>
              <a:rPr lang="zh-CN" altLang="en-US" sz="1200" dirty="0"/>
              <a:t>在</a:t>
            </a:r>
            <a:r>
              <a:rPr lang="en-US" altLang="zh-CN" sz="1200" dirty="0"/>
              <a:t>Oracle</a:t>
            </a:r>
            <a:r>
              <a:rPr lang="zh-CN" altLang="en-US" sz="1200" dirty="0"/>
              <a:t>中，对</a:t>
            </a:r>
            <a:r>
              <a:rPr lang="en-US" altLang="zh-CN" sz="1200" dirty="0"/>
              <a:t>15</a:t>
            </a:r>
            <a:r>
              <a:rPr lang="zh-CN" altLang="en-US" sz="1200" dirty="0"/>
              <a:t>亿条数据创建索引、加大临时表空间等查询优化操作；</a:t>
            </a:r>
            <a:endParaRPr lang="en-US" altLang="zh-CN" sz="1200" dirty="0"/>
          </a:p>
          <a:p>
            <a:pPr marL="285750" indent="-285750">
              <a:lnSpc>
                <a:spcPct val="150000"/>
              </a:lnSpc>
              <a:buFont typeface="Wingdings" pitchFamily="2" charset="2"/>
              <a:buChar char="p"/>
            </a:pPr>
            <a:r>
              <a:rPr lang="zh-CN" altLang="zh-CN" sz="1200" dirty="0"/>
              <a:t>在大数据管理平台中，</a:t>
            </a:r>
            <a:r>
              <a:rPr lang="zh-CN" altLang="en-US" sz="1200" dirty="0"/>
              <a:t>对</a:t>
            </a:r>
            <a:r>
              <a:rPr lang="en-US" altLang="zh-CN" sz="1200" dirty="0"/>
              <a:t>15</a:t>
            </a:r>
            <a:r>
              <a:rPr lang="zh-CN" altLang="en-US" sz="1200" dirty="0"/>
              <a:t>亿条数据进行压缩、分区、预处理等操作来减少数据的存储量、提高数据查询速度；</a:t>
            </a:r>
            <a:endParaRPr lang="en-US" altLang="zh-CN" sz="1200" dirty="0"/>
          </a:p>
          <a:p>
            <a:pPr marL="285750" indent="-285750">
              <a:lnSpc>
                <a:spcPct val="150000"/>
              </a:lnSpc>
              <a:buFont typeface="Wingdings" pitchFamily="2" charset="2"/>
              <a:buChar char="p"/>
            </a:pPr>
            <a:r>
              <a:rPr lang="zh-CN" altLang="en-US" sz="1200" dirty="0"/>
              <a:t>根据具体身份证号查询网吧同行人；</a:t>
            </a:r>
            <a:endParaRPr lang="en-US" altLang="zh-CN" sz="1200" dirty="0"/>
          </a:p>
          <a:p>
            <a:pPr marL="285750" indent="-285750">
              <a:lnSpc>
                <a:spcPct val="150000"/>
              </a:lnSpc>
              <a:buFont typeface="Wingdings" pitchFamily="2" charset="2"/>
              <a:buChar char="p"/>
            </a:pPr>
            <a:r>
              <a:rPr lang="zh-CN" altLang="en-US" sz="1200" dirty="0"/>
              <a:t>分别查询三次，并做记录，统计查询返回结果所需时间的平均值</a:t>
            </a:r>
            <a:endParaRPr lang="en-US" altLang="zh-CN" sz="1200" dirty="0"/>
          </a:p>
        </p:txBody>
      </p:sp>
      <p:graphicFrame>
        <p:nvGraphicFramePr>
          <p:cNvPr id="11" name="Group 48"/>
          <p:cNvGraphicFramePr>
            <a:graphicFrameLocks noGrp="1"/>
          </p:cNvGraphicFramePr>
          <p:nvPr/>
        </p:nvGraphicFramePr>
        <p:xfrm>
          <a:off x="374650" y="1653778"/>
          <a:ext cx="4017962" cy="298979"/>
        </p:xfrm>
        <a:graphic>
          <a:graphicData uri="http://schemas.openxmlformats.org/drawingml/2006/table">
            <a:tbl>
              <a:tblPr/>
              <a:tblGrid>
                <a:gridCol w="4017962"/>
              </a:tblGrid>
              <a:tr h="298979">
                <a:tc>
                  <a:txBody>
                    <a:bodyPr/>
                    <a:lstStyle/>
                    <a:p>
                      <a:pPr marL="234950" indent="-234950" algn="l">
                        <a:spcBef>
                          <a:spcPct val="100000"/>
                        </a:spcBef>
                        <a:defRPr/>
                      </a:pPr>
                      <a:r>
                        <a:rPr lang="zh-CN" altLang="en-US" sz="1500" b="1" dirty="0" smtClean="0">
                          <a:solidFill>
                            <a:prstClr val="white"/>
                          </a:solidFill>
                        </a:rPr>
                        <a:t>测试过程</a:t>
                      </a:r>
                      <a:endParaRPr lang="en-US" altLang="zh-CN" sz="1100" b="1" dirty="0">
                        <a:solidFill>
                          <a:prstClr val="white"/>
                        </a:solidFill>
                      </a:endParaRPr>
                    </a:p>
                  </a:txBody>
                  <a:tcPr marL="82789" marR="82789" marT="31046" marB="3104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r>
            </a:tbl>
          </a:graphicData>
        </a:graphic>
      </p:graphicFrame>
      <p:sp>
        <p:nvSpPr>
          <p:cNvPr id="58385" name="TextBox 11"/>
          <p:cNvSpPr txBox="1">
            <a:spLocks noChangeArrowheads="1"/>
          </p:cNvSpPr>
          <p:nvPr/>
        </p:nvSpPr>
        <p:spPr bwMode="auto">
          <a:xfrm>
            <a:off x="368301" y="4112419"/>
            <a:ext cx="8291513" cy="610488"/>
          </a:xfrm>
          <a:prstGeom prst="rect">
            <a:avLst/>
          </a:prstGeom>
          <a:noFill/>
          <a:ln w="9525">
            <a:solidFill>
              <a:schemeClr val="tx1"/>
            </a:solidFill>
            <a:miter lim="800000"/>
            <a:headEnd/>
            <a:tailEnd/>
          </a:ln>
        </p:spPr>
        <p:txBody>
          <a:bodyPr>
            <a:spAutoFit/>
          </a:bodyPr>
          <a:lstStyle/>
          <a:p>
            <a:pPr marL="285750" indent="-285750">
              <a:lnSpc>
                <a:spcPct val="150000"/>
              </a:lnSpc>
              <a:buFont typeface="Wingdings" pitchFamily="2" charset="2"/>
              <a:buChar char="u"/>
            </a:pPr>
            <a:r>
              <a:rPr lang="en-US" altLang="zh-CN" sz="1200"/>
              <a:t>Oracle</a:t>
            </a:r>
            <a:r>
              <a:rPr lang="zh-CN" altLang="en-US" sz="1200"/>
              <a:t>，经过多次尝试，长时间等待处理结果，最终导致</a:t>
            </a:r>
            <a:r>
              <a:rPr lang="zh-CN" altLang="en-US" sz="1200" b="1">
                <a:solidFill>
                  <a:srgbClr val="C00000"/>
                </a:solidFill>
              </a:rPr>
              <a:t>系统宕机</a:t>
            </a:r>
            <a:r>
              <a:rPr lang="zh-CN" altLang="en-US" sz="1200"/>
              <a:t>，</a:t>
            </a:r>
            <a:r>
              <a:rPr lang="zh-CN" altLang="en-US" sz="1200" b="1">
                <a:solidFill>
                  <a:srgbClr val="C00000"/>
                </a:solidFill>
              </a:rPr>
              <a:t>无法处理</a:t>
            </a:r>
            <a:endParaRPr lang="en-US" altLang="zh-CN" sz="1200" b="1">
              <a:solidFill>
                <a:srgbClr val="C00000"/>
              </a:solidFill>
            </a:endParaRPr>
          </a:p>
          <a:p>
            <a:pPr marL="285750" indent="-285750">
              <a:lnSpc>
                <a:spcPct val="150000"/>
              </a:lnSpc>
              <a:buFont typeface="Wingdings" pitchFamily="2" charset="2"/>
              <a:buChar char="u"/>
            </a:pPr>
            <a:r>
              <a:rPr lang="zh-CN" altLang="zh-CN" sz="1200"/>
              <a:t>大数据管理平台为</a:t>
            </a:r>
            <a:r>
              <a:rPr lang="en-US" altLang="zh-CN" sz="1200"/>
              <a:t>54154</a:t>
            </a:r>
            <a:r>
              <a:rPr lang="zh-CN" altLang="en-US" sz="1200"/>
              <a:t>毫</a:t>
            </a:r>
            <a:r>
              <a:rPr lang="zh-CN" altLang="zh-CN" sz="1200"/>
              <a:t>秒</a:t>
            </a:r>
            <a:r>
              <a:rPr lang="zh-CN" altLang="en-US" sz="1200"/>
              <a:t>、</a:t>
            </a:r>
            <a:r>
              <a:rPr lang="en-US" altLang="zh-CN" sz="1200"/>
              <a:t>53058</a:t>
            </a:r>
            <a:r>
              <a:rPr lang="zh-CN" altLang="en-US" sz="1200"/>
              <a:t>毫</a:t>
            </a:r>
            <a:r>
              <a:rPr lang="zh-CN" altLang="zh-CN" sz="1200"/>
              <a:t>秒</a:t>
            </a:r>
            <a:r>
              <a:rPr lang="zh-CN" altLang="en-US" sz="1200"/>
              <a:t>、</a:t>
            </a:r>
            <a:r>
              <a:rPr lang="en-US" altLang="zh-CN" sz="1200"/>
              <a:t>59480</a:t>
            </a:r>
            <a:r>
              <a:rPr lang="zh-CN" altLang="en-US" sz="1200"/>
              <a:t>毫</a:t>
            </a:r>
            <a:r>
              <a:rPr lang="zh-CN" altLang="zh-CN" sz="1200"/>
              <a:t>秒</a:t>
            </a:r>
            <a:r>
              <a:rPr lang="zh-CN" altLang="en-US" sz="1200"/>
              <a:t>，平均查询时间：</a:t>
            </a:r>
            <a:r>
              <a:rPr lang="en-US" altLang="zh-CN" sz="1200" b="1">
                <a:solidFill>
                  <a:srgbClr val="C00000"/>
                </a:solidFill>
              </a:rPr>
              <a:t>55.56</a:t>
            </a:r>
            <a:r>
              <a:rPr lang="zh-CN" altLang="en-US" sz="1200" b="1">
                <a:solidFill>
                  <a:srgbClr val="C00000"/>
                </a:solidFill>
              </a:rPr>
              <a:t>秒</a:t>
            </a:r>
            <a:endParaRPr lang="zh-CN" altLang="zh-CN" sz="1200" b="1">
              <a:solidFill>
                <a:srgbClr val="C00000"/>
              </a:solidFill>
            </a:endParaRPr>
          </a:p>
        </p:txBody>
      </p:sp>
      <p:graphicFrame>
        <p:nvGraphicFramePr>
          <p:cNvPr id="13" name="Group 48"/>
          <p:cNvGraphicFramePr>
            <a:graphicFrameLocks noGrp="1"/>
          </p:cNvGraphicFramePr>
          <p:nvPr/>
        </p:nvGraphicFramePr>
        <p:xfrm>
          <a:off x="395288" y="3813572"/>
          <a:ext cx="4017962" cy="298979"/>
        </p:xfrm>
        <a:graphic>
          <a:graphicData uri="http://schemas.openxmlformats.org/drawingml/2006/table">
            <a:tbl>
              <a:tblPr/>
              <a:tblGrid>
                <a:gridCol w="4017962"/>
              </a:tblGrid>
              <a:tr h="298979">
                <a:tc>
                  <a:txBody>
                    <a:bodyPr/>
                    <a:lstStyle/>
                    <a:p>
                      <a:pPr marL="234950" indent="-234950" algn="l">
                        <a:spcBef>
                          <a:spcPct val="100000"/>
                        </a:spcBef>
                        <a:defRPr/>
                      </a:pPr>
                      <a:r>
                        <a:rPr lang="zh-CN" altLang="en-US" sz="1500" b="1" dirty="0" smtClean="0">
                          <a:solidFill>
                            <a:prstClr val="white"/>
                          </a:solidFill>
                        </a:rPr>
                        <a:t>测试结果</a:t>
                      </a:r>
                      <a:endParaRPr lang="en-US" altLang="zh-CN" sz="1100" b="1" dirty="0">
                        <a:solidFill>
                          <a:prstClr val="white"/>
                        </a:solidFill>
                      </a:endParaRPr>
                    </a:p>
                  </a:txBody>
                  <a:tcPr marL="82789" marR="82789" marT="31046" marB="3104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r>
            </a:tbl>
          </a:graphicData>
        </a:graphic>
      </p:graphicFrame>
      <p:sp>
        <p:nvSpPr>
          <p:cNvPr id="12"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第</a:t>
            </a:r>
            <a:r>
              <a:rPr lang="en-US" altLang="zh-CN" sz="3200" b="1" dirty="0" smtClean="0">
                <a:solidFill>
                  <a:srgbClr val="0070C0"/>
                </a:solidFill>
                <a:latin typeface="Verdana" pitchFamily="34" charset="0"/>
                <a:ea typeface="微软雅黑" pitchFamily="34" charset="-122"/>
                <a:cs typeface="Verdana" pitchFamily="34" charset="0"/>
              </a:rPr>
              <a:t>3</a:t>
            </a:r>
            <a:r>
              <a:rPr lang="zh-CN" altLang="en-US" sz="3200" b="1" dirty="0" smtClean="0">
                <a:solidFill>
                  <a:srgbClr val="0070C0"/>
                </a:solidFill>
                <a:latin typeface="Verdana" pitchFamily="34" charset="0"/>
                <a:ea typeface="微软雅黑" pitchFamily="34" charset="-122"/>
                <a:cs typeface="Verdana" pitchFamily="34" charset="0"/>
              </a:rPr>
              <a:t>回合：寻找网吧同行人</a:t>
            </a:r>
            <a:endParaRPr lang="en-US" altLang="zh-CN" sz="3200" b="1" dirty="0">
              <a:solidFill>
                <a:srgbClr val="0070C0"/>
              </a:solidFill>
              <a:latin typeface="Verdana" pitchFamily="34" charset="0"/>
              <a:ea typeface="微软雅黑" pitchFamily="34" charset="-122"/>
              <a:cs typeface="Verdana"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print"/>
          <a:srcRect/>
          <a:stretch>
            <a:fillRect/>
          </a:stretch>
        </p:blipFill>
        <p:spPr bwMode="auto">
          <a:xfrm>
            <a:off x="3497263" y="714362"/>
            <a:ext cx="5575300" cy="3937000"/>
          </a:xfrm>
          <a:prstGeom prst="rect">
            <a:avLst/>
          </a:prstGeom>
          <a:noFill/>
          <a:ln w="9525">
            <a:noFill/>
            <a:miter lim="800000"/>
            <a:headEnd/>
            <a:tailEnd/>
          </a:ln>
        </p:spPr>
      </p:pic>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目前</a:t>
            </a:r>
            <a:r>
              <a:rPr lang="en-US" altLang="zh-CN" sz="3200" b="1" dirty="0" err="1"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达到的高度</a:t>
            </a: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txBox="1">
            <a:spLocks noChangeArrowheads="1"/>
          </p:cNvSpPr>
          <p:nvPr/>
        </p:nvSpPr>
        <p:spPr bwMode="auto">
          <a:xfrm>
            <a:off x="571473" y="4286262"/>
            <a:ext cx="4929222" cy="5604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600" b="0" i="0" u="none" strike="noStrike" kern="1200" cap="none" spc="0" normalizeH="0" baseline="0" noProof="0" dirty="0" smtClean="0">
              <a:ln>
                <a:noFill/>
              </a:ln>
              <a:solidFill>
                <a:srgbClr val="FF0000"/>
              </a:solidFill>
              <a:effectLst/>
              <a:uLnTx/>
              <a:uFillTx/>
              <a:latin typeface="+mj-lt"/>
              <a:ea typeface="黑体" pitchFamily="2" charset="-122"/>
              <a:cs typeface="+mj-cs"/>
            </a:endParaRPr>
          </a:p>
        </p:txBody>
      </p:sp>
      <p:sp>
        <p:nvSpPr>
          <p:cNvPr id="8" name="TextBox 1"/>
          <p:cNvSpPr txBox="1">
            <a:spLocks noChangeArrowheads="1"/>
          </p:cNvSpPr>
          <p:nvPr/>
        </p:nvSpPr>
        <p:spPr bwMode="auto">
          <a:xfrm>
            <a:off x="571500" y="735000"/>
            <a:ext cx="2954338" cy="3508375"/>
          </a:xfrm>
          <a:prstGeom prst="rect">
            <a:avLst/>
          </a:prstGeom>
          <a:noFill/>
          <a:ln w="9525">
            <a:noFill/>
            <a:miter lim="800000"/>
            <a:headEnd/>
            <a:tailEnd/>
          </a:ln>
        </p:spPr>
        <p:txBody>
          <a:bodyPr lIns="0" tIns="0" rIns="0">
            <a:spAutoFit/>
          </a:bodyPr>
          <a:lstStyle/>
          <a:p>
            <a:pPr>
              <a:lnSpc>
                <a:spcPts val="1000"/>
              </a:lnSpc>
              <a:tabLst>
                <a:tab pos="342900" algn="l"/>
                <a:tab pos="3683000" algn="l"/>
              </a:tabLst>
            </a:pPr>
            <a:endParaRPr lang="en-US" altLang="zh-CN" sz="2000" dirty="0">
              <a:solidFill>
                <a:srgbClr val="000000"/>
              </a:solidFill>
              <a:latin typeface="Calibri" pitchFamily="34" charset="0"/>
            </a:endParaRPr>
          </a:p>
          <a:p>
            <a:pPr>
              <a:lnSpc>
                <a:spcPts val="1000"/>
              </a:lnSpc>
              <a:tabLst>
                <a:tab pos="342900" algn="l"/>
                <a:tab pos="3683000" algn="l"/>
              </a:tabLst>
            </a:pPr>
            <a:endParaRPr lang="en-US" altLang="zh-CN" sz="2000" dirty="0">
              <a:solidFill>
                <a:srgbClr val="000000"/>
              </a:solidFill>
              <a:latin typeface="Calibri" pitchFamily="34" charset="0"/>
            </a:endParaRPr>
          </a:p>
          <a:p>
            <a:pPr>
              <a:lnSpc>
                <a:spcPts val="1000"/>
              </a:lnSpc>
              <a:tabLst>
                <a:tab pos="342900" algn="l"/>
                <a:tab pos="3683000" algn="l"/>
              </a:tabLst>
            </a:pPr>
            <a:endParaRPr lang="en-US" altLang="zh-CN" sz="2000" dirty="0">
              <a:solidFill>
                <a:srgbClr val="000000"/>
              </a:solidFill>
              <a:latin typeface="Calibri" pitchFamily="34" charset="0"/>
            </a:endParaRPr>
          </a:p>
          <a:p>
            <a:pPr>
              <a:lnSpc>
                <a:spcPts val="2100"/>
              </a:lnSpc>
              <a:tabLst>
                <a:tab pos="342900" algn="l"/>
                <a:tab pos="3683000" algn="l"/>
              </a:tabLst>
            </a:pPr>
            <a:r>
              <a:rPr lang="en-US" altLang="zh-CN" sz="2000" dirty="0">
                <a:solidFill>
                  <a:srgbClr val="00576E"/>
                </a:solidFill>
                <a:latin typeface="Wingdings" pitchFamily="2" charset="2"/>
              </a:rPr>
              <a:t></a:t>
            </a:r>
            <a:r>
              <a:rPr lang="en-US" altLang="zh-CN" sz="2000" dirty="0">
                <a:solidFill>
                  <a:srgbClr val="000000"/>
                </a:solidFill>
                <a:latin typeface="Times New Roman" pitchFamily="18" charset="0"/>
                <a:cs typeface="Times New Roman" pitchFamily="18" charset="0"/>
              </a:rPr>
              <a:t>   </a:t>
            </a:r>
            <a:r>
              <a:rPr lang="en-US" altLang="zh-CN" sz="2000" dirty="0" err="1" smtClean="0">
                <a:solidFill>
                  <a:srgbClr val="000000"/>
                </a:solidFill>
                <a:latin typeface="微软雅黑" pitchFamily="34" charset="-122"/>
                <a:ea typeface="微软雅黑" pitchFamily="34" charset="-122"/>
              </a:rPr>
              <a:t>实现云计算的事实标</a:t>
            </a:r>
            <a:endParaRPr lang="en-US" altLang="zh-CN" sz="2000" dirty="0">
              <a:solidFill>
                <a:srgbClr val="000000"/>
              </a:solidFill>
              <a:latin typeface="微软雅黑" pitchFamily="34" charset="-122"/>
              <a:ea typeface="微软雅黑" pitchFamily="34" charset="-122"/>
            </a:endParaRPr>
          </a:p>
          <a:p>
            <a:pPr>
              <a:lnSpc>
                <a:spcPts val="2800"/>
              </a:lnSpc>
              <a:tabLst>
                <a:tab pos="342900" algn="l"/>
                <a:tab pos="3683000" algn="l"/>
              </a:tabLst>
            </a:pPr>
            <a:r>
              <a:rPr lang="en-US" altLang="zh-CN" sz="2000" dirty="0">
                <a:solidFill>
                  <a:srgbClr val="000000"/>
                </a:solidFill>
                <a:latin typeface="Calibri" pitchFamily="34" charset="0"/>
              </a:rPr>
              <a:t>	</a:t>
            </a:r>
            <a:r>
              <a:rPr lang="en-US" altLang="zh-CN" sz="2000" dirty="0" err="1">
                <a:solidFill>
                  <a:srgbClr val="000000"/>
                </a:solidFill>
                <a:latin typeface="微软雅黑" pitchFamily="34" charset="-122"/>
                <a:ea typeface="微软雅黑" pitchFamily="34" charset="-122"/>
              </a:rPr>
              <a:t>准开源软件</a:t>
            </a:r>
            <a:endParaRPr lang="en-US" altLang="zh-CN" sz="2000" dirty="0">
              <a:solidFill>
                <a:srgbClr val="000000"/>
              </a:solidFill>
              <a:latin typeface="微软雅黑" pitchFamily="34" charset="-122"/>
              <a:ea typeface="微软雅黑" pitchFamily="34" charset="-122"/>
            </a:endParaRPr>
          </a:p>
          <a:p>
            <a:pPr>
              <a:lnSpc>
                <a:spcPts val="1000"/>
              </a:lnSpc>
              <a:tabLst>
                <a:tab pos="342900" algn="l"/>
                <a:tab pos="3683000" algn="l"/>
              </a:tabLst>
            </a:pPr>
            <a:endParaRPr lang="en-US" altLang="zh-CN" sz="2000" dirty="0">
              <a:solidFill>
                <a:srgbClr val="000000"/>
              </a:solidFill>
              <a:latin typeface="Calibri" pitchFamily="34" charset="0"/>
            </a:endParaRPr>
          </a:p>
          <a:p>
            <a:pPr>
              <a:lnSpc>
                <a:spcPts val="2200"/>
              </a:lnSpc>
              <a:tabLst>
                <a:tab pos="342900" algn="l"/>
                <a:tab pos="3683000" algn="l"/>
              </a:tabLst>
            </a:pPr>
            <a:r>
              <a:rPr lang="en-US" altLang="zh-CN" sz="2000" dirty="0">
                <a:solidFill>
                  <a:srgbClr val="00576E"/>
                </a:solidFill>
                <a:latin typeface="Wingdings" pitchFamily="2" charset="2"/>
              </a:rPr>
              <a:t></a:t>
            </a:r>
            <a:r>
              <a:rPr lang="en-US" altLang="zh-CN" sz="2000" dirty="0">
                <a:solidFill>
                  <a:srgbClr val="000000"/>
                </a:solidFill>
                <a:latin typeface="Times New Roman" pitchFamily="18" charset="0"/>
                <a:cs typeface="Times New Roman" pitchFamily="18" charset="0"/>
              </a:rPr>
              <a:t>    </a:t>
            </a:r>
            <a:r>
              <a:rPr lang="en-US" altLang="zh-CN" sz="2000" dirty="0" err="1">
                <a:solidFill>
                  <a:srgbClr val="000000"/>
                </a:solidFill>
                <a:latin typeface="微软雅黑" pitchFamily="34" charset="-122"/>
                <a:ea typeface="微软雅黑" pitchFamily="34" charset="-122"/>
              </a:rPr>
              <a:t>包含数十个具有强大</a:t>
            </a:r>
            <a:endParaRPr lang="en-US" altLang="zh-CN" sz="2000" dirty="0">
              <a:solidFill>
                <a:srgbClr val="000000"/>
              </a:solidFill>
              <a:latin typeface="微软雅黑" pitchFamily="34" charset="-122"/>
              <a:ea typeface="微软雅黑" pitchFamily="34" charset="-122"/>
            </a:endParaRPr>
          </a:p>
          <a:p>
            <a:pPr>
              <a:lnSpc>
                <a:spcPts val="2800"/>
              </a:lnSpc>
              <a:tabLst>
                <a:tab pos="342900" algn="l"/>
                <a:tab pos="3683000" algn="l"/>
              </a:tabLst>
            </a:pPr>
            <a:r>
              <a:rPr lang="en-US" altLang="zh-CN" sz="2000" dirty="0">
                <a:solidFill>
                  <a:srgbClr val="000000"/>
                </a:solidFill>
                <a:latin typeface="Calibri" pitchFamily="34" charset="0"/>
              </a:rPr>
              <a:t>	</a:t>
            </a:r>
            <a:r>
              <a:rPr lang="en-US" altLang="zh-CN" sz="2000" dirty="0" err="1">
                <a:solidFill>
                  <a:srgbClr val="000000"/>
                </a:solidFill>
                <a:latin typeface="微软雅黑" pitchFamily="34" charset="-122"/>
                <a:ea typeface="微软雅黑" pitchFamily="34" charset="-122"/>
              </a:rPr>
              <a:t>生命力的子项目</a:t>
            </a:r>
            <a:endParaRPr lang="en-US" altLang="zh-CN" sz="2000" dirty="0">
              <a:solidFill>
                <a:srgbClr val="000000"/>
              </a:solidFill>
              <a:latin typeface="微软雅黑" pitchFamily="34" charset="-122"/>
              <a:ea typeface="微软雅黑" pitchFamily="34" charset="-122"/>
            </a:endParaRPr>
          </a:p>
          <a:p>
            <a:pPr>
              <a:lnSpc>
                <a:spcPts val="1000"/>
              </a:lnSpc>
              <a:tabLst>
                <a:tab pos="342900" algn="l"/>
                <a:tab pos="3683000" algn="l"/>
              </a:tabLst>
            </a:pPr>
            <a:endParaRPr lang="en-US" altLang="zh-CN" sz="2000" dirty="0">
              <a:solidFill>
                <a:srgbClr val="000000"/>
              </a:solidFill>
              <a:latin typeface="Calibri" pitchFamily="34" charset="0"/>
            </a:endParaRPr>
          </a:p>
          <a:p>
            <a:pPr>
              <a:lnSpc>
                <a:spcPts val="2200"/>
              </a:lnSpc>
              <a:tabLst>
                <a:tab pos="342900" algn="l"/>
                <a:tab pos="3683000" algn="l"/>
              </a:tabLst>
            </a:pPr>
            <a:r>
              <a:rPr lang="en-US" altLang="zh-CN" sz="2000" dirty="0">
                <a:solidFill>
                  <a:srgbClr val="00576E"/>
                </a:solidFill>
                <a:latin typeface="Wingdings" pitchFamily="2" charset="2"/>
              </a:rPr>
              <a:t></a:t>
            </a:r>
            <a:r>
              <a:rPr lang="en-US" altLang="zh-CN" sz="2000" dirty="0">
                <a:solidFill>
                  <a:srgbClr val="000000"/>
                </a:solidFill>
                <a:latin typeface="Times New Roman" pitchFamily="18" charset="0"/>
                <a:cs typeface="Times New Roman" pitchFamily="18" charset="0"/>
              </a:rPr>
              <a:t>    </a:t>
            </a:r>
            <a:r>
              <a:rPr lang="en-US" altLang="zh-CN" sz="2000" dirty="0" err="1">
                <a:solidFill>
                  <a:srgbClr val="000000"/>
                </a:solidFill>
                <a:latin typeface="微软雅黑" pitchFamily="34" charset="-122"/>
                <a:ea typeface="微软雅黑" pitchFamily="34" charset="-122"/>
              </a:rPr>
              <a:t>已经能在数千节点上</a:t>
            </a:r>
            <a:endParaRPr lang="en-US" altLang="zh-CN" sz="2000" dirty="0">
              <a:solidFill>
                <a:srgbClr val="000000"/>
              </a:solidFill>
              <a:latin typeface="微软雅黑" pitchFamily="34" charset="-122"/>
              <a:ea typeface="微软雅黑" pitchFamily="34" charset="-122"/>
            </a:endParaRPr>
          </a:p>
          <a:p>
            <a:pPr>
              <a:lnSpc>
                <a:spcPts val="2800"/>
              </a:lnSpc>
              <a:tabLst>
                <a:tab pos="342900" algn="l"/>
                <a:tab pos="3683000" algn="l"/>
              </a:tabLst>
            </a:pPr>
            <a:r>
              <a:rPr lang="en-US" altLang="zh-CN" sz="2000" dirty="0">
                <a:solidFill>
                  <a:srgbClr val="000000"/>
                </a:solidFill>
                <a:latin typeface="Calibri" pitchFamily="34" charset="0"/>
              </a:rPr>
              <a:t>	</a:t>
            </a:r>
            <a:r>
              <a:rPr lang="en-US" altLang="zh-CN" sz="2000" dirty="0" err="1">
                <a:solidFill>
                  <a:srgbClr val="000000"/>
                </a:solidFill>
                <a:latin typeface="微软雅黑" pitchFamily="34" charset="-122"/>
                <a:ea typeface="微软雅黑" pitchFamily="34" charset="-122"/>
              </a:rPr>
              <a:t>运行，处理数据量和</a:t>
            </a:r>
            <a:endParaRPr lang="en-US" altLang="zh-CN" sz="2000" dirty="0">
              <a:solidFill>
                <a:srgbClr val="000000"/>
              </a:solidFill>
              <a:latin typeface="微软雅黑" pitchFamily="34" charset="-122"/>
              <a:ea typeface="微软雅黑" pitchFamily="34" charset="-122"/>
            </a:endParaRPr>
          </a:p>
          <a:p>
            <a:pPr>
              <a:lnSpc>
                <a:spcPts val="2800"/>
              </a:lnSpc>
              <a:tabLst>
                <a:tab pos="342900" algn="l"/>
                <a:tab pos="3683000" algn="l"/>
              </a:tabLst>
            </a:pPr>
            <a:r>
              <a:rPr lang="en-US" altLang="zh-CN" sz="2000" dirty="0">
                <a:solidFill>
                  <a:srgbClr val="000000"/>
                </a:solidFill>
                <a:latin typeface="Calibri" pitchFamily="34" charset="0"/>
              </a:rPr>
              <a:t>	</a:t>
            </a:r>
            <a:r>
              <a:rPr lang="en-US" altLang="zh-CN" sz="2000" dirty="0" err="1">
                <a:solidFill>
                  <a:srgbClr val="000000"/>
                </a:solidFill>
                <a:latin typeface="微软雅黑" pitchFamily="34" charset="-122"/>
                <a:ea typeface="微软雅黑" pitchFamily="34" charset="-122"/>
              </a:rPr>
              <a:t>排序时间不断打破世</a:t>
            </a:r>
            <a:endParaRPr lang="en-US" altLang="zh-CN" sz="2000" dirty="0">
              <a:solidFill>
                <a:srgbClr val="000000"/>
              </a:solidFill>
              <a:latin typeface="微软雅黑" pitchFamily="34" charset="-122"/>
              <a:ea typeface="微软雅黑" pitchFamily="34" charset="-122"/>
            </a:endParaRPr>
          </a:p>
          <a:p>
            <a:pPr>
              <a:lnSpc>
                <a:spcPts val="2800"/>
              </a:lnSpc>
              <a:tabLst>
                <a:tab pos="342900" algn="l"/>
                <a:tab pos="3683000" algn="l"/>
              </a:tabLst>
            </a:pPr>
            <a:r>
              <a:rPr lang="en-US" altLang="zh-CN" sz="2000" dirty="0">
                <a:solidFill>
                  <a:srgbClr val="000000"/>
                </a:solidFill>
                <a:latin typeface="Calibri" pitchFamily="34" charset="0"/>
              </a:rPr>
              <a:t>	</a:t>
            </a:r>
            <a:r>
              <a:rPr lang="en-US" altLang="zh-CN" sz="2000" dirty="0" err="1">
                <a:solidFill>
                  <a:srgbClr val="000000"/>
                </a:solidFill>
                <a:latin typeface="微软雅黑" pitchFamily="34" charset="-122"/>
                <a:ea typeface="微软雅黑" pitchFamily="34" charset="-122"/>
              </a:rPr>
              <a:t>界纪录</a:t>
            </a:r>
            <a:endParaRPr lang="en-US" altLang="zh-CN" sz="2000" dirty="0">
              <a:solidFill>
                <a:srgbClr val="000000"/>
              </a:solidFill>
              <a:latin typeface="Calibri" pitchFamily="34" charset="0"/>
            </a:endParaRPr>
          </a:p>
          <a:p>
            <a:pPr>
              <a:lnSpc>
                <a:spcPts val="1500"/>
              </a:lnSpc>
              <a:tabLst>
                <a:tab pos="342900" algn="l"/>
                <a:tab pos="3683000" algn="l"/>
              </a:tabLst>
            </a:pPr>
            <a:r>
              <a:rPr lang="en-US" altLang="zh-CN" sz="2000" dirty="0">
                <a:solidFill>
                  <a:srgbClr val="000000"/>
                </a:solidFill>
                <a:latin typeface="Calibri" pitchFamily="34" charset="0"/>
              </a:rPr>
              <a:t>		</a:t>
            </a:r>
            <a:endParaRPr lang="en-US" altLang="zh-CN" sz="2000" b="1" dirty="0">
              <a:solidFill>
                <a:srgbClr val="00576E"/>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三剑客</a:t>
            </a: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txBox="1">
            <a:spLocks noChangeArrowheads="1"/>
          </p:cNvSpPr>
          <p:nvPr/>
        </p:nvSpPr>
        <p:spPr bwMode="auto">
          <a:xfrm>
            <a:off x="571473" y="4286262"/>
            <a:ext cx="4929222" cy="5604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600" b="0" i="0" u="none" strike="noStrike" kern="1200" cap="none" spc="0" normalizeH="0" baseline="0" noProof="0" dirty="0" smtClean="0">
              <a:ln>
                <a:noFill/>
              </a:ln>
              <a:solidFill>
                <a:srgbClr val="FF0000"/>
              </a:solidFill>
              <a:effectLst/>
              <a:uLnTx/>
              <a:uFillTx/>
              <a:latin typeface="+mj-lt"/>
              <a:ea typeface="黑体" pitchFamily="2" charset="-122"/>
              <a:cs typeface="+mj-cs"/>
            </a:endParaRPr>
          </a:p>
        </p:txBody>
      </p:sp>
      <p:sp>
        <p:nvSpPr>
          <p:cNvPr id="10" name="Rectangle 3"/>
          <p:cNvSpPr txBox="1">
            <a:spLocks/>
          </p:cNvSpPr>
          <p:nvPr/>
        </p:nvSpPr>
        <p:spPr bwMode="auto">
          <a:xfrm>
            <a:off x="500034" y="695329"/>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en-US" altLang="zh-CN" sz="2800" dirty="0" smtClean="0">
                <a:latin typeface="+mn-lt"/>
                <a:ea typeface="黑体" pitchFamily="49" charset="-122"/>
              </a:rPr>
              <a:t>Apache </a:t>
            </a:r>
            <a:r>
              <a:rPr lang="en-US" altLang="zh-CN" sz="2800" dirty="0" err="1" smtClean="0">
                <a:latin typeface="+mn-lt"/>
                <a:ea typeface="黑体" pitchFamily="49" charset="-122"/>
              </a:rPr>
              <a:t>Hadoop</a:t>
            </a:r>
            <a:endParaRPr lang="en-US" altLang="zh-CN" sz="2800" dirty="0" smtClean="0">
              <a:latin typeface="+mn-lt"/>
              <a:ea typeface="黑体" pitchFamily="49" charset="-122"/>
            </a:endParaRPr>
          </a:p>
          <a:p>
            <a:pPr marL="342900" lvl="0" indent="-342900">
              <a:lnSpc>
                <a:spcPct val="90000"/>
              </a:lnSpc>
              <a:spcBef>
                <a:spcPct val="20000"/>
              </a:spcBef>
              <a:buFont typeface="Arial" charset="0"/>
              <a:buChar char="•"/>
              <a:defRPr/>
            </a:pPr>
            <a:r>
              <a:rPr lang="en-US" altLang="zh-CN" sz="2800" dirty="0" smtClean="0">
                <a:latin typeface="+mn-lt"/>
                <a:ea typeface="黑体" pitchFamily="49" charset="-122"/>
              </a:rPr>
              <a:t>CDH</a:t>
            </a:r>
          </a:p>
          <a:p>
            <a:pPr marL="342900" lvl="0" indent="-342900">
              <a:lnSpc>
                <a:spcPct val="90000"/>
              </a:lnSpc>
              <a:spcBef>
                <a:spcPct val="20000"/>
              </a:spcBef>
              <a:buFont typeface="Arial" charset="0"/>
              <a:buChar char="•"/>
              <a:defRPr/>
            </a:pPr>
            <a:r>
              <a:rPr lang="en-US" altLang="zh-CN" sz="2800" dirty="0" smtClean="0">
                <a:latin typeface="+mn-lt"/>
                <a:ea typeface="黑体" pitchFamily="49" charset="-122"/>
              </a:rPr>
              <a:t>HDP</a:t>
            </a:r>
            <a:endParaRPr lang="zh-CN" altLang="en-US" sz="2800" dirty="0" smtClean="0">
              <a:latin typeface="+mn-lt"/>
              <a:ea typeface="黑体" pitchFamily="49" charset="-122"/>
            </a:endParaRPr>
          </a:p>
          <a:p>
            <a:pPr marL="342900" lvl="0" indent="-342900">
              <a:lnSpc>
                <a:spcPct val="90000"/>
              </a:lnSpc>
              <a:spcBef>
                <a:spcPct val="20000"/>
              </a:spcBef>
              <a:buFont typeface="Arial" charset="0"/>
              <a:buChar char="•"/>
              <a:defRPr/>
            </a:pPr>
            <a:endParaRPr lang="en-US" altLang="zh-CN" sz="2800" dirty="0" smtClean="0">
              <a:latin typeface="+mn-lt"/>
              <a:ea typeface="黑体" pitchFamily="49"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Apache </a:t>
            </a:r>
            <a:r>
              <a:rPr lang="en-US" altLang="zh-CN" sz="3200" b="1" dirty="0" err="1" smtClean="0">
                <a:solidFill>
                  <a:srgbClr val="0070C0"/>
                </a:solidFill>
                <a:latin typeface="Verdana" pitchFamily="34" charset="0"/>
                <a:ea typeface="微软雅黑" pitchFamily="34" charset="-122"/>
                <a:cs typeface="Verdana" pitchFamily="34" charset="0"/>
              </a:rPr>
              <a:t>Hadoop</a:t>
            </a:r>
            <a:endParaRPr lang="zh-CN" altLang="en-US" sz="3200" b="1" dirty="0" smtClean="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txBox="1">
            <a:spLocks noChangeArrowheads="1"/>
          </p:cNvSpPr>
          <p:nvPr/>
        </p:nvSpPr>
        <p:spPr bwMode="auto">
          <a:xfrm>
            <a:off x="571473" y="4286262"/>
            <a:ext cx="4929222" cy="5604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600" b="0" i="0" u="none" strike="noStrike" kern="1200" cap="none" spc="0" normalizeH="0" baseline="0" noProof="0" dirty="0" smtClean="0">
              <a:ln>
                <a:noFill/>
              </a:ln>
              <a:solidFill>
                <a:srgbClr val="FF0000"/>
              </a:solidFill>
              <a:effectLst/>
              <a:uLnTx/>
              <a:uFillTx/>
              <a:latin typeface="+mj-lt"/>
              <a:ea typeface="黑体" pitchFamily="2" charset="-122"/>
              <a:cs typeface="+mj-cs"/>
            </a:endParaRPr>
          </a:p>
        </p:txBody>
      </p:sp>
      <p:pic>
        <p:nvPicPr>
          <p:cNvPr id="8" name="Picture 2"/>
          <p:cNvPicPr>
            <a:picLocks noChangeAspect="1" noChangeArrowheads="1"/>
          </p:cNvPicPr>
          <p:nvPr/>
        </p:nvPicPr>
        <p:blipFill>
          <a:blip r:embed="rId3" cstate="print"/>
          <a:srcRect/>
          <a:stretch>
            <a:fillRect/>
          </a:stretch>
        </p:blipFill>
        <p:spPr bwMode="auto">
          <a:xfrm>
            <a:off x="1071538" y="857238"/>
            <a:ext cx="7011078" cy="40005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214282" y="1571618"/>
            <a:ext cx="8643966" cy="11430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ctr">
              <a:lnSpc>
                <a:spcPct val="90000"/>
              </a:lnSpc>
              <a:spcBef>
                <a:spcPct val="20000"/>
              </a:spcBef>
              <a:defRPr/>
            </a:pPr>
            <a:r>
              <a:rPr kumimoji="0" lang="zh-CN" altLang="en-US" sz="4800" b="0" i="0" u="none" strike="noStrike" kern="1200" cap="none" spc="0" normalizeH="0" baseline="0" noProof="0" dirty="0" smtClean="0">
                <a:ln>
                  <a:noFill/>
                </a:ln>
                <a:solidFill>
                  <a:srgbClr val="FF0000"/>
                </a:solidFill>
                <a:effectLst/>
                <a:uLnTx/>
                <a:uFillTx/>
                <a:latin typeface="+mn-lt"/>
                <a:ea typeface="黑体" pitchFamily="49" charset="-122"/>
                <a:cs typeface="+mn-cs"/>
              </a:rPr>
              <a:t>大数据开篇</a:t>
            </a:r>
            <a:endParaRPr kumimoji="0" lang="zh-CN" altLang="en-US" sz="4800" b="0" i="0" u="none" strike="noStrike" kern="1200" cap="none" spc="0" normalizeH="0" baseline="0" noProof="0" dirty="0">
              <a:ln>
                <a:noFill/>
              </a:ln>
              <a:solidFill>
                <a:srgbClr val="FF0000"/>
              </a:solidFill>
              <a:effectLst/>
              <a:uLnTx/>
              <a:uFillTx/>
              <a:latin typeface="+mn-lt"/>
              <a:ea typeface="黑体" pitchFamily="49" charset="-122"/>
              <a:cs typeface="+mn-c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CDH</a:t>
            </a:r>
            <a:endParaRPr lang="zh-CN" altLang="en-US" sz="3200" b="1" dirty="0" smtClean="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txBox="1">
            <a:spLocks noChangeArrowheads="1"/>
          </p:cNvSpPr>
          <p:nvPr/>
        </p:nvSpPr>
        <p:spPr bwMode="auto">
          <a:xfrm>
            <a:off x="571473" y="4286262"/>
            <a:ext cx="4929222" cy="5604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600" b="0" i="0" u="none" strike="noStrike" kern="1200" cap="none" spc="0" normalizeH="0" baseline="0" noProof="0" dirty="0" smtClean="0">
              <a:ln>
                <a:noFill/>
              </a:ln>
              <a:solidFill>
                <a:srgbClr val="FF0000"/>
              </a:solidFill>
              <a:effectLst/>
              <a:uLnTx/>
              <a:uFillTx/>
              <a:latin typeface="+mj-lt"/>
              <a:ea typeface="黑体" pitchFamily="2" charset="-122"/>
              <a:cs typeface="+mj-cs"/>
            </a:endParaRPr>
          </a:p>
        </p:txBody>
      </p:sp>
      <p:pic>
        <p:nvPicPr>
          <p:cNvPr id="262146" name="Picture 2"/>
          <p:cNvPicPr>
            <a:picLocks noChangeAspect="1" noChangeArrowheads="1"/>
          </p:cNvPicPr>
          <p:nvPr/>
        </p:nvPicPr>
        <p:blipFill>
          <a:blip r:embed="rId3" cstate="print"/>
          <a:srcRect/>
          <a:stretch>
            <a:fillRect/>
          </a:stretch>
        </p:blipFill>
        <p:spPr bwMode="auto">
          <a:xfrm>
            <a:off x="357158" y="714362"/>
            <a:ext cx="8296301" cy="43510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HDP</a:t>
            </a:r>
            <a:endParaRPr lang="zh-CN" altLang="en-US" sz="3200" b="1" dirty="0" smtClean="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txBox="1">
            <a:spLocks noChangeArrowheads="1"/>
          </p:cNvSpPr>
          <p:nvPr/>
        </p:nvSpPr>
        <p:spPr bwMode="auto">
          <a:xfrm>
            <a:off x="571473" y="4286262"/>
            <a:ext cx="4929222" cy="5604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600" b="0" i="0" u="none" strike="noStrike" kern="1200" cap="none" spc="0" normalizeH="0" baseline="0" noProof="0" dirty="0" smtClean="0">
              <a:ln>
                <a:noFill/>
              </a:ln>
              <a:solidFill>
                <a:srgbClr val="FF0000"/>
              </a:solidFill>
              <a:effectLst/>
              <a:uLnTx/>
              <a:uFillTx/>
              <a:latin typeface="+mj-lt"/>
              <a:ea typeface="黑体" pitchFamily="2" charset="-122"/>
              <a:cs typeface="+mj-cs"/>
            </a:endParaRPr>
          </a:p>
        </p:txBody>
      </p:sp>
      <p:pic>
        <p:nvPicPr>
          <p:cNvPr id="263170" name="Picture 2"/>
          <p:cNvPicPr>
            <a:picLocks noChangeAspect="1" noChangeArrowheads="1"/>
          </p:cNvPicPr>
          <p:nvPr/>
        </p:nvPicPr>
        <p:blipFill>
          <a:blip r:embed="rId3" cstate="print"/>
          <a:srcRect/>
          <a:stretch>
            <a:fillRect/>
          </a:stretch>
        </p:blipFill>
        <p:spPr bwMode="auto">
          <a:xfrm>
            <a:off x="114300" y="814388"/>
            <a:ext cx="8913813" cy="3514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核心</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95329"/>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Common</a:t>
            </a:r>
            <a:r>
              <a:rPr lang="zh-CN" altLang="en-US" sz="2000" dirty="0" smtClean="0">
                <a:latin typeface="+mn-lt"/>
                <a:ea typeface="黑体" pitchFamily="49" charset="-122"/>
              </a:rPr>
              <a:t>、</a:t>
            </a:r>
            <a:r>
              <a:rPr lang="en-US" altLang="zh-CN" sz="2000" dirty="0" smtClean="0">
                <a:latin typeface="+mn-lt"/>
                <a:ea typeface="黑体" pitchFamily="49" charset="-122"/>
              </a:rPr>
              <a:t>HDFS</a:t>
            </a:r>
            <a:r>
              <a:rPr lang="zh-CN" altLang="en-US" sz="2000" dirty="0" smtClean="0">
                <a:latin typeface="+mn-lt"/>
                <a:ea typeface="黑体" pitchFamily="49" charset="-122"/>
              </a:rPr>
              <a:t>及</a:t>
            </a:r>
            <a:r>
              <a:rPr lang="en-US" altLang="zh-CN" sz="2000" dirty="0" err="1" smtClean="0">
                <a:latin typeface="+mn-lt"/>
                <a:ea typeface="黑体" pitchFamily="49" charset="-122"/>
              </a:rPr>
              <a:t>MapReduce</a:t>
            </a:r>
            <a:r>
              <a:rPr lang="zh-CN" altLang="en-US" sz="2000" dirty="0" smtClean="0">
                <a:latin typeface="+mn-lt"/>
                <a:ea typeface="黑体" pitchFamily="49" charset="-122"/>
              </a:rPr>
              <a:t>三个子项目</a:t>
            </a:r>
            <a:endParaRPr lang="en-US" altLang="zh-CN" sz="2000" dirty="0" smtClean="0">
              <a:latin typeface="+mn-lt"/>
              <a:ea typeface="黑体" pitchFamily="49" charset="-122"/>
            </a:endParaRPr>
          </a:p>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Common</a:t>
            </a:r>
            <a:r>
              <a:rPr lang="zh-CN" altLang="en-US" sz="2000" dirty="0" smtClean="0">
                <a:latin typeface="+mn-lt"/>
                <a:ea typeface="黑体" pitchFamily="49" charset="-122"/>
              </a:rPr>
              <a:t>为</a:t>
            </a:r>
            <a:r>
              <a:rPr lang="en-US" altLang="zh-CN" sz="2000" dirty="0" err="1" smtClean="0">
                <a:latin typeface="+mn-lt"/>
                <a:ea typeface="黑体" pitchFamily="49" charset="-122"/>
              </a:rPr>
              <a:t>Hadoop</a:t>
            </a:r>
            <a:r>
              <a:rPr lang="zh-CN" altLang="en-US" sz="2000" dirty="0" smtClean="0">
                <a:latin typeface="+mn-lt"/>
                <a:ea typeface="黑体" pitchFamily="49" charset="-122"/>
              </a:rPr>
              <a:t>系统提供配置工具</a:t>
            </a:r>
            <a:r>
              <a:rPr lang="en-US" altLang="zh-CN" sz="2000" dirty="0" smtClean="0">
                <a:latin typeface="+mn-lt"/>
                <a:ea typeface="黑体" pitchFamily="49" charset="-122"/>
              </a:rPr>
              <a:t>Configuration</a:t>
            </a:r>
            <a:r>
              <a:rPr lang="zh-CN" altLang="en-US" sz="2000" dirty="0" smtClean="0">
                <a:latin typeface="+mn-lt"/>
                <a:ea typeface="黑体" pitchFamily="49" charset="-122"/>
              </a:rPr>
              <a:t>、</a:t>
            </a:r>
            <a:r>
              <a:rPr lang="en-US" altLang="zh-CN" sz="2000" dirty="0" smtClean="0">
                <a:latin typeface="+mn-lt"/>
                <a:ea typeface="黑体" pitchFamily="49" charset="-122"/>
              </a:rPr>
              <a:t>RPC</a:t>
            </a:r>
            <a:r>
              <a:rPr lang="zh-CN" altLang="en-US" sz="2000" dirty="0" smtClean="0">
                <a:latin typeface="+mn-lt"/>
                <a:ea typeface="黑体" pitchFamily="49" charset="-122"/>
              </a:rPr>
              <a:t>及序列化机制。</a:t>
            </a:r>
            <a:endParaRPr lang="en-US" altLang="zh-CN" sz="2000" dirty="0" smtClean="0">
              <a:latin typeface="+mn-lt"/>
              <a:ea typeface="黑体" pitchFamily="49" charset="-122"/>
            </a:endParaRPr>
          </a:p>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HDFS</a:t>
            </a:r>
            <a:r>
              <a:rPr lang="zh-CN" altLang="en-US" sz="2000" dirty="0" smtClean="0">
                <a:latin typeface="+mn-lt"/>
                <a:ea typeface="黑体" pitchFamily="49" charset="-122"/>
              </a:rPr>
              <a:t>：分布式，文件分块，自行备份</a:t>
            </a:r>
            <a:endParaRPr lang="en-US" altLang="zh-CN" sz="2000" dirty="0" smtClean="0">
              <a:latin typeface="+mn-lt"/>
              <a:ea typeface="黑体" pitchFamily="49" charset="-122"/>
            </a:endParaRPr>
          </a:p>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Map/Reduce</a:t>
            </a:r>
            <a:r>
              <a:rPr lang="zh-CN" altLang="en-US" sz="2000" dirty="0" smtClean="0">
                <a:latin typeface="+mn-lt"/>
                <a:ea typeface="黑体" pitchFamily="49" charset="-122"/>
              </a:rPr>
              <a:t>：函数式设计，将计算移动到数据</a:t>
            </a:r>
          </a:p>
        </p:txBody>
      </p:sp>
      <p:pic>
        <p:nvPicPr>
          <p:cNvPr id="125954" name="Picture 2" descr="https://timgsa.baidu.com/timg?image&amp;quality=80&amp;size=b9999_10000&amp;sec=1504843854797&amp;di=8d2393fa6cc60142239f8e2bf7a1d025&amp;imgtype=0&amp;src=http%3A%2F%2Fimages2015.cnblogs.com%2Fblog%2F409917%2F201606%2F409917-20160627231447452-1976210596.jpg"/>
          <p:cNvPicPr>
            <a:picLocks noChangeAspect="1" noChangeArrowheads="1"/>
          </p:cNvPicPr>
          <p:nvPr/>
        </p:nvPicPr>
        <p:blipFill>
          <a:blip r:embed="rId3" cstate="print"/>
          <a:srcRect/>
          <a:stretch>
            <a:fillRect/>
          </a:stretch>
        </p:blipFill>
        <p:spPr bwMode="auto">
          <a:xfrm>
            <a:off x="1464178" y="2214561"/>
            <a:ext cx="6348956" cy="2819402"/>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大数据生态环境</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47810" name="Picture 2"/>
          <p:cNvPicPr>
            <a:picLocks noChangeAspect="1" noChangeArrowheads="1"/>
          </p:cNvPicPr>
          <p:nvPr/>
        </p:nvPicPr>
        <p:blipFill>
          <a:blip r:embed="rId3" cstate="print"/>
          <a:srcRect/>
          <a:stretch>
            <a:fillRect/>
          </a:stretch>
        </p:blipFill>
        <p:spPr bwMode="auto">
          <a:xfrm>
            <a:off x="1081088" y="819165"/>
            <a:ext cx="6980237" cy="3895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大数据技术框架</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46786" name="Picture 2"/>
          <p:cNvPicPr>
            <a:picLocks noChangeAspect="1" noChangeArrowheads="1"/>
          </p:cNvPicPr>
          <p:nvPr/>
        </p:nvPicPr>
        <p:blipFill>
          <a:blip r:embed="rId3" cstate="print"/>
          <a:srcRect/>
          <a:stretch>
            <a:fillRect/>
          </a:stretch>
        </p:blipFill>
        <p:spPr bwMode="auto">
          <a:xfrm>
            <a:off x="1504014" y="714362"/>
            <a:ext cx="6211258" cy="43862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大数据生态环境</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48834" name="Picture 2"/>
          <p:cNvPicPr>
            <a:picLocks noChangeAspect="1" noChangeArrowheads="1"/>
          </p:cNvPicPr>
          <p:nvPr/>
        </p:nvPicPr>
        <p:blipFill>
          <a:blip r:embed="rId3" cstate="print"/>
          <a:srcRect/>
          <a:stretch>
            <a:fillRect/>
          </a:stretch>
        </p:blipFill>
        <p:spPr bwMode="auto">
          <a:xfrm>
            <a:off x="1330328" y="716107"/>
            <a:ext cx="6670696" cy="42273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C</a:t>
            </a:r>
            <a:r>
              <a:rPr lang="zh-CN" altLang="en-US" sz="3200" b="1" dirty="0" smtClean="0">
                <a:solidFill>
                  <a:srgbClr val="0070C0"/>
                </a:solidFill>
                <a:latin typeface="Verdana" pitchFamily="34" charset="0"/>
                <a:ea typeface="微软雅黑" pitchFamily="34" charset="-122"/>
                <a:cs typeface="Verdana" pitchFamily="34" charset="0"/>
              </a:rPr>
              <a:t>和</a:t>
            </a:r>
            <a:r>
              <a:rPr lang="en-US" altLang="zh-CN" sz="3200" b="1" dirty="0" smtClean="0">
                <a:solidFill>
                  <a:srgbClr val="0070C0"/>
                </a:solidFill>
                <a:latin typeface="Verdana" pitchFamily="34" charset="0"/>
                <a:ea typeface="微软雅黑" pitchFamily="34" charset="-122"/>
                <a:cs typeface="Verdana" pitchFamily="34" charset="0"/>
              </a:rPr>
              <a:t>UNIX</a:t>
            </a:r>
            <a:r>
              <a:rPr lang="zh-CN" altLang="en-US" sz="3200" b="1" dirty="0" smtClean="0">
                <a:solidFill>
                  <a:srgbClr val="0070C0"/>
                </a:solidFill>
                <a:latin typeface="Verdana" pitchFamily="34" charset="0"/>
                <a:ea typeface="微软雅黑" pitchFamily="34" charset="-122"/>
                <a:cs typeface="Verdana" pitchFamily="34" charset="0"/>
              </a:rPr>
              <a:t>创始人</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42925"/>
            <a:ext cx="3786214" cy="571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2000" dirty="0" smtClean="0">
                <a:latin typeface="+mn-lt"/>
                <a:ea typeface="黑体" pitchFamily="49" charset="-122"/>
              </a:rPr>
              <a:t>丹尼斯</a:t>
            </a:r>
            <a:r>
              <a:rPr lang="en-US" altLang="zh-CN" sz="2000" dirty="0" smtClean="0">
                <a:latin typeface="+mn-lt"/>
                <a:ea typeface="黑体" pitchFamily="49" charset="-122"/>
              </a:rPr>
              <a:t>·</a:t>
            </a:r>
            <a:r>
              <a:rPr lang="zh-CN" altLang="en-US" sz="2000" dirty="0" smtClean="0">
                <a:latin typeface="+mn-lt"/>
                <a:ea typeface="黑体" pitchFamily="49" charset="-122"/>
              </a:rPr>
              <a:t>里奇，美国计算机科学家，对</a:t>
            </a:r>
            <a:r>
              <a:rPr lang="en-US" altLang="zh-CN" sz="2000" dirty="0" smtClean="0">
                <a:latin typeface="+mn-lt"/>
                <a:ea typeface="黑体" pitchFamily="49" charset="-122"/>
              </a:rPr>
              <a:t>C</a:t>
            </a:r>
            <a:r>
              <a:rPr lang="zh-CN" altLang="en-US" sz="2000" dirty="0" smtClean="0">
                <a:latin typeface="+mn-lt"/>
                <a:ea typeface="黑体" pitchFamily="49" charset="-122"/>
              </a:rPr>
              <a:t>语言和其他编程语言、</a:t>
            </a:r>
            <a:r>
              <a:rPr lang="en-US" altLang="zh-CN" sz="2000" dirty="0" err="1" smtClean="0">
                <a:latin typeface="+mn-lt"/>
                <a:ea typeface="黑体" pitchFamily="49" charset="-122"/>
              </a:rPr>
              <a:t>Multics</a:t>
            </a:r>
            <a:r>
              <a:rPr lang="zh-CN" altLang="en-US" sz="2000" dirty="0" smtClean="0">
                <a:latin typeface="+mn-lt"/>
                <a:ea typeface="黑体" pitchFamily="49" charset="-122"/>
              </a:rPr>
              <a:t>和</a:t>
            </a:r>
            <a:r>
              <a:rPr lang="en-US" altLang="zh-CN" sz="2000" dirty="0" smtClean="0">
                <a:latin typeface="+mn-lt"/>
                <a:ea typeface="黑体" pitchFamily="49" charset="-122"/>
              </a:rPr>
              <a:t>Unix</a:t>
            </a:r>
            <a:r>
              <a:rPr lang="zh-CN" altLang="en-US" sz="2000" dirty="0" smtClean="0">
                <a:latin typeface="+mn-lt"/>
                <a:ea typeface="黑体" pitchFamily="49" charset="-122"/>
              </a:rPr>
              <a:t>等操作系统的发展做出了巨大贡献。</a:t>
            </a:r>
            <a:r>
              <a:rPr lang="en-US" altLang="zh-CN" sz="2000" dirty="0" smtClean="0">
                <a:latin typeface="+mn-lt"/>
                <a:ea typeface="黑体" pitchFamily="49" charset="-122"/>
              </a:rPr>
              <a:t>1983</a:t>
            </a:r>
            <a:r>
              <a:rPr lang="zh-CN" altLang="en-US" sz="2000" dirty="0" smtClean="0">
                <a:latin typeface="+mn-lt"/>
                <a:ea typeface="黑体" pitchFamily="49" charset="-122"/>
              </a:rPr>
              <a:t>年他与肯</a:t>
            </a:r>
            <a:r>
              <a:rPr lang="en-US" altLang="zh-CN" sz="2000" dirty="0" smtClean="0">
                <a:latin typeface="+mn-lt"/>
                <a:ea typeface="黑体" pitchFamily="49" charset="-122"/>
              </a:rPr>
              <a:t>·</a:t>
            </a:r>
            <a:r>
              <a:rPr lang="zh-CN" altLang="en-US" sz="2000" dirty="0" smtClean="0">
                <a:latin typeface="+mn-lt"/>
                <a:ea typeface="黑体" pitchFamily="49" charset="-122"/>
              </a:rPr>
              <a:t>汤普逊一起获得了图灵奖。理由是他们“研究发展了通用的操作系统理论，尤其是实现了</a:t>
            </a:r>
            <a:r>
              <a:rPr lang="en-US" altLang="zh-CN" sz="2000" dirty="0" smtClean="0">
                <a:latin typeface="+mn-lt"/>
                <a:ea typeface="黑体" pitchFamily="49" charset="-122"/>
              </a:rPr>
              <a:t>UNIX</a:t>
            </a:r>
            <a:r>
              <a:rPr lang="zh-CN" altLang="en-US" sz="2000" dirty="0" smtClean="0">
                <a:latin typeface="+mn-lt"/>
                <a:ea typeface="黑体" pitchFamily="49" charset="-122"/>
              </a:rPr>
              <a:t>操作系统”。 </a:t>
            </a:r>
            <a:endParaRPr lang="en-US" altLang="zh-CN" sz="2000" dirty="0" smtClean="0">
              <a:latin typeface="+mn-lt"/>
              <a:ea typeface="黑体" pitchFamily="49" charset="-122"/>
            </a:endParaRPr>
          </a:p>
          <a:p>
            <a:pPr marL="342900" lvl="0" indent="-342900">
              <a:lnSpc>
                <a:spcPct val="90000"/>
              </a:lnSpc>
              <a:spcBef>
                <a:spcPct val="20000"/>
              </a:spcBef>
              <a:buFont typeface="Arial" charset="0"/>
              <a:buChar char="•"/>
              <a:defRPr/>
            </a:pPr>
            <a:r>
              <a:rPr lang="zh-CN" altLang="en-US" sz="2000" dirty="0" smtClean="0">
                <a:latin typeface="+mn-lt"/>
                <a:ea typeface="黑体" pitchFamily="49" charset="-122"/>
              </a:rPr>
              <a:t>肯</a:t>
            </a:r>
            <a:r>
              <a:rPr lang="en-US" altLang="zh-CN" sz="2000" dirty="0" smtClean="0">
                <a:latin typeface="+mn-lt"/>
                <a:ea typeface="黑体" pitchFamily="49" charset="-122"/>
              </a:rPr>
              <a:t>·</a:t>
            </a:r>
            <a:r>
              <a:rPr lang="zh-CN" altLang="en-US" sz="2000" dirty="0" smtClean="0">
                <a:latin typeface="+mn-lt"/>
                <a:ea typeface="黑体" pitchFamily="49" charset="-122"/>
              </a:rPr>
              <a:t>汤普逊，</a:t>
            </a:r>
            <a:r>
              <a:rPr lang="en-US" altLang="zh-CN" sz="2000" dirty="0" smtClean="0">
                <a:latin typeface="+mn-lt"/>
                <a:ea typeface="黑体" pitchFamily="49" charset="-122"/>
              </a:rPr>
              <a:t>UNIX</a:t>
            </a:r>
            <a:r>
              <a:rPr lang="zh-CN" altLang="en-US" sz="2000" dirty="0" smtClean="0">
                <a:latin typeface="+mn-lt"/>
                <a:ea typeface="黑体" pitchFamily="49" charset="-122"/>
              </a:rPr>
              <a:t>大部分是他的工作，同样也是</a:t>
            </a:r>
            <a:r>
              <a:rPr lang="en-US" altLang="zh-CN" sz="2000" dirty="0" smtClean="0">
                <a:latin typeface="+mn-lt"/>
                <a:ea typeface="黑体" pitchFamily="49" charset="-122"/>
              </a:rPr>
              <a:t>C</a:t>
            </a:r>
            <a:r>
              <a:rPr lang="zh-CN" altLang="en-US" sz="2000" dirty="0" smtClean="0">
                <a:latin typeface="+mn-lt"/>
                <a:ea typeface="黑体" pitchFamily="49" charset="-122"/>
              </a:rPr>
              <a:t>语言的前辈，并且在这其间</a:t>
            </a:r>
            <a:r>
              <a:rPr lang="en-US" altLang="zh-CN" sz="2000" dirty="0" smtClean="0">
                <a:latin typeface="+mn-lt"/>
                <a:ea typeface="黑体" pitchFamily="49" charset="-122"/>
              </a:rPr>
              <a:t>Ken</a:t>
            </a:r>
            <a:r>
              <a:rPr lang="zh-CN" altLang="en-US" sz="2000" dirty="0" smtClean="0">
                <a:latin typeface="+mn-lt"/>
                <a:ea typeface="黑体" pitchFamily="49" charset="-122"/>
              </a:rPr>
              <a:t>做了第一个计算机象棋大师。</a:t>
            </a:r>
          </a:p>
        </p:txBody>
      </p:sp>
      <p:pic>
        <p:nvPicPr>
          <p:cNvPr id="232450" name="Picture 2" descr="https://timgsa.baidu.com/timg?image&amp;quality=80&amp;size=b9999_10000&amp;sec=1504856425417&amp;di=2a36ce99f295b10e6ac6f0c0add0ff52&amp;imgtype=jpg&amp;src=http%3A%2F%2Fhiphotos.baidu.com%2Fdoc%2Fpic%2Fitem%2F9c16fdfaaf51f3de290567e29deef01f3b297985.jpg"/>
          <p:cNvPicPr>
            <a:picLocks noChangeAspect="1" noChangeArrowheads="1"/>
          </p:cNvPicPr>
          <p:nvPr/>
        </p:nvPicPr>
        <p:blipFill>
          <a:blip r:embed="rId3" cstate="print"/>
          <a:srcRect/>
          <a:stretch>
            <a:fillRect/>
          </a:stretch>
        </p:blipFill>
        <p:spPr bwMode="auto">
          <a:xfrm>
            <a:off x="4500610" y="903276"/>
            <a:ext cx="4571984" cy="3663938"/>
          </a:xfrm>
          <a:prstGeom prst="rect">
            <a:avLst/>
          </a:prstGeom>
          <a:noFill/>
        </p:spPr>
      </p:pic>
      <p:sp>
        <p:nvSpPr>
          <p:cNvPr id="8" name="矩形 7"/>
          <p:cNvSpPr/>
          <p:nvPr/>
        </p:nvSpPr>
        <p:spPr>
          <a:xfrm>
            <a:off x="4643438" y="4600532"/>
            <a:ext cx="4332287" cy="400110"/>
          </a:xfrm>
          <a:prstGeom prst="rect">
            <a:avLst/>
          </a:prstGeom>
        </p:spPr>
        <p:txBody>
          <a:bodyPr wrap="square">
            <a:spAutoFit/>
          </a:bodyPr>
          <a:lstStyle/>
          <a:p>
            <a:r>
              <a:rPr lang="zh-CN" altLang="en-US" sz="2000" dirty="0" smtClean="0">
                <a:solidFill>
                  <a:prstClr val="black"/>
                </a:solidFill>
                <a:latin typeface="Calibri"/>
                <a:ea typeface="黑体" pitchFamily="49" charset="-122"/>
              </a:rPr>
              <a:t>肯</a:t>
            </a:r>
            <a:r>
              <a:rPr lang="en-US" altLang="zh-CN" sz="2000" dirty="0" smtClean="0">
                <a:solidFill>
                  <a:prstClr val="black"/>
                </a:solidFill>
                <a:latin typeface="Calibri"/>
                <a:ea typeface="黑体" pitchFamily="49" charset="-122"/>
              </a:rPr>
              <a:t>·</a:t>
            </a:r>
            <a:r>
              <a:rPr lang="zh-CN" altLang="en-US" sz="2000" dirty="0" smtClean="0">
                <a:solidFill>
                  <a:prstClr val="black"/>
                </a:solidFill>
                <a:latin typeface="Calibri"/>
                <a:ea typeface="黑体" pitchFamily="49" charset="-122"/>
              </a:rPr>
              <a:t>汤普逊和丹尼斯</a:t>
            </a:r>
            <a:r>
              <a:rPr lang="en-US" altLang="zh-CN" sz="2000" dirty="0" smtClean="0">
                <a:solidFill>
                  <a:prstClr val="black"/>
                </a:solidFill>
                <a:latin typeface="Calibri"/>
                <a:ea typeface="黑体" pitchFamily="49" charset="-122"/>
              </a:rPr>
              <a:t>·</a:t>
            </a:r>
            <a:r>
              <a:rPr lang="zh-CN" altLang="en-US" sz="2000" dirty="0" smtClean="0">
                <a:solidFill>
                  <a:prstClr val="black"/>
                </a:solidFill>
                <a:latin typeface="Calibri"/>
                <a:ea typeface="黑体" pitchFamily="49" charset="-122"/>
              </a:rPr>
              <a:t>里奇</a:t>
            </a:r>
            <a:endParaRPr lang="zh-CN" alt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开源始祖</a:t>
            </a:r>
            <a:r>
              <a:rPr lang="en-US" altLang="zh-CN" sz="3200" b="1" dirty="0" smtClean="0">
                <a:solidFill>
                  <a:srgbClr val="0070C0"/>
                </a:solidFill>
                <a:latin typeface="Verdana" pitchFamily="34" charset="0"/>
                <a:ea typeface="微软雅黑" pitchFamily="34" charset="-122"/>
                <a:cs typeface="Verdana" pitchFamily="34" charset="0"/>
              </a:rPr>
              <a:t>RMS</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42925"/>
            <a:ext cx="3643338" cy="571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2400" dirty="0" smtClean="0">
                <a:latin typeface="+mn-lt"/>
                <a:ea typeface="黑体" pitchFamily="49" charset="-122"/>
              </a:rPr>
              <a:t>自由软件运动的精神领袖、</a:t>
            </a:r>
            <a:r>
              <a:rPr lang="en-US" altLang="zh-CN" sz="2400" dirty="0" smtClean="0">
                <a:latin typeface="+mn-lt"/>
                <a:ea typeface="黑体" pitchFamily="49" charset="-122"/>
              </a:rPr>
              <a:t>GNU</a:t>
            </a:r>
            <a:r>
              <a:rPr lang="zh-CN" altLang="en-US" sz="2400" dirty="0" smtClean="0">
                <a:latin typeface="+mn-lt"/>
                <a:ea typeface="黑体" pitchFamily="49" charset="-122"/>
              </a:rPr>
              <a:t>计划以及自由软件基金会的创立者、著名黑客。他的主要成就包括</a:t>
            </a:r>
            <a:r>
              <a:rPr lang="en-US" altLang="zh-CN" sz="2400" dirty="0" err="1" smtClean="0">
                <a:latin typeface="+mn-lt"/>
                <a:ea typeface="黑体" pitchFamily="49" charset="-122"/>
              </a:rPr>
              <a:t>Emacs</a:t>
            </a:r>
            <a:r>
              <a:rPr lang="zh-CN" altLang="en-US" sz="2400" dirty="0" smtClean="0">
                <a:latin typeface="+mn-lt"/>
                <a:ea typeface="黑体" pitchFamily="49" charset="-122"/>
              </a:rPr>
              <a:t>及后来的</a:t>
            </a:r>
            <a:r>
              <a:rPr lang="en-US" altLang="zh-CN" sz="2400" dirty="0" smtClean="0">
                <a:latin typeface="+mn-lt"/>
                <a:ea typeface="黑体" pitchFamily="49" charset="-122"/>
              </a:rPr>
              <a:t>GNU </a:t>
            </a:r>
            <a:r>
              <a:rPr lang="en-US" altLang="zh-CN" sz="2400" dirty="0" err="1" smtClean="0">
                <a:latin typeface="+mn-lt"/>
                <a:ea typeface="黑体" pitchFamily="49" charset="-122"/>
              </a:rPr>
              <a:t>Emacs</a:t>
            </a:r>
            <a:r>
              <a:rPr lang="zh-CN" altLang="en-US" sz="2400" dirty="0" smtClean="0">
                <a:latin typeface="+mn-lt"/>
                <a:ea typeface="黑体" pitchFamily="49" charset="-122"/>
              </a:rPr>
              <a:t>，</a:t>
            </a:r>
            <a:r>
              <a:rPr lang="en-US" altLang="zh-CN" sz="2400" dirty="0" smtClean="0">
                <a:latin typeface="+mn-lt"/>
                <a:ea typeface="黑体" pitchFamily="49" charset="-122"/>
              </a:rPr>
              <a:t>GNU C </a:t>
            </a:r>
            <a:r>
              <a:rPr lang="zh-CN" altLang="en-US" sz="2400" dirty="0" smtClean="0">
                <a:latin typeface="+mn-lt"/>
                <a:ea typeface="黑体" pitchFamily="49" charset="-122"/>
              </a:rPr>
              <a:t>编译器及</a:t>
            </a:r>
            <a:r>
              <a:rPr lang="en-US" altLang="zh-CN" sz="2400" dirty="0" smtClean="0">
                <a:latin typeface="+mn-lt"/>
                <a:ea typeface="黑体" pitchFamily="49" charset="-122"/>
              </a:rPr>
              <a:t>GNU </a:t>
            </a:r>
            <a:r>
              <a:rPr lang="zh-CN" altLang="en-US" sz="2400" dirty="0" smtClean="0">
                <a:latin typeface="+mn-lt"/>
                <a:ea typeface="黑体" pitchFamily="49" charset="-122"/>
              </a:rPr>
              <a:t>调试器。 他所写作的</a:t>
            </a:r>
            <a:r>
              <a:rPr lang="en-US" altLang="zh-CN" sz="2400" dirty="0" smtClean="0">
                <a:latin typeface="+mn-lt"/>
                <a:ea typeface="黑体" pitchFamily="49" charset="-122"/>
              </a:rPr>
              <a:t>GNU</a:t>
            </a:r>
            <a:r>
              <a:rPr lang="zh-CN" altLang="en-US" sz="2400" dirty="0" smtClean="0">
                <a:latin typeface="+mn-lt"/>
                <a:ea typeface="黑体" pitchFamily="49" charset="-122"/>
              </a:rPr>
              <a:t>通用公共许可证（</a:t>
            </a:r>
            <a:r>
              <a:rPr lang="en-US" altLang="zh-CN" sz="2400" dirty="0" smtClean="0">
                <a:latin typeface="+mn-lt"/>
                <a:ea typeface="黑体" pitchFamily="49" charset="-122"/>
              </a:rPr>
              <a:t>GNU GPL</a:t>
            </a:r>
            <a:r>
              <a:rPr lang="zh-CN" altLang="en-US" sz="2400" dirty="0" smtClean="0">
                <a:latin typeface="+mn-lt"/>
                <a:ea typeface="黑体" pitchFamily="49" charset="-122"/>
              </a:rPr>
              <a:t>）是世上最广为采用的自由软件许可证，为</a:t>
            </a:r>
            <a:r>
              <a:rPr lang="en-US" altLang="zh-CN" sz="2400" dirty="0" err="1" smtClean="0">
                <a:latin typeface="+mn-lt"/>
                <a:ea typeface="黑体" pitchFamily="49" charset="-122"/>
              </a:rPr>
              <a:t>copyleft</a:t>
            </a:r>
            <a:r>
              <a:rPr lang="zh-CN" altLang="en-US" sz="2400" dirty="0" smtClean="0">
                <a:latin typeface="+mn-lt"/>
                <a:ea typeface="黑体" pitchFamily="49" charset="-122"/>
              </a:rPr>
              <a:t>观念开拓出一条崭新的道路。</a:t>
            </a:r>
          </a:p>
        </p:txBody>
      </p:sp>
      <p:pic>
        <p:nvPicPr>
          <p:cNvPr id="265218" name="Picture 2" descr="https://imgsa.baidu.com/baike/c0%3Dbaike80%2C5%2C5%2C80%2C26/sign=97e9ef300cf3d7ca18fb37249376d56c/cdbf6c81800a19d8b3f52c0b33fa828ba71e46cd.jpg"/>
          <p:cNvPicPr>
            <a:picLocks noChangeAspect="1" noChangeArrowheads="1"/>
          </p:cNvPicPr>
          <p:nvPr/>
        </p:nvPicPr>
        <p:blipFill>
          <a:blip r:embed="rId3" cstate="print"/>
          <a:srcRect/>
          <a:stretch>
            <a:fillRect/>
          </a:stretch>
        </p:blipFill>
        <p:spPr bwMode="auto">
          <a:xfrm>
            <a:off x="4286248" y="123841"/>
            <a:ext cx="4762500" cy="4876801"/>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林纳斯</a:t>
            </a:r>
            <a:r>
              <a:rPr lang="en-US" altLang="zh-CN" sz="3200" b="1" dirty="0" smtClean="0">
                <a:solidFill>
                  <a:srgbClr val="0070C0"/>
                </a:solidFill>
                <a:latin typeface="Verdana" pitchFamily="34" charset="0"/>
                <a:ea typeface="微软雅黑" pitchFamily="34" charset="-122"/>
                <a:cs typeface="Verdana" pitchFamily="34" charset="0"/>
              </a:rPr>
              <a:t>·</a:t>
            </a:r>
            <a:r>
              <a:rPr lang="zh-CN" altLang="en-US" sz="3200" b="1" dirty="0" smtClean="0">
                <a:solidFill>
                  <a:srgbClr val="0070C0"/>
                </a:solidFill>
                <a:latin typeface="Verdana" pitchFamily="34" charset="0"/>
                <a:ea typeface="微软雅黑" pitchFamily="34" charset="-122"/>
                <a:cs typeface="Verdana" pitchFamily="34" charset="0"/>
              </a:rPr>
              <a:t>托瓦兹</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 name="Rectangle 2"/>
          <p:cNvSpPr>
            <a:spLocks noChangeArrowheads="1"/>
          </p:cNvSpPr>
          <p:nvPr/>
        </p:nvSpPr>
        <p:spPr bwMode="auto">
          <a:xfrm>
            <a:off x="250825" y="714362"/>
            <a:ext cx="5184775"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en-US" altLang="zh-CN" sz="2000" dirty="0" err="1" smtClean="0">
                <a:latin typeface="黑体" pitchFamily="49" charset="-122"/>
                <a:ea typeface="黑体" pitchFamily="49" charset="-122"/>
              </a:rPr>
              <a:t>Linus</a:t>
            </a:r>
            <a:r>
              <a:rPr lang="en-US" altLang="zh-CN" sz="2000" dirty="0" smtClean="0">
                <a:latin typeface="黑体" pitchFamily="49" charset="-122"/>
                <a:ea typeface="黑体" pitchFamily="49" charset="-122"/>
              </a:rPr>
              <a:t> Benedict </a:t>
            </a:r>
            <a:r>
              <a:rPr lang="en-US" altLang="zh-CN" sz="2000" dirty="0" err="1" smtClean="0">
                <a:latin typeface="黑体" pitchFamily="49" charset="-122"/>
                <a:ea typeface="黑体" pitchFamily="49" charset="-122"/>
              </a:rPr>
              <a:t>Torvalds</a:t>
            </a:r>
            <a:r>
              <a:rPr lang="en-US" altLang="zh-CN" sz="2000" dirty="0" smtClean="0">
                <a:latin typeface="黑体" pitchFamily="49" charset="-122"/>
                <a:ea typeface="黑体" pitchFamily="49" charset="-122"/>
              </a:rPr>
              <a:t>, 1969</a:t>
            </a:r>
            <a:r>
              <a:rPr lang="zh-CN" altLang="en-US" sz="2000" dirty="0" smtClean="0">
                <a:latin typeface="黑体" pitchFamily="49" charset="-122"/>
                <a:ea typeface="黑体" pitchFamily="49" charset="-122"/>
              </a:rPr>
              <a:t>年），著名的电脑程序员、黑客。</a:t>
            </a:r>
            <a:r>
              <a:rPr lang="en-US" altLang="zh-CN" sz="2000" dirty="0" smtClean="0">
                <a:latin typeface="黑体" pitchFamily="49" charset="-122"/>
                <a:ea typeface="黑体" pitchFamily="49" charset="-122"/>
              </a:rPr>
              <a:t>Linux</a:t>
            </a:r>
            <a:r>
              <a:rPr lang="zh-CN" altLang="en-US" sz="2000" dirty="0" smtClean="0">
                <a:latin typeface="黑体" pitchFamily="49" charset="-122"/>
                <a:ea typeface="黑体" pitchFamily="49" charset="-122"/>
              </a:rPr>
              <a:t>内核的发明人及该计划的合作者。托瓦兹利用个人时间及器材创造出了这套当今全球最流行的操作系统（作业系统）内核之一。现受聘于开放源代码开发实验室（</a:t>
            </a:r>
            <a:r>
              <a:rPr lang="en-US" altLang="zh-CN" sz="2000" dirty="0" smtClean="0">
                <a:latin typeface="黑体" pitchFamily="49" charset="-122"/>
                <a:ea typeface="黑体" pitchFamily="49" charset="-122"/>
              </a:rPr>
              <a:t>OSDL</a:t>
            </a:r>
            <a:r>
              <a:rPr lang="zh-CN" altLang="en-US" sz="2000" dirty="0" smtClean="0">
                <a:latin typeface="黑体" pitchFamily="49" charset="-122"/>
                <a:ea typeface="黑体" pitchFamily="49" charset="-122"/>
              </a:rPr>
              <a:t>：</a:t>
            </a:r>
            <a:r>
              <a:rPr lang="en-US" altLang="zh-CN" sz="2000" dirty="0" smtClean="0">
                <a:latin typeface="黑体" pitchFamily="49" charset="-122"/>
                <a:ea typeface="黑体" pitchFamily="49" charset="-122"/>
              </a:rPr>
              <a:t>Open Source Development Labs, Inc</a:t>
            </a:r>
            <a:r>
              <a:rPr lang="zh-CN" altLang="en-US" sz="2000" dirty="0" smtClean="0">
                <a:latin typeface="黑体" pitchFamily="49" charset="-122"/>
                <a:ea typeface="黑体" pitchFamily="49" charset="-122"/>
              </a:rPr>
              <a:t>）全力开发</a:t>
            </a:r>
            <a:r>
              <a:rPr lang="en-US" altLang="zh-CN" sz="2000" dirty="0" smtClean="0">
                <a:latin typeface="黑体" pitchFamily="49" charset="-122"/>
                <a:ea typeface="黑体" pitchFamily="49" charset="-122"/>
              </a:rPr>
              <a:t>Linux</a:t>
            </a:r>
            <a:r>
              <a:rPr lang="zh-CN" altLang="en-US" sz="2000" dirty="0" smtClean="0">
                <a:latin typeface="黑体" pitchFamily="49" charset="-122"/>
                <a:ea typeface="黑体" pitchFamily="49" charset="-122"/>
              </a:rPr>
              <a:t>内核。</a:t>
            </a:r>
            <a:endParaRPr lang="en-US" altLang="zh-CN" sz="2000" dirty="0">
              <a:latin typeface="黑体" pitchFamily="49" charset="-122"/>
              <a:ea typeface="黑体" pitchFamily="49" charset="-122"/>
            </a:endParaRPr>
          </a:p>
        </p:txBody>
      </p:sp>
      <p:pic>
        <p:nvPicPr>
          <p:cNvPr id="252930" name="Picture 2" descr="https://gss3.bdstatic.com/7Po3dSag_xI4khGkpoWK1HF6hhy/baike/c0%3Dbaike116%2C5%2C5%2C116%2C38/sign=13e38289349b033b3885f48874a75db6/5882b2b7d0a20cf4f664615276094b36adaf9943.jpg"/>
          <p:cNvPicPr>
            <a:picLocks noChangeAspect="1" noChangeArrowheads="1"/>
          </p:cNvPicPr>
          <p:nvPr/>
        </p:nvPicPr>
        <p:blipFill>
          <a:blip r:embed="rId3" cstate="print"/>
          <a:srcRect/>
          <a:stretch>
            <a:fillRect/>
          </a:stretch>
        </p:blipFill>
        <p:spPr bwMode="auto">
          <a:xfrm>
            <a:off x="5581459" y="157159"/>
            <a:ext cx="3205383" cy="4914921"/>
          </a:xfrm>
          <a:prstGeom prst="rect">
            <a:avLst/>
          </a:prstGeo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Java</a:t>
            </a:r>
            <a:r>
              <a:rPr lang="zh-CN" altLang="en-US" sz="3200" b="1" dirty="0" smtClean="0">
                <a:solidFill>
                  <a:srgbClr val="0070C0"/>
                </a:solidFill>
                <a:latin typeface="Verdana" pitchFamily="34" charset="0"/>
                <a:ea typeface="微软雅黑" pitchFamily="34" charset="-122"/>
                <a:cs typeface="Verdana" pitchFamily="34" charset="0"/>
              </a:rPr>
              <a:t>之父</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a:spLocks noChangeArrowheads="1"/>
          </p:cNvSpPr>
          <p:nvPr/>
        </p:nvSpPr>
        <p:spPr bwMode="auto">
          <a:xfrm>
            <a:off x="250825" y="714362"/>
            <a:ext cx="4106861"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zh-CN" altLang="en-US" sz="1600" dirty="0" smtClean="0">
                <a:latin typeface="黑体" pitchFamily="49" charset="-122"/>
                <a:ea typeface="黑体" pitchFamily="49" charset="-122"/>
              </a:rPr>
              <a:t>詹姆斯</a:t>
            </a:r>
            <a:r>
              <a:rPr lang="en-US" altLang="zh-CN" sz="1600" dirty="0" smtClean="0">
                <a:latin typeface="黑体" pitchFamily="49" charset="-122"/>
                <a:ea typeface="黑体" pitchFamily="49" charset="-122"/>
              </a:rPr>
              <a:t>·</a:t>
            </a:r>
            <a:r>
              <a:rPr lang="zh-CN" altLang="en-US" sz="1600" dirty="0" smtClean="0">
                <a:latin typeface="黑体" pitchFamily="49" charset="-122"/>
                <a:ea typeface="黑体" pitchFamily="49" charset="-122"/>
              </a:rPr>
              <a:t>高斯林出生于加拿大，是一位计算机编程天才。在卡内基梅隆大学攻读计算机博士学位时，他编写了多处理器版本的</a:t>
            </a:r>
            <a:r>
              <a:rPr lang="en-US" altLang="zh-CN" sz="1600" dirty="0" smtClean="0">
                <a:latin typeface="黑体" pitchFamily="49" charset="-122"/>
                <a:ea typeface="黑体" pitchFamily="49" charset="-122"/>
              </a:rPr>
              <a:t>Unix</a:t>
            </a:r>
            <a:r>
              <a:rPr lang="zh-CN" altLang="en-US" sz="1600" dirty="0" smtClean="0">
                <a:latin typeface="黑体" pitchFamily="49" charset="-122"/>
                <a:ea typeface="黑体" pitchFamily="49" charset="-122"/>
              </a:rPr>
              <a:t>操作系统，是</a:t>
            </a:r>
            <a:r>
              <a:rPr lang="en-US" altLang="zh-CN" sz="1600" dirty="0" smtClean="0">
                <a:latin typeface="黑体" pitchFamily="49" charset="-122"/>
                <a:ea typeface="黑体" pitchFamily="49" charset="-122"/>
              </a:rPr>
              <a:t>JAVA</a:t>
            </a:r>
            <a:r>
              <a:rPr lang="zh-CN" altLang="en-US" sz="1600" dirty="0" smtClean="0">
                <a:latin typeface="黑体" pitchFamily="49" charset="-122"/>
                <a:ea typeface="黑体" pitchFamily="49" charset="-122"/>
              </a:rPr>
              <a:t>编程语言的创始人。</a:t>
            </a:r>
            <a:endParaRPr lang="en-US" altLang="zh-CN" sz="16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zh-CN" altLang="en-US" sz="1600" dirty="0" smtClean="0">
                <a:latin typeface="黑体" pitchFamily="49" charset="-122"/>
                <a:ea typeface="黑体" pitchFamily="49" charset="-122"/>
              </a:rPr>
              <a:t>基于</a:t>
            </a:r>
            <a:r>
              <a:rPr lang="en-US" altLang="zh-CN" sz="1600" dirty="0" smtClean="0">
                <a:latin typeface="黑体" pitchFamily="49" charset="-122"/>
                <a:ea typeface="黑体" pitchFamily="49" charset="-122"/>
              </a:rPr>
              <a:t>Java</a:t>
            </a:r>
            <a:r>
              <a:rPr lang="zh-CN" altLang="en-US" sz="1600" dirty="0" smtClean="0">
                <a:latin typeface="黑体" pitchFamily="49" charset="-122"/>
                <a:ea typeface="黑体" pitchFamily="49" charset="-122"/>
              </a:rPr>
              <a:t>的分布式程序设计</a:t>
            </a:r>
          </a:p>
          <a:p>
            <a:pPr marL="742950" lvl="1" indent="-285750" eaLnBrk="0" hangingPunct="0">
              <a:spcBef>
                <a:spcPct val="20000"/>
              </a:spcBef>
              <a:buClr>
                <a:srgbClr val="CC6600"/>
              </a:buClr>
              <a:buFont typeface="Arial" pitchFamily="34" charset="0"/>
              <a:buChar char="•"/>
            </a:pPr>
            <a:r>
              <a:rPr lang="zh-CN" altLang="en-US" sz="1600" dirty="0" smtClean="0">
                <a:latin typeface="黑体" pitchFamily="49" charset="-122"/>
                <a:ea typeface="黑体" pitchFamily="49" charset="-122"/>
              </a:rPr>
              <a:t>基于</a:t>
            </a:r>
            <a:r>
              <a:rPr lang="en-US" altLang="zh-CN" sz="1600" dirty="0" smtClean="0">
                <a:latin typeface="黑体" pitchFamily="49" charset="-122"/>
                <a:ea typeface="黑体" pitchFamily="49" charset="-122"/>
              </a:rPr>
              <a:t>socket</a:t>
            </a:r>
            <a:r>
              <a:rPr lang="zh-CN" altLang="en-US" sz="1600" dirty="0" smtClean="0">
                <a:latin typeface="黑体" pitchFamily="49" charset="-122"/>
                <a:ea typeface="黑体" pitchFamily="49" charset="-122"/>
              </a:rPr>
              <a:t>的编程</a:t>
            </a:r>
          </a:p>
          <a:p>
            <a:pPr marL="742950" lvl="1" indent="-285750" eaLnBrk="0" hangingPunct="0">
              <a:spcBef>
                <a:spcPct val="20000"/>
              </a:spcBef>
              <a:buClr>
                <a:srgbClr val="CC6600"/>
              </a:buClr>
              <a:buFont typeface="Arial" pitchFamily="34" charset="0"/>
              <a:buChar char="•"/>
            </a:pPr>
            <a:r>
              <a:rPr lang="zh-CN" altLang="en-US" sz="1600" dirty="0" smtClean="0">
                <a:latin typeface="黑体" pitchFamily="49" charset="-122"/>
                <a:ea typeface="黑体" pitchFamily="49" charset="-122"/>
              </a:rPr>
              <a:t>基于</a:t>
            </a:r>
            <a:r>
              <a:rPr lang="en-US" altLang="zh-CN" sz="1600" dirty="0" smtClean="0">
                <a:latin typeface="黑体" pitchFamily="49" charset="-122"/>
                <a:ea typeface="黑体" pitchFamily="49" charset="-122"/>
              </a:rPr>
              <a:t>RMI</a:t>
            </a:r>
            <a:r>
              <a:rPr lang="zh-CN" altLang="en-US" sz="1600" dirty="0" smtClean="0">
                <a:latin typeface="黑体" pitchFamily="49" charset="-122"/>
                <a:ea typeface="黑体" pitchFamily="49" charset="-122"/>
              </a:rPr>
              <a:t>的编程</a:t>
            </a:r>
          </a:p>
          <a:p>
            <a:pPr marL="742950" lvl="1" indent="-285750" eaLnBrk="0" hangingPunct="0">
              <a:spcBef>
                <a:spcPct val="20000"/>
              </a:spcBef>
              <a:buClr>
                <a:srgbClr val="CC6600"/>
              </a:buClr>
              <a:buFont typeface="Arial" pitchFamily="34" charset="0"/>
              <a:buChar char="•"/>
            </a:pPr>
            <a:r>
              <a:rPr lang="zh-CN" altLang="en-US" sz="1600" dirty="0" smtClean="0">
                <a:latin typeface="黑体" pitchFamily="49" charset="-122"/>
                <a:ea typeface="黑体" pitchFamily="49" charset="-122"/>
              </a:rPr>
              <a:t>基于</a:t>
            </a:r>
            <a:r>
              <a:rPr lang="en-US" altLang="zh-CN" sz="1600" dirty="0" smtClean="0">
                <a:latin typeface="黑体" pitchFamily="49" charset="-122"/>
                <a:ea typeface="黑体" pitchFamily="49" charset="-122"/>
              </a:rPr>
              <a:t>CORBA</a:t>
            </a:r>
            <a:r>
              <a:rPr lang="zh-CN" altLang="en-US" sz="1600" dirty="0" smtClean="0">
                <a:latin typeface="黑体" pitchFamily="49" charset="-122"/>
                <a:ea typeface="黑体" pitchFamily="49" charset="-122"/>
              </a:rPr>
              <a:t>的编程</a:t>
            </a:r>
          </a:p>
          <a:p>
            <a:pPr marL="342900" indent="-342900" eaLnBrk="0" hangingPunct="0">
              <a:spcBef>
                <a:spcPct val="20000"/>
              </a:spcBef>
              <a:buClr>
                <a:srgbClr val="0033CC"/>
              </a:buClr>
              <a:buFont typeface="Wingdings" pitchFamily="2" charset="2"/>
              <a:buChar char="§"/>
            </a:pPr>
            <a:r>
              <a:rPr lang="zh-CN" altLang="en-US" sz="1600" dirty="0" smtClean="0">
                <a:latin typeface="黑体" pitchFamily="49" charset="-122"/>
                <a:ea typeface="黑体" pitchFamily="49" charset="-122"/>
              </a:rPr>
              <a:t>基于</a:t>
            </a:r>
            <a:r>
              <a:rPr lang="en-US" altLang="zh-CN" sz="1600" dirty="0" smtClean="0">
                <a:latin typeface="黑体" pitchFamily="49" charset="-122"/>
                <a:ea typeface="黑体" pitchFamily="49" charset="-122"/>
              </a:rPr>
              <a:t>Java</a:t>
            </a:r>
            <a:r>
              <a:rPr lang="zh-CN" altLang="en-US" sz="1600" dirty="0" smtClean="0">
                <a:latin typeface="黑体" pitchFamily="49" charset="-122"/>
                <a:ea typeface="黑体" pitchFamily="49" charset="-122"/>
              </a:rPr>
              <a:t>的并行程序设计</a:t>
            </a:r>
            <a:endParaRPr lang="en-US" altLang="zh-CN" sz="1600" dirty="0" smtClean="0">
              <a:latin typeface="黑体" pitchFamily="49" charset="-122"/>
              <a:ea typeface="黑体" pitchFamily="49" charset="-122"/>
            </a:endParaRPr>
          </a:p>
          <a:p>
            <a:pPr marL="742950" lvl="1" indent="-285750" eaLnBrk="0" hangingPunct="0">
              <a:spcBef>
                <a:spcPct val="20000"/>
              </a:spcBef>
              <a:buClr>
                <a:srgbClr val="CC6600"/>
              </a:buClr>
              <a:buFont typeface="Arial" pitchFamily="34" charset="0"/>
              <a:buChar char="•"/>
            </a:pPr>
            <a:r>
              <a:rPr lang="zh-CN" altLang="en-US" sz="1600" dirty="0" smtClean="0">
                <a:latin typeface="黑体" pitchFamily="49" charset="-122"/>
                <a:ea typeface="黑体" pitchFamily="49" charset="-122"/>
              </a:rPr>
              <a:t>引入</a:t>
            </a:r>
            <a:r>
              <a:rPr lang="en-US" altLang="zh-CN" sz="1600" dirty="0" err="1" smtClean="0">
                <a:latin typeface="黑体" pitchFamily="49" charset="-122"/>
                <a:ea typeface="黑体" pitchFamily="49" charset="-122"/>
              </a:rPr>
              <a:t>java.util.concurrent</a:t>
            </a:r>
            <a:r>
              <a:rPr lang="zh-CN" altLang="en-US" sz="1600" dirty="0" smtClean="0">
                <a:latin typeface="黑体" pitchFamily="49" charset="-122"/>
                <a:ea typeface="黑体" pitchFamily="49" charset="-122"/>
              </a:rPr>
              <a:t>包</a:t>
            </a:r>
          </a:p>
          <a:p>
            <a:pPr marL="742950" lvl="1" indent="-285750" eaLnBrk="0" hangingPunct="0">
              <a:spcBef>
                <a:spcPct val="20000"/>
              </a:spcBef>
              <a:buClr>
                <a:srgbClr val="CC6600"/>
              </a:buClr>
              <a:buFont typeface="Arial" pitchFamily="34" charset="0"/>
              <a:buChar char="•"/>
            </a:pPr>
            <a:r>
              <a:rPr lang="en-US" altLang="zh-CN" sz="1600" dirty="0" smtClean="0">
                <a:latin typeface="黑体" pitchFamily="49" charset="-122"/>
                <a:ea typeface="黑体" pitchFamily="49" charset="-122"/>
              </a:rPr>
              <a:t>Java</a:t>
            </a:r>
            <a:r>
              <a:rPr lang="zh-CN" altLang="en-US" sz="1600" dirty="0" smtClean="0">
                <a:latin typeface="黑体" pitchFamily="49" charset="-122"/>
                <a:ea typeface="黑体" pitchFamily="49" charset="-122"/>
              </a:rPr>
              <a:t>中多线程技术实现并行计算（</a:t>
            </a:r>
            <a:r>
              <a:rPr lang="en-US" altLang="zh-CN" sz="1600" dirty="0" smtClean="0">
                <a:latin typeface="黑体" pitchFamily="49" charset="-122"/>
                <a:ea typeface="黑体" pitchFamily="49" charset="-122"/>
              </a:rPr>
              <a:t>JET</a:t>
            </a:r>
            <a:r>
              <a:rPr lang="zh-CN" altLang="en-US" sz="1600" dirty="0" smtClean="0">
                <a:latin typeface="黑体" pitchFamily="49" charset="-122"/>
                <a:ea typeface="黑体" pitchFamily="49" charset="-122"/>
              </a:rPr>
              <a:t>平台），</a:t>
            </a:r>
            <a:r>
              <a:rPr lang="en-US" altLang="zh-CN" sz="1600" dirty="0" smtClean="0">
                <a:latin typeface="黑体" pitchFamily="49" charset="-122"/>
                <a:ea typeface="黑体" pitchFamily="49" charset="-122"/>
              </a:rPr>
              <a:t>Java SE</a:t>
            </a:r>
            <a:r>
              <a:rPr lang="zh-CN" altLang="en-US" sz="1600" dirty="0" smtClean="0">
                <a:latin typeface="黑体" pitchFamily="49" charset="-122"/>
                <a:ea typeface="黑体" pitchFamily="49" charset="-122"/>
              </a:rPr>
              <a:t>中的锁、原子量、并行容器、线程调度及执行</a:t>
            </a:r>
          </a:p>
          <a:p>
            <a:pPr marL="742950" lvl="1" indent="-285750" eaLnBrk="0" hangingPunct="0">
              <a:spcBef>
                <a:spcPct val="20000"/>
              </a:spcBef>
              <a:buClr>
                <a:srgbClr val="CC6600"/>
              </a:buClr>
              <a:buFont typeface="Arial" pitchFamily="34" charset="0"/>
              <a:buChar char="•"/>
            </a:pPr>
            <a:r>
              <a:rPr lang="zh-CN" altLang="en-US" sz="1600" dirty="0" smtClean="0">
                <a:latin typeface="黑体" pitchFamily="49" charset="-122"/>
                <a:ea typeface="黑体" pitchFamily="49" charset="-122"/>
              </a:rPr>
              <a:t>基于</a:t>
            </a:r>
            <a:r>
              <a:rPr lang="en-US" altLang="zh-CN" sz="1600" dirty="0" smtClean="0">
                <a:latin typeface="黑体" pitchFamily="49" charset="-122"/>
                <a:ea typeface="黑体" pitchFamily="49" charset="-122"/>
              </a:rPr>
              <a:t>Java</a:t>
            </a:r>
            <a:r>
              <a:rPr lang="zh-CN" altLang="en-US" sz="1600" dirty="0" smtClean="0">
                <a:latin typeface="黑体" pitchFamily="49" charset="-122"/>
                <a:ea typeface="黑体" pitchFamily="49" charset="-122"/>
              </a:rPr>
              <a:t>的分布式环境</a:t>
            </a:r>
            <a:r>
              <a:rPr lang="en-US" altLang="zh-CN" sz="1600" dirty="0" smtClean="0">
                <a:latin typeface="黑体" pitchFamily="49" charset="-122"/>
                <a:ea typeface="黑体" pitchFamily="49" charset="-122"/>
              </a:rPr>
              <a:t>Java PVM</a:t>
            </a:r>
          </a:p>
          <a:p>
            <a:pPr marL="342900" indent="-342900" eaLnBrk="0" hangingPunct="0">
              <a:spcBef>
                <a:spcPct val="20000"/>
              </a:spcBef>
              <a:buClr>
                <a:srgbClr val="0033CC"/>
              </a:buClr>
              <a:buFont typeface="Wingdings" pitchFamily="2" charset="2"/>
              <a:buChar char="§"/>
            </a:pPr>
            <a:endParaRPr lang="en-US" altLang="zh-CN" sz="2000" dirty="0">
              <a:latin typeface="黑体" pitchFamily="49" charset="-122"/>
              <a:ea typeface="黑体" pitchFamily="49" charset="-122"/>
            </a:endParaRPr>
          </a:p>
        </p:txBody>
      </p:sp>
      <p:pic>
        <p:nvPicPr>
          <p:cNvPr id="75778" name="Picture 2" descr="https://gss0.bdstatic.com/-4o3dSag_xI4khGkpoWK1HF6hhy/baike/w%3D268%3Bg%3D0/sign=a4757f2f043b5bb5bed727f80ee8b204/b7fd5266d01609242759dc9fd30735fae6cd3431.jpg"/>
          <p:cNvPicPr>
            <a:picLocks noChangeAspect="1" noChangeArrowheads="1"/>
          </p:cNvPicPr>
          <p:nvPr/>
        </p:nvPicPr>
        <p:blipFill>
          <a:blip r:embed="rId3" cstate="print"/>
          <a:srcRect/>
          <a:stretch>
            <a:fillRect/>
          </a:stretch>
        </p:blipFill>
        <p:spPr bwMode="auto">
          <a:xfrm>
            <a:off x="4476751" y="785800"/>
            <a:ext cx="4572029" cy="3429022"/>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Baidu</a:t>
            </a:r>
            <a:r>
              <a:rPr lang="zh-CN" altLang="en-US" sz="3200" b="1" dirty="0" smtClean="0">
                <a:solidFill>
                  <a:srgbClr val="0070C0"/>
                </a:solidFill>
                <a:latin typeface="Verdana" pitchFamily="34" charset="0"/>
                <a:ea typeface="微软雅黑" pitchFamily="34" charset="-122"/>
                <a:cs typeface="Verdana" pitchFamily="34" charset="0"/>
              </a:rPr>
              <a:t>和</a:t>
            </a:r>
            <a:r>
              <a:rPr lang="zh-CN" altLang="en-US" sz="3200" b="1" dirty="0" smtClean="0">
                <a:solidFill>
                  <a:schemeClr val="accent2"/>
                </a:solidFill>
                <a:latin typeface="Verdana" pitchFamily="34" charset="0"/>
                <a:ea typeface="微软雅黑" pitchFamily="34" charset="-122"/>
                <a:cs typeface="Verdana" pitchFamily="34" charset="0"/>
              </a:rPr>
              <a:t>腾讯</a:t>
            </a:r>
            <a:r>
              <a:rPr lang="en-US" altLang="zh-CN" sz="3200" b="1" dirty="0" smtClean="0">
                <a:solidFill>
                  <a:srgbClr val="0070C0"/>
                </a:solidFill>
                <a:latin typeface="Verdana" pitchFamily="34" charset="0"/>
                <a:ea typeface="微软雅黑" pitchFamily="34" charset="-122"/>
                <a:cs typeface="Verdana" pitchFamily="34" charset="0"/>
              </a:rPr>
              <a:t>@2013</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714362"/>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2800" dirty="0" smtClean="0">
                <a:solidFill>
                  <a:schemeClr val="tx2"/>
                </a:solidFill>
                <a:latin typeface="微软雅黑" pitchFamily="34" charset="-122"/>
                <a:ea typeface="微软雅黑" pitchFamily="34" charset="-122"/>
              </a:rPr>
              <a:t>数据总量</a:t>
            </a:r>
            <a:r>
              <a:rPr lang="en-US" altLang="zh-CN" sz="2800" dirty="0" smtClean="0">
                <a:solidFill>
                  <a:schemeClr val="tx2"/>
                </a:solidFill>
                <a:latin typeface="微软雅黑" pitchFamily="34" charset="-122"/>
                <a:ea typeface="微软雅黑" pitchFamily="34" charset="-122"/>
              </a:rPr>
              <a:t>1000PB</a:t>
            </a:r>
          </a:p>
          <a:p>
            <a:pPr marL="342900" lvl="0" indent="-342900">
              <a:lnSpc>
                <a:spcPct val="90000"/>
              </a:lnSpc>
              <a:spcBef>
                <a:spcPct val="20000"/>
              </a:spcBef>
              <a:buFont typeface="Arial" charset="0"/>
              <a:buChar char="•"/>
              <a:defRPr/>
            </a:pPr>
            <a:r>
              <a:rPr lang="zh-CN" altLang="en-US" sz="2800" dirty="0" smtClean="0">
                <a:solidFill>
                  <a:schemeClr val="tx2"/>
                </a:solidFill>
                <a:latin typeface="微软雅黑" pitchFamily="34" charset="-122"/>
                <a:ea typeface="微软雅黑" pitchFamily="34" charset="-122"/>
              </a:rPr>
              <a:t>网页数量几千亿</a:t>
            </a:r>
            <a:endParaRPr lang="en-US" altLang="zh-CN" sz="2800" dirty="0" smtClean="0">
              <a:solidFill>
                <a:schemeClr val="tx2"/>
              </a:solidFill>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800" dirty="0" smtClean="0">
                <a:solidFill>
                  <a:schemeClr val="tx2"/>
                </a:solidFill>
                <a:latin typeface="微软雅黑" pitchFamily="34" charset="-122"/>
                <a:ea typeface="微软雅黑" pitchFamily="34" charset="-122"/>
              </a:rPr>
              <a:t>每天查询次数几十亿</a:t>
            </a:r>
            <a:endParaRPr lang="en-US" altLang="zh-CN" sz="2800" dirty="0" smtClean="0">
              <a:solidFill>
                <a:schemeClr val="tx2"/>
              </a:solidFill>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en-US" altLang="zh-CN" sz="2800" dirty="0" smtClean="0">
                <a:solidFill>
                  <a:schemeClr val="accent2"/>
                </a:solidFill>
                <a:latin typeface="微软雅黑" pitchFamily="34" charset="-122"/>
                <a:ea typeface="微软雅黑" pitchFamily="34" charset="-122"/>
              </a:rPr>
              <a:t>8</a:t>
            </a:r>
            <a:r>
              <a:rPr lang="zh-CN" altLang="en-US" sz="2800" dirty="0" smtClean="0">
                <a:solidFill>
                  <a:schemeClr val="accent2"/>
                </a:solidFill>
                <a:latin typeface="微软雅黑" pitchFamily="34" charset="-122"/>
                <a:ea typeface="微软雅黑" pitchFamily="34" charset="-122"/>
              </a:rPr>
              <a:t>亿用户，</a:t>
            </a:r>
            <a:r>
              <a:rPr lang="en-US" altLang="zh-CN" sz="2800" dirty="0" smtClean="0">
                <a:solidFill>
                  <a:schemeClr val="accent2"/>
                </a:solidFill>
                <a:latin typeface="微软雅黑" pitchFamily="34" charset="-122"/>
                <a:ea typeface="微软雅黑" pitchFamily="34" charset="-122"/>
              </a:rPr>
              <a:t>4</a:t>
            </a:r>
            <a:r>
              <a:rPr lang="zh-CN" altLang="en-US" sz="2800" dirty="0" smtClean="0">
                <a:solidFill>
                  <a:schemeClr val="accent2"/>
                </a:solidFill>
                <a:latin typeface="微软雅黑" pitchFamily="34" charset="-122"/>
                <a:ea typeface="微软雅黑" pitchFamily="34" charset="-122"/>
              </a:rPr>
              <a:t>亿移动用户</a:t>
            </a:r>
            <a:endParaRPr lang="en-US" altLang="zh-CN" sz="2800" dirty="0" smtClean="0">
              <a:solidFill>
                <a:schemeClr val="accent2"/>
              </a:solidFill>
              <a:latin typeface="微软雅黑" pitchFamily="34" charset="-122"/>
              <a:ea typeface="微软雅黑" pitchFamily="34" charset="-122"/>
            </a:endParaRPr>
          </a:p>
          <a:p>
            <a:pPr marL="342900" indent="-342900">
              <a:lnSpc>
                <a:spcPct val="90000"/>
              </a:lnSpc>
              <a:spcBef>
                <a:spcPct val="20000"/>
              </a:spcBef>
              <a:buFont typeface="Arial" charset="0"/>
              <a:buChar char="•"/>
              <a:defRPr/>
            </a:pPr>
            <a:r>
              <a:rPr lang="zh-CN" altLang="en-US" sz="2800" dirty="0" smtClean="0">
                <a:solidFill>
                  <a:schemeClr val="accent2"/>
                </a:solidFill>
                <a:latin typeface="微软雅黑" pitchFamily="34" charset="-122"/>
                <a:ea typeface="微软雅黑" pitchFamily="34" charset="-122"/>
              </a:rPr>
              <a:t>数据总量压缩后</a:t>
            </a:r>
            <a:r>
              <a:rPr lang="en-US" altLang="zh-CN" sz="2800" dirty="0" smtClean="0">
                <a:solidFill>
                  <a:schemeClr val="accent2"/>
                </a:solidFill>
                <a:latin typeface="微软雅黑" pitchFamily="34" charset="-122"/>
                <a:ea typeface="微软雅黑" pitchFamily="34" charset="-122"/>
              </a:rPr>
              <a:t>100PB</a:t>
            </a:r>
          </a:p>
          <a:p>
            <a:pPr marL="342900" lvl="0" indent="-342900">
              <a:lnSpc>
                <a:spcPct val="90000"/>
              </a:lnSpc>
              <a:spcBef>
                <a:spcPct val="20000"/>
              </a:spcBef>
              <a:buFont typeface="Arial" charset="0"/>
              <a:buChar char="•"/>
              <a:defRPr/>
            </a:pPr>
            <a:r>
              <a:rPr lang="zh-CN" altLang="en-US" sz="2800" dirty="0" smtClean="0">
                <a:solidFill>
                  <a:schemeClr val="accent2"/>
                </a:solidFill>
                <a:latin typeface="微软雅黑" pitchFamily="34" charset="-122"/>
                <a:ea typeface="微软雅黑" pitchFamily="34" charset="-122"/>
              </a:rPr>
              <a:t>每天新增数据量</a:t>
            </a:r>
            <a:r>
              <a:rPr lang="en-US" altLang="zh-CN" sz="2800" dirty="0" smtClean="0">
                <a:solidFill>
                  <a:schemeClr val="accent2"/>
                </a:solidFill>
                <a:latin typeface="微软雅黑" pitchFamily="34" charset="-122"/>
                <a:ea typeface="微软雅黑" pitchFamily="34" charset="-122"/>
              </a:rPr>
              <a:t>300TB</a:t>
            </a:r>
          </a:p>
          <a:p>
            <a:pPr marL="342900" lvl="0" indent="-342900">
              <a:lnSpc>
                <a:spcPct val="90000"/>
              </a:lnSpc>
              <a:spcBef>
                <a:spcPct val="20000"/>
              </a:spcBef>
              <a:buFont typeface="Arial" charset="0"/>
              <a:buChar char="•"/>
              <a:defRPr/>
            </a:pPr>
            <a:r>
              <a:rPr lang="zh-CN" altLang="en-US" sz="2800" dirty="0" smtClean="0">
                <a:solidFill>
                  <a:schemeClr val="accent2"/>
                </a:solidFill>
                <a:latin typeface="微软雅黑" pitchFamily="34" charset="-122"/>
                <a:ea typeface="微软雅黑" pitchFamily="34" charset="-122"/>
              </a:rPr>
              <a:t>数据仓库单集群</a:t>
            </a:r>
            <a:r>
              <a:rPr lang="en-US" altLang="zh-CN" sz="2800" dirty="0" smtClean="0">
                <a:solidFill>
                  <a:schemeClr val="accent2"/>
                </a:solidFill>
                <a:latin typeface="微软雅黑" pitchFamily="34" charset="-122"/>
                <a:ea typeface="微软雅黑" pitchFamily="34" charset="-122"/>
              </a:rPr>
              <a:t>4400</a:t>
            </a:r>
            <a:r>
              <a:rPr lang="zh-CN" altLang="en-US" sz="2800" dirty="0" smtClean="0">
                <a:solidFill>
                  <a:schemeClr val="accent2"/>
                </a:solidFill>
                <a:latin typeface="微软雅黑" pitchFamily="34" charset="-122"/>
                <a:ea typeface="微软雅黑" pitchFamily="34" charset="-122"/>
              </a:rPr>
              <a:t>台</a:t>
            </a:r>
            <a:endParaRPr lang="en-US" altLang="zh-CN" sz="2800" dirty="0" smtClean="0">
              <a:solidFill>
                <a:schemeClr val="accent2"/>
              </a:solidFill>
              <a:latin typeface="微软雅黑" pitchFamily="34" charset="-122"/>
              <a:ea typeface="微软雅黑" pitchFamily="34" charset="-122"/>
            </a:endParaRPr>
          </a:p>
          <a:p>
            <a:pPr marL="342900" lvl="0" indent="-342900">
              <a:lnSpc>
                <a:spcPct val="90000"/>
              </a:lnSpc>
              <a:spcBef>
                <a:spcPct val="20000"/>
              </a:spcBef>
              <a:buFont typeface="Arial" charset="0"/>
              <a:buChar char="•"/>
              <a:defRPr/>
            </a:pPr>
            <a:r>
              <a:rPr lang="zh-CN" altLang="en-US" sz="2800" dirty="0" smtClean="0">
                <a:solidFill>
                  <a:schemeClr val="accent2"/>
                </a:solidFill>
                <a:latin typeface="微软雅黑" pitchFamily="34" charset="-122"/>
                <a:ea typeface="微软雅黑" pitchFamily="34" charset="-122"/>
              </a:rPr>
              <a:t>腾讯天津机房</a:t>
            </a:r>
            <a:r>
              <a:rPr lang="en-US" altLang="zh-CN" sz="2800" dirty="0" smtClean="0">
                <a:solidFill>
                  <a:schemeClr val="accent2"/>
                </a:solidFill>
                <a:latin typeface="微软雅黑" pitchFamily="34" charset="-122"/>
                <a:ea typeface="微软雅黑" pitchFamily="34" charset="-122"/>
              </a:rPr>
              <a:t>9.33</a:t>
            </a:r>
            <a:r>
              <a:rPr lang="zh-CN" altLang="en-US" sz="2800" dirty="0" smtClean="0">
                <a:solidFill>
                  <a:schemeClr val="accent2"/>
                </a:solidFill>
                <a:latin typeface="微软雅黑" pitchFamily="34" charset="-122"/>
                <a:ea typeface="微软雅黑" pitchFamily="34" charset="-122"/>
              </a:rPr>
              <a:t>万平米，服务器托管</a:t>
            </a:r>
            <a:r>
              <a:rPr lang="en-US" altLang="zh-CN" sz="2800" dirty="0" smtClean="0">
                <a:solidFill>
                  <a:schemeClr val="accent2"/>
                </a:solidFill>
                <a:latin typeface="微软雅黑" pitchFamily="34" charset="-122"/>
                <a:ea typeface="微软雅黑" pitchFamily="34" charset="-122"/>
              </a:rPr>
              <a:t>10</a:t>
            </a:r>
            <a:r>
              <a:rPr lang="zh-CN" altLang="en-US" sz="2800" dirty="0" smtClean="0">
                <a:solidFill>
                  <a:schemeClr val="accent2"/>
                </a:solidFill>
                <a:latin typeface="微软雅黑" pitchFamily="34" charset="-122"/>
                <a:ea typeface="微软雅黑" pitchFamily="34" charset="-122"/>
              </a:rPr>
              <a:t>万台</a:t>
            </a:r>
            <a:endParaRPr lang="en-US" altLang="zh-CN" sz="2800" dirty="0" smtClean="0">
              <a:solidFill>
                <a:schemeClr val="accent2"/>
              </a:solidFill>
              <a:latin typeface="微软雅黑" pitchFamily="34" charset="-122"/>
              <a:ea typeface="微软雅黑" pitchFamily="34" charset="-122"/>
            </a:endParaRPr>
          </a:p>
          <a:p>
            <a:pPr marL="342900" lvl="0" indent="-342900">
              <a:lnSpc>
                <a:spcPct val="90000"/>
              </a:lnSpc>
              <a:spcBef>
                <a:spcPct val="20000"/>
              </a:spcBef>
              <a:buFont typeface="Arial" charset="0"/>
              <a:buChar char="•"/>
              <a:defRPr/>
            </a:pPr>
            <a:endParaRPr lang="en-US" altLang="zh-CN" sz="2800" dirty="0" smtClean="0">
              <a:solidFill>
                <a:schemeClr val="tx2"/>
              </a:solidFill>
              <a:latin typeface="+mn-lt"/>
              <a:ea typeface="黑体" pitchFamily="49" charset="-122"/>
            </a:endParaRPr>
          </a:p>
          <a:p>
            <a:pPr marL="342900" lvl="0" indent="-342900">
              <a:lnSpc>
                <a:spcPct val="90000"/>
              </a:lnSpc>
              <a:spcBef>
                <a:spcPct val="20000"/>
              </a:spcBef>
              <a:buFont typeface="Arial" charset="0"/>
              <a:buChar char="•"/>
              <a:defRPr/>
            </a:pPr>
            <a:endParaRPr lang="zh-CN" altLang="en-US" sz="2800" dirty="0">
              <a:solidFill>
                <a:schemeClr val="tx2"/>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胶水语言</a:t>
            </a:r>
            <a:r>
              <a:rPr lang="en-US" altLang="zh-CN" sz="3200" b="1" dirty="0" smtClean="0">
                <a:solidFill>
                  <a:srgbClr val="0070C0"/>
                </a:solidFill>
                <a:latin typeface="Verdana" pitchFamily="34" charset="0"/>
                <a:ea typeface="微软雅黑" pitchFamily="34" charset="-122"/>
                <a:cs typeface="Verdana" pitchFamily="34" charset="0"/>
              </a:rPr>
              <a:t>Python</a:t>
            </a:r>
            <a:r>
              <a:rPr lang="zh-CN" altLang="en-US" sz="3200" b="1" dirty="0" smtClean="0">
                <a:solidFill>
                  <a:srgbClr val="0070C0"/>
                </a:solidFill>
                <a:latin typeface="Verdana" pitchFamily="34" charset="0"/>
                <a:ea typeface="微软雅黑" pitchFamily="34" charset="-122"/>
                <a:cs typeface="Verdana" pitchFamily="34" charset="0"/>
              </a:rPr>
              <a:t>发明者</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 name="Rectangle 2"/>
          <p:cNvSpPr>
            <a:spLocks noChangeArrowheads="1"/>
          </p:cNvSpPr>
          <p:nvPr/>
        </p:nvSpPr>
        <p:spPr bwMode="auto">
          <a:xfrm>
            <a:off x="250825" y="714362"/>
            <a:ext cx="5184775"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en-US" altLang="zh-CN" sz="2000" dirty="0" smtClean="0">
                <a:latin typeface="黑体" pitchFamily="49" charset="-122"/>
                <a:ea typeface="黑体" pitchFamily="49" charset="-122"/>
              </a:rPr>
              <a:t>Guido van </a:t>
            </a:r>
            <a:r>
              <a:rPr lang="en-US" altLang="zh-CN" sz="2000" dirty="0" err="1" smtClean="0">
                <a:latin typeface="黑体" pitchFamily="49" charset="-122"/>
                <a:ea typeface="黑体" pitchFamily="49" charset="-122"/>
              </a:rPr>
              <a:t>Rossum</a:t>
            </a:r>
            <a:r>
              <a:rPr lang="zh-CN" altLang="en-US" sz="2000" dirty="0" smtClean="0">
                <a:latin typeface="黑体" pitchFamily="49" charset="-122"/>
                <a:ea typeface="黑体" pitchFamily="49" charset="-122"/>
              </a:rPr>
              <a:t>是</a:t>
            </a:r>
            <a:r>
              <a:rPr lang="en-US" altLang="zh-CN" sz="2000" dirty="0" smtClean="0">
                <a:latin typeface="黑体" pitchFamily="49" charset="-122"/>
                <a:ea typeface="黑体" pitchFamily="49" charset="-122"/>
              </a:rPr>
              <a:t>Python</a:t>
            </a:r>
            <a:r>
              <a:rPr lang="zh-CN" altLang="en-US" sz="2000" dirty="0" smtClean="0">
                <a:latin typeface="黑体" pitchFamily="49" charset="-122"/>
                <a:ea typeface="黑体" pitchFamily="49" charset="-122"/>
              </a:rPr>
              <a:t>编程语言的创始人，</a:t>
            </a:r>
            <a:r>
              <a:rPr lang="en-US" altLang="zh-CN" sz="2000" dirty="0" smtClean="0">
                <a:latin typeface="黑体" pitchFamily="49" charset="-122"/>
                <a:ea typeface="黑体" pitchFamily="49" charset="-122"/>
              </a:rPr>
              <a:t>Guido</a:t>
            </a:r>
            <a:r>
              <a:rPr lang="zh-CN" altLang="en-US" sz="2000" dirty="0" smtClean="0">
                <a:latin typeface="黑体" pitchFamily="49" charset="-122"/>
                <a:ea typeface="黑体" pitchFamily="49" charset="-122"/>
              </a:rPr>
              <a:t>在</a:t>
            </a:r>
            <a:r>
              <a:rPr lang="en-US" altLang="zh-CN" sz="2000" dirty="0" smtClean="0">
                <a:latin typeface="黑体" pitchFamily="49" charset="-122"/>
                <a:ea typeface="黑体" pitchFamily="49" charset="-122"/>
              </a:rPr>
              <a:t>1982</a:t>
            </a:r>
            <a:r>
              <a:rPr lang="zh-CN" altLang="en-US" sz="2000" dirty="0" smtClean="0">
                <a:latin typeface="黑体" pitchFamily="49" charset="-122"/>
                <a:ea typeface="黑体" pitchFamily="49" charset="-122"/>
              </a:rPr>
              <a:t>年获得阿姆斯特丹大学的数学和计算机科学的硕士学位，并于同年加入一个多媒体组织</a:t>
            </a:r>
            <a:r>
              <a:rPr lang="en-US" altLang="zh-CN" sz="2000" dirty="0" smtClean="0">
                <a:latin typeface="黑体" pitchFamily="49" charset="-122"/>
                <a:ea typeface="黑体" pitchFamily="49" charset="-122"/>
              </a:rPr>
              <a:t>CWI</a:t>
            </a:r>
            <a:r>
              <a:rPr lang="zh-CN" altLang="en-US" sz="2000" dirty="0" smtClean="0">
                <a:latin typeface="黑体" pitchFamily="49" charset="-122"/>
                <a:ea typeface="黑体" pitchFamily="49" charset="-122"/>
              </a:rPr>
              <a:t>做调研员。</a:t>
            </a:r>
            <a:r>
              <a:rPr lang="en-US" altLang="zh-CN" sz="2000" dirty="0" smtClean="0">
                <a:latin typeface="黑体" pitchFamily="49" charset="-122"/>
                <a:ea typeface="黑体" pitchFamily="49" charset="-122"/>
              </a:rPr>
              <a:t>1989</a:t>
            </a:r>
            <a:r>
              <a:rPr lang="zh-CN" altLang="en-US" sz="2000" dirty="0" smtClean="0">
                <a:latin typeface="黑体" pitchFamily="49" charset="-122"/>
                <a:ea typeface="黑体" pitchFamily="49" charset="-122"/>
              </a:rPr>
              <a:t>年，他创立了</a:t>
            </a:r>
            <a:r>
              <a:rPr lang="en-US" altLang="zh-CN" sz="2000" dirty="0" smtClean="0">
                <a:latin typeface="黑体" pitchFamily="49" charset="-122"/>
                <a:ea typeface="黑体" pitchFamily="49" charset="-122"/>
              </a:rPr>
              <a:t>Python</a:t>
            </a:r>
            <a:r>
              <a:rPr lang="zh-CN" altLang="en-US" sz="2000" dirty="0" smtClean="0">
                <a:latin typeface="黑体" pitchFamily="49" charset="-122"/>
                <a:ea typeface="黑体" pitchFamily="49" charset="-122"/>
              </a:rPr>
              <a:t>语言。现在</a:t>
            </a:r>
            <a:r>
              <a:rPr lang="en-US" altLang="zh-CN" sz="2000" dirty="0" smtClean="0">
                <a:latin typeface="黑体" pitchFamily="49" charset="-122"/>
                <a:ea typeface="黑体" pitchFamily="49" charset="-122"/>
              </a:rPr>
              <a:t>Guido</a:t>
            </a:r>
            <a:r>
              <a:rPr lang="zh-CN" altLang="en-US" sz="2000" dirty="0" smtClean="0">
                <a:latin typeface="黑体" pitchFamily="49" charset="-122"/>
                <a:ea typeface="黑体" pitchFamily="49" charset="-122"/>
              </a:rPr>
              <a:t>在为</a:t>
            </a:r>
            <a:r>
              <a:rPr lang="en-US" altLang="zh-CN" sz="2000" dirty="0" smtClean="0">
                <a:latin typeface="黑体" pitchFamily="49" charset="-122"/>
                <a:ea typeface="黑体" pitchFamily="49" charset="-122"/>
              </a:rPr>
              <a:t>Google</a:t>
            </a:r>
            <a:r>
              <a:rPr lang="zh-CN" altLang="en-US" sz="2000" dirty="0" smtClean="0">
                <a:latin typeface="黑体" pitchFamily="49" charset="-122"/>
                <a:ea typeface="黑体" pitchFamily="49" charset="-122"/>
              </a:rPr>
              <a:t>工作（其中有一半时间是花在</a:t>
            </a:r>
            <a:r>
              <a:rPr lang="en-US" altLang="zh-CN" sz="2000" dirty="0" smtClean="0">
                <a:latin typeface="黑体" pitchFamily="49" charset="-122"/>
                <a:ea typeface="黑体" pitchFamily="49" charset="-122"/>
              </a:rPr>
              <a:t>Python</a:t>
            </a:r>
            <a:r>
              <a:rPr lang="zh-CN" altLang="en-US" sz="2000" dirty="0" smtClean="0">
                <a:latin typeface="黑体" pitchFamily="49" charset="-122"/>
                <a:ea typeface="黑体" pitchFamily="49" charset="-122"/>
              </a:rPr>
              <a:t>上）。</a:t>
            </a:r>
            <a:endParaRPr lang="en-US" altLang="zh-CN" sz="2000"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en-US" altLang="zh-CN" sz="2000" dirty="0" smtClean="0">
                <a:latin typeface="黑体" pitchFamily="49" charset="-122"/>
                <a:ea typeface="黑体" pitchFamily="49" charset="-122"/>
              </a:rPr>
              <a:t>Python </a:t>
            </a:r>
            <a:r>
              <a:rPr lang="zh-CN" altLang="en-US" sz="2000" dirty="0" smtClean="0">
                <a:latin typeface="黑体" pitchFamily="49" charset="-122"/>
                <a:ea typeface="黑体" pitchFamily="49" charset="-122"/>
              </a:rPr>
              <a:t>源代码同样遵循</a:t>
            </a:r>
            <a:r>
              <a:rPr lang="en-US" altLang="zh-CN" sz="2000" dirty="0" smtClean="0">
                <a:latin typeface="黑体" pitchFamily="49" charset="-122"/>
                <a:ea typeface="黑体" pitchFamily="49" charset="-122"/>
              </a:rPr>
              <a:t>GPL</a:t>
            </a:r>
            <a:r>
              <a:rPr lang="zh-CN" altLang="en-US" sz="2000" dirty="0" smtClean="0">
                <a:latin typeface="黑体" pitchFamily="49" charset="-122"/>
                <a:ea typeface="黑体" pitchFamily="49" charset="-122"/>
              </a:rPr>
              <a:t>协议。</a:t>
            </a:r>
            <a:r>
              <a:rPr lang="en-US" altLang="zh-CN" sz="2000" dirty="0" smtClean="0">
                <a:latin typeface="黑体" pitchFamily="49" charset="-122"/>
                <a:ea typeface="黑体" pitchFamily="49" charset="-122"/>
              </a:rPr>
              <a:t>Python</a:t>
            </a:r>
            <a:r>
              <a:rPr lang="zh-CN" altLang="en-US" sz="2000" dirty="0" smtClean="0">
                <a:latin typeface="黑体" pitchFamily="49" charset="-122"/>
                <a:ea typeface="黑体" pitchFamily="49" charset="-122"/>
              </a:rPr>
              <a:t>语法简洁而清晰，具有丰富和强大的类库。它常被昵称为胶水语言，能够把用其他语言制作的各种模块</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尤其是</a:t>
            </a:r>
            <a:r>
              <a:rPr lang="en-US" altLang="zh-CN" sz="2000" dirty="0" smtClean="0">
                <a:latin typeface="黑体" pitchFamily="49" charset="-122"/>
                <a:ea typeface="黑体" pitchFamily="49" charset="-122"/>
              </a:rPr>
              <a:t>C/C++)</a:t>
            </a:r>
            <a:r>
              <a:rPr lang="zh-CN" altLang="en-US" sz="2000" dirty="0" smtClean="0">
                <a:latin typeface="黑体" pitchFamily="49" charset="-122"/>
                <a:ea typeface="黑体" pitchFamily="49" charset="-122"/>
              </a:rPr>
              <a:t>很轻松地联结在一起</a:t>
            </a:r>
            <a:endParaRPr lang="en-US" altLang="zh-CN" sz="2000" dirty="0">
              <a:latin typeface="黑体" pitchFamily="49" charset="-122"/>
              <a:ea typeface="黑体" pitchFamily="49" charset="-122"/>
            </a:endParaRPr>
          </a:p>
        </p:txBody>
      </p:sp>
      <p:pic>
        <p:nvPicPr>
          <p:cNvPr id="254978" name="Picture 2" descr="http://images.cnitblog.com/blog/413416/201302/06100633-c2ce8755002945df846b5dad1dc25cdd.jpg"/>
          <p:cNvPicPr>
            <a:picLocks noChangeAspect="1" noChangeArrowheads="1"/>
          </p:cNvPicPr>
          <p:nvPr/>
        </p:nvPicPr>
        <p:blipFill>
          <a:blip r:embed="rId3" cstate="print"/>
          <a:srcRect/>
          <a:stretch>
            <a:fillRect/>
          </a:stretch>
        </p:blipFill>
        <p:spPr bwMode="auto">
          <a:xfrm>
            <a:off x="5643570" y="214296"/>
            <a:ext cx="3143245" cy="4714868"/>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R</a:t>
            </a:r>
            <a:r>
              <a:rPr lang="zh-CN" altLang="en-US" sz="3200" b="1" dirty="0" smtClean="0">
                <a:solidFill>
                  <a:srgbClr val="0070C0"/>
                </a:solidFill>
                <a:latin typeface="Verdana" pitchFamily="34" charset="0"/>
                <a:ea typeface="微软雅黑" pitchFamily="34" charset="-122"/>
                <a:cs typeface="Verdana" pitchFamily="34" charset="0"/>
              </a:rPr>
              <a:t>语言发明者</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 name="Rectangle 2"/>
          <p:cNvSpPr>
            <a:spLocks noChangeArrowheads="1"/>
          </p:cNvSpPr>
          <p:nvPr/>
        </p:nvSpPr>
        <p:spPr bwMode="auto">
          <a:xfrm>
            <a:off x="250825" y="714362"/>
            <a:ext cx="5892811"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en-US" altLang="zh-CN" sz="1600" dirty="0" smtClean="0">
                <a:latin typeface="黑体" pitchFamily="49" charset="-122"/>
                <a:ea typeface="黑体" pitchFamily="49" charset="-122"/>
              </a:rPr>
              <a:t>R</a:t>
            </a:r>
            <a:r>
              <a:rPr lang="zh-CN" altLang="en-US" sz="1600" dirty="0" smtClean="0">
                <a:latin typeface="黑体" pitchFamily="49" charset="-122"/>
                <a:ea typeface="黑体" pitchFamily="49" charset="-122"/>
              </a:rPr>
              <a:t>本来是由来自新西兰奥克兰大学的</a:t>
            </a:r>
            <a:r>
              <a:rPr lang="en-US" altLang="zh-CN" sz="1600" dirty="0" smtClean="0">
                <a:latin typeface="黑体" pitchFamily="49" charset="-122"/>
                <a:ea typeface="黑体" pitchFamily="49" charset="-122"/>
              </a:rPr>
              <a:t>Ross </a:t>
            </a:r>
            <a:r>
              <a:rPr lang="en-US" altLang="zh-CN" sz="1600" dirty="0" err="1" smtClean="0">
                <a:latin typeface="黑体" pitchFamily="49" charset="-122"/>
                <a:ea typeface="黑体" pitchFamily="49" charset="-122"/>
              </a:rPr>
              <a:t>Ihaka</a:t>
            </a:r>
            <a:r>
              <a:rPr lang="zh-CN" altLang="en-US" sz="1600" dirty="0" smtClean="0">
                <a:latin typeface="黑体" pitchFamily="49" charset="-122"/>
                <a:ea typeface="黑体" pitchFamily="49" charset="-122"/>
              </a:rPr>
              <a:t>和</a:t>
            </a:r>
            <a:r>
              <a:rPr lang="en-US" altLang="zh-CN" sz="1600" dirty="0" smtClean="0">
                <a:latin typeface="黑体" pitchFamily="49" charset="-122"/>
                <a:ea typeface="黑体" pitchFamily="49" charset="-122"/>
              </a:rPr>
              <a:t>Robert Gentleman</a:t>
            </a:r>
            <a:r>
              <a:rPr lang="zh-CN" altLang="en-US" sz="1600" dirty="0" smtClean="0">
                <a:latin typeface="黑体" pitchFamily="49" charset="-122"/>
                <a:ea typeface="黑体" pitchFamily="49" charset="-122"/>
              </a:rPr>
              <a:t>开发。</a:t>
            </a:r>
            <a:r>
              <a:rPr lang="en-US" altLang="zh-CN" sz="1600" dirty="0" smtClean="0">
                <a:latin typeface="黑体" pitchFamily="49" charset="-122"/>
                <a:ea typeface="黑体" pitchFamily="49" charset="-122"/>
              </a:rPr>
              <a:t>R</a:t>
            </a:r>
            <a:r>
              <a:rPr lang="zh-CN" altLang="en-US" sz="1600" dirty="0" smtClean="0">
                <a:latin typeface="黑体" pitchFamily="49" charset="-122"/>
                <a:ea typeface="黑体" pitchFamily="49" charset="-122"/>
              </a:rPr>
              <a:t>是一种适用于统计分析计算和图像处理的语言。受</a:t>
            </a:r>
            <a:r>
              <a:rPr lang="en-US" altLang="zh-CN" sz="1600" dirty="0" smtClean="0">
                <a:latin typeface="黑体" pitchFamily="49" charset="-122"/>
                <a:ea typeface="黑体" pitchFamily="49" charset="-122"/>
              </a:rPr>
              <a:t>S</a:t>
            </a:r>
            <a:r>
              <a:rPr lang="zh-CN" altLang="en-US" sz="1600" dirty="0" smtClean="0">
                <a:latin typeface="黑体" pitchFamily="49" charset="-122"/>
                <a:ea typeface="黑体" pitchFamily="49" charset="-122"/>
              </a:rPr>
              <a:t>语言和</a:t>
            </a:r>
            <a:r>
              <a:rPr lang="en-US" altLang="zh-CN" sz="1600" dirty="0" smtClean="0">
                <a:latin typeface="黑体" pitchFamily="49" charset="-122"/>
                <a:ea typeface="黑体" pitchFamily="49" charset="-122"/>
              </a:rPr>
              <a:t>Scheme</a:t>
            </a:r>
            <a:r>
              <a:rPr lang="zh-CN" altLang="en-US" sz="1600" dirty="0" smtClean="0">
                <a:latin typeface="黑体" pitchFamily="49" charset="-122"/>
                <a:ea typeface="黑体" pitchFamily="49" charset="-122"/>
              </a:rPr>
              <a:t>语言影响发展而来，早期</a:t>
            </a:r>
            <a:r>
              <a:rPr lang="en-US" altLang="zh-CN" sz="1600" dirty="0" smtClean="0">
                <a:latin typeface="黑体" pitchFamily="49" charset="-122"/>
                <a:ea typeface="黑体" pitchFamily="49" charset="-122"/>
              </a:rPr>
              <a:t>R</a:t>
            </a:r>
            <a:r>
              <a:rPr lang="zh-CN" altLang="en-US" sz="1600" dirty="0" smtClean="0">
                <a:latin typeface="黑体" pitchFamily="49" charset="-122"/>
                <a:ea typeface="黑体" pitchFamily="49" charset="-122"/>
              </a:rPr>
              <a:t>是基于</a:t>
            </a:r>
            <a:r>
              <a:rPr lang="en-US" altLang="zh-CN" sz="1600" dirty="0" smtClean="0">
                <a:latin typeface="黑体" pitchFamily="49" charset="-122"/>
                <a:ea typeface="黑体" pitchFamily="49" charset="-122"/>
              </a:rPr>
              <a:t>S</a:t>
            </a:r>
            <a:r>
              <a:rPr lang="zh-CN" altLang="en-US" sz="1600" dirty="0" smtClean="0">
                <a:latin typeface="黑体" pitchFamily="49" charset="-122"/>
                <a:ea typeface="黑体" pitchFamily="49" charset="-122"/>
              </a:rPr>
              <a:t>语言的一个</a:t>
            </a:r>
            <a:r>
              <a:rPr lang="en-US" altLang="zh-CN" sz="1600" dirty="0" smtClean="0">
                <a:latin typeface="黑体" pitchFamily="49" charset="-122"/>
                <a:ea typeface="黑体" pitchFamily="49" charset="-122"/>
              </a:rPr>
              <a:t>GNU</a:t>
            </a:r>
            <a:r>
              <a:rPr lang="zh-CN" altLang="en-US" sz="1600" dirty="0" smtClean="0">
                <a:latin typeface="黑体" pitchFamily="49" charset="-122"/>
                <a:ea typeface="黑体" pitchFamily="49" charset="-122"/>
              </a:rPr>
              <a:t>项目，所以也可以当作</a:t>
            </a:r>
            <a:r>
              <a:rPr lang="en-US" altLang="zh-CN" sz="1600" dirty="0" smtClean="0">
                <a:latin typeface="黑体" pitchFamily="49" charset="-122"/>
                <a:ea typeface="黑体" pitchFamily="49" charset="-122"/>
              </a:rPr>
              <a:t>S</a:t>
            </a:r>
            <a:r>
              <a:rPr lang="zh-CN" altLang="en-US" sz="1600" dirty="0" smtClean="0">
                <a:latin typeface="黑体" pitchFamily="49" charset="-122"/>
                <a:ea typeface="黑体" pitchFamily="49" charset="-122"/>
              </a:rPr>
              <a:t>语言的一种实现，通常用</a:t>
            </a:r>
            <a:r>
              <a:rPr lang="en-US" altLang="zh-CN" sz="1600" dirty="0" smtClean="0">
                <a:latin typeface="黑体" pitchFamily="49" charset="-122"/>
                <a:ea typeface="黑体" pitchFamily="49" charset="-122"/>
              </a:rPr>
              <a:t>S</a:t>
            </a:r>
            <a:r>
              <a:rPr lang="zh-CN" altLang="en-US" sz="1600" dirty="0" smtClean="0">
                <a:latin typeface="黑体" pitchFamily="49" charset="-122"/>
                <a:ea typeface="黑体" pitchFamily="49" charset="-122"/>
              </a:rPr>
              <a:t>语言编写的代码都可以不作任何修改的在</a:t>
            </a:r>
            <a:r>
              <a:rPr lang="en-US" altLang="zh-CN" sz="1600" dirty="0" smtClean="0">
                <a:latin typeface="黑体" pitchFamily="49" charset="-122"/>
                <a:ea typeface="黑体" pitchFamily="49" charset="-122"/>
              </a:rPr>
              <a:t>R</a:t>
            </a:r>
            <a:r>
              <a:rPr lang="zh-CN" altLang="en-US" sz="1600" dirty="0" smtClean="0">
                <a:latin typeface="黑体" pitchFamily="49" charset="-122"/>
                <a:ea typeface="黑体" pitchFamily="49" charset="-122"/>
              </a:rPr>
              <a:t>环境下运行</a:t>
            </a:r>
            <a:endParaRPr lang="en-US" altLang="zh-CN" sz="1600" dirty="0">
              <a:latin typeface="黑体" pitchFamily="49" charset="-122"/>
              <a:ea typeface="黑体" pitchFamily="49" charset="-122"/>
            </a:endParaRPr>
          </a:p>
        </p:txBody>
      </p:sp>
      <p:pic>
        <p:nvPicPr>
          <p:cNvPr id="257026" name="Picture 2" descr="http://images.cnitblog.com/blog/43680/201305/16232630-3384ce690c544df7b17d60b778781c66.jpg"/>
          <p:cNvPicPr>
            <a:picLocks noChangeAspect="1" noChangeArrowheads="1"/>
          </p:cNvPicPr>
          <p:nvPr/>
        </p:nvPicPr>
        <p:blipFill>
          <a:blip r:embed="rId3" cstate="print"/>
          <a:srcRect/>
          <a:stretch>
            <a:fillRect/>
          </a:stretch>
        </p:blipFill>
        <p:spPr bwMode="auto">
          <a:xfrm>
            <a:off x="6196180" y="928676"/>
            <a:ext cx="2623977" cy="3895720"/>
          </a:xfrm>
          <a:prstGeom prst="rect">
            <a:avLst/>
          </a:prstGeom>
          <a:noFill/>
        </p:spPr>
      </p:pic>
      <p:pic>
        <p:nvPicPr>
          <p:cNvPr id="257028" name="Picture 4" descr="http://images.cnitblog.com/blog/43680/201305/16232642-f9e131d78a944f4e99d54532c18d1351.jpg"/>
          <p:cNvPicPr>
            <a:picLocks noChangeAspect="1" noChangeArrowheads="1"/>
          </p:cNvPicPr>
          <p:nvPr/>
        </p:nvPicPr>
        <p:blipFill>
          <a:blip r:embed="rId4" cstate="print"/>
          <a:srcRect/>
          <a:stretch>
            <a:fillRect/>
          </a:stretch>
        </p:blipFill>
        <p:spPr bwMode="auto">
          <a:xfrm>
            <a:off x="1500166" y="2108386"/>
            <a:ext cx="3724272" cy="2801747"/>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err="1" smtClean="0">
                <a:solidFill>
                  <a:srgbClr val="0070C0"/>
                </a:solidFill>
                <a:latin typeface="Verdana" pitchFamily="34" charset="0"/>
                <a:ea typeface="微软雅黑" pitchFamily="34" charset="-122"/>
                <a:cs typeface="Verdana" pitchFamily="34" charset="0"/>
              </a:rPr>
              <a:t>Scala</a:t>
            </a:r>
            <a:r>
              <a:rPr lang="zh-CN" altLang="en-US" sz="3200" b="1" dirty="0" smtClean="0">
                <a:solidFill>
                  <a:srgbClr val="0070C0"/>
                </a:solidFill>
                <a:latin typeface="Verdana" pitchFamily="34" charset="0"/>
                <a:ea typeface="微软雅黑" pitchFamily="34" charset="-122"/>
                <a:cs typeface="Verdana" pitchFamily="34" charset="0"/>
              </a:rPr>
              <a:t>语言发明者</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 name="Rectangle 2"/>
          <p:cNvSpPr>
            <a:spLocks noChangeArrowheads="1"/>
          </p:cNvSpPr>
          <p:nvPr/>
        </p:nvSpPr>
        <p:spPr bwMode="auto">
          <a:xfrm>
            <a:off x="250825" y="714362"/>
            <a:ext cx="4035423" cy="1376362"/>
          </a:xfrm>
          <a:prstGeom prst="rect">
            <a:avLst/>
          </a:prstGeom>
          <a:noFill/>
          <a:ln w="9525">
            <a:noFill/>
            <a:miter lim="800000"/>
            <a:headEnd/>
            <a:tailEnd/>
          </a:ln>
        </p:spPr>
        <p:txBody>
          <a:bodyPr/>
          <a:lstStyle/>
          <a:p>
            <a:pPr marL="342900" indent="-342900" eaLnBrk="0" hangingPunct="0">
              <a:spcBef>
                <a:spcPct val="20000"/>
              </a:spcBef>
              <a:buClr>
                <a:srgbClr val="0033CC"/>
              </a:buClr>
              <a:buFont typeface="Wingdings" pitchFamily="2" charset="2"/>
              <a:buChar char="§"/>
            </a:pPr>
            <a:r>
              <a:rPr lang="en-US" altLang="zh-CN" dirty="0" err="1" smtClean="0">
                <a:latin typeface="黑体" pitchFamily="49" charset="-122"/>
                <a:ea typeface="黑体" pitchFamily="49" charset="-122"/>
              </a:rPr>
              <a:t>Scala</a:t>
            </a:r>
            <a:r>
              <a:rPr lang="zh-CN" altLang="en-US" dirty="0" smtClean="0">
                <a:latin typeface="黑体" pitchFamily="49" charset="-122"/>
                <a:ea typeface="黑体" pitchFamily="49" charset="-122"/>
              </a:rPr>
              <a:t>是一门多范式的编程语言，类似</a:t>
            </a:r>
            <a:r>
              <a:rPr lang="en-US" altLang="zh-CN" dirty="0" smtClean="0">
                <a:latin typeface="黑体" pitchFamily="49" charset="-122"/>
                <a:ea typeface="黑体" pitchFamily="49" charset="-122"/>
              </a:rPr>
              <a:t>java</a:t>
            </a:r>
            <a:r>
              <a:rPr lang="zh-CN" altLang="en-US" dirty="0" smtClean="0">
                <a:latin typeface="黑体" pitchFamily="49" charset="-122"/>
                <a:ea typeface="黑体" pitchFamily="49" charset="-122"/>
              </a:rPr>
              <a:t>的编程语言</a:t>
            </a:r>
            <a:r>
              <a:rPr lang="en-US" altLang="zh-CN" dirty="0" smtClean="0">
                <a:latin typeface="黑体" pitchFamily="49" charset="-122"/>
                <a:ea typeface="黑体" pitchFamily="49" charset="-122"/>
              </a:rPr>
              <a:t> </a:t>
            </a:r>
            <a:r>
              <a:rPr lang="zh-CN" altLang="en-US" dirty="0" smtClean="0">
                <a:latin typeface="黑体" pitchFamily="49" charset="-122"/>
                <a:ea typeface="黑体" pitchFamily="49" charset="-122"/>
              </a:rPr>
              <a:t>，设计实现可伸缩的语言、并集成面向对象编程和函数式编程的各种特性。</a:t>
            </a:r>
            <a:endParaRPr lang="en-US" altLang="zh-CN" dirty="0" smtClean="0">
              <a:latin typeface="黑体" pitchFamily="49" charset="-122"/>
              <a:ea typeface="黑体" pitchFamily="49" charset="-122"/>
            </a:endParaRPr>
          </a:p>
          <a:p>
            <a:pPr marL="342900" indent="-342900" eaLnBrk="0" hangingPunct="0">
              <a:spcBef>
                <a:spcPct val="20000"/>
              </a:spcBef>
              <a:buClr>
                <a:srgbClr val="0033CC"/>
              </a:buClr>
              <a:buFont typeface="Wingdings" pitchFamily="2" charset="2"/>
              <a:buChar char="§"/>
            </a:pPr>
            <a:r>
              <a:rPr lang="en-US" altLang="zh-CN" dirty="0" smtClean="0">
                <a:latin typeface="黑体" pitchFamily="49" charset="-122"/>
                <a:ea typeface="黑体" pitchFamily="49" charset="-122"/>
              </a:rPr>
              <a:t>Martin </a:t>
            </a:r>
            <a:r>
              <a:rPr lang="en-US" altLang="zh-CN" dirty="0" err="1" smtClean="0">
                <a:latin typeface="黑体" pitchFamily="49" charset="-122"/>
                <a:ea typeface="黑体" pitchFamily="49" charset="-122"/>
              </a:rPr>
              <a:t>Odersky</a:t>
            </a:r>
            <a:r>
              <a:rPr lang="zh-CN" altLang="en-US" dirty="0" smtClean="0">
                <a:latin typeface="黑体" pitchFamily="49" charset="-122"/>
                <a:ea typeface="黑体" pitchFamily="49" charset="-122"/>
              </a:rPr>
              <a:t>是</a:t>
            </a:r>
            <a:r>
              <a:rPr lang="en-US" altLang="zh-CN" dirty="0" err="1" smtClean="0">
                <a:latin typeface="黑体" pitchFamily="49" charset="-122"/>
                <a:ea typeface="黑体" pitchFamily="49" charset="-122"/>
              </a:rPr>
              <a:t>Scala</a:t>
            </a:r>
            <a:r>
              <a:rPr lang="zh-CN" altLang="en-US" dirty="0" smtClean="0">
                <a:latin typeface="黑体" pitchFamily="49" charset="-122"/>
                <a:ea typeface="黑体" pitchFamily="49" charset="-122"/>
              </a:rPr>
              <a:t>编程语言的发明者。</a:t>
            </a:r>
            <a:r>
              <a:rPr lang="en-US" altLang="zh-CN" dirty="0" smtClean="0">
                <a:latin typeface="黑体" pitchFamily="49" charset="-122"/>
                <a:ea typeface="黑体" pitchFamily="49" charset="-122"/>
              </a:rPr>
              <a:t>EPFL</a:t>
            </a:r>
            <a:r>
              <a:rPr lang="zh-CN" altLang="en-US" dirty="0" smtClean="0">
                <a:latin typeface="黑体" pitchFamily="49" charset="-122"/>
                <a:ea typeface="黑体" pitchFamily="49" charset="-122"/>
              </a:rPr>
              <a:t>（瑞士领先的技术大学）的教授。他一直不断追求着一个目标：让写程序这样一个基础工作变得高效、简单且令人愉悦。他可能比世界上任何一个人写过更多的</a:t>
            </a:r>
            <a:r>
              <a:rPr lang="en-US" altLang="zh-CN" dirty="0" smtClean="0">
                <a:latin typeface="黑体" pitchFamily="49" charset="-122"/>
                <a:ea typeface="黑体" pitchFamily="49" charset="-122"/>
              </a:rPr>
              <a:t>Java</a:t>
            </a:r>
            <a:r>
              <a:rPr lang="zh-CN" altLang="en-US" dirty="0" smtClean="0">
                <a:latin typeface="黑体" pitchFamily="49" charset="-122"/>
                <a:ea typeface="黑体" pitchFamily="49" charset="-122"/>
              </a:rPr>
              <a:t>和</a:t>
            </a:r>
            <a:r>
              <a:rPr lang="en-US" altLang="zh-CN" dirty="0" err="1" smtClean="0">
                <a:latin typeface="黑体" pitchFamily="49" charset="-122"/>
                <a:ea typeface="黑体" pitchFamily="49" charset="-122"/>
              </a:rPr>
              <a:t>Scala</a:t>
            </a:r>
            <a:r>
              <a:rPr lang="zh-CN" altLang="en-US" dirty="0" smtClean="0">
                <a:latin typeface="黑体" pitchFamily="49" charset="-122"/>
                <a:ea typeface="黑体" pitchFamily="49" charset="-122"/>
              </a:rPr>
              <a:t>代码。他编写了</a:t>
            </a:r>
            <a:r>
              <a:rPr lang="en-US" altLang="zh-CN" dirty="0" err="1" smtClean="0">
                <a:latin typeface="黑体" pitchFamily="49" charset="-122"/>
                <a:ea typeface="黑体" pitchFamily="49" charset="-122"/>
              </a:rPr>
              <a:t>javac</a:t>
            </a:r>
            <a:r>
              <a:rPr lang="zh-CN" altLang="en-US" dirty="0" smtClean="0">
                <a:latin typeface="黑体" pitchFamily="49" charset="-122"/>
                <a:ea typeface="黑体" pitchFamily="49" charset="-122"/>
              </a:rPr>
              <a:t>，这是目前大部分</a:t>
            </a:r>
            <a:r>
              <a:rPr lang="en-US" altLang="zh-CN" dirty="0" smtClean="0">
                <a:latin typeface="黑体" pitchFamily="49" charset="-122"/>
                <a:ea typeface="黑体" pitchFamily="49" charset="-122"/>
              </a:rPr>
              <a:t>Java</a:t>
            </a:r>
            <a:r>
              <a:rPr lang="zh-CN" altLang="en-US" dirty="0" smtClean="0">
                <a:latin typeface="黑体" pitchFamily="49" charset="-122"/>
                <a:ea typeface="黑体" pitchFamily="49" charset="-122"/>
              </a:rPr>
              <a:t>程序员所使用的编译器。他也编写了</a:t>
            </a:r>
            <a:r>
              <a:rPr lang="en-US" altLang="zh-CN" dirty="0" err="1" smtClean="0">
                <a:latin typeface="黑体" pitchFamily="49" charset="-122"/>
                <a:ea typeface="黑体" pitchFamily="49" charset="-122"/>
              </a:rPr>
              <a:t>Scala</a:t>
            </a:r>
            <a:r>
              <a:rPr lang="zh-CN" altLang="en-US" dirty="0" smtClean="0">
                <a:latin typeface="黑体" pitchFamily="49" charset="-122"/>
                <a:ea typeface="黑体" pitchFamily="49" charset="-122"/>
              </a:rPr>
              <a:t>编译器</a:t>
            </a:r>
            <a:r>
              <a:rPr lang="en-US" altLang="zh-CN" dirty="0" err="1" smtClean="0">
                <a:latin typeface="黑体" pitchFamily="49" charset="-122"/>
                <a:ea typeface="黑体" pitchFamily="49" charset="-122"/>
              </a:rPr>
              <a:t>scalac</a:t>
            </a:r>
            <a:r>
              <a:rPr lang="zh-CN" altLang="en-US" dirty="0" smtClean="0">
                <a:latin typeface="黑体" pitchFamily="49" charset="-122"/>
                <a:ea typeface="黑体" pitchFamily="49" charset="-122"/>
              </a:rPr>
              <a:t>，可谓是</a:t>
            </a:r>
            <a:r>
              <a:rPr lang="en-US" altLang="zh-CN" dirty="0" err="1" smtClean="0">
                <a:latin typeface="黑体" pitchFamily="49" charset="-122"/>
                <a:ea typeface="黑体" pitchFamily="49" charset="-122"/>
              </a:rPr>
              <a:t>Scala</a:t>
            </a:r>
            <a:r>
              <a:rPr lang="zh-CN" altLang="en-US" dirty="0" smtClean="0">
                <a:latin typeface="黑体" pitchFamily="49" charset="-122"/>
                <a:ea typeface="黑体" pitchFamily="49" charset="-122"/>
              </a:rPr>
              <a:t>社区飞速发展的基石。</a:t>
            </a:r>
            <a:endParaRPr lang="en-US" altLang="zh-CN" dirty="0">
              <a:latin typeface="黑体" pitchFamily="49" charset="-122"/>
              <a:ea typeface="黑体" pitchFamily="49" charset="-122"/>
            </a:endParaRPr>
          </a:p>
        </p:txBody>
      </p:sp>
      <p:pic>
        <p:nvPicPr>
          <p:cNvPr id="259074" name="Picture 2" descr="https://s1.51cto.com/wyfs02/M02/A3/AC/wKioL1mk6vWTaP4RAABgO-gExag00.jpeg-wh_651x-s_2238618457.jpeg"/>
          <p:cNvPicPr>
            <a:picLocks noChangeAspect="1" noChangeArrowheads="1"/>
          </p:cNvPicPr>
          <p:nvPr/>
        </p:nvPicPr>
        <p:blipFill>
          <a:blip r:embed="rId3" cstate="print"/>
          <a:srcRect/>
          <a:stretch>
            <a:fillRect/>
          </a:stretch>
        </p:blipFill>
        <p:spPr bwMode="auto">
          <a:xfrm>
            <a:off x="4286248" y="714362"/>
            <a:ext cx="4778008" cy="4286262"/>
          </a:xfrm>
          <a:prstGeom prst="rect">
            <a:avLst/>
          </a:prstGeom>
          <a:noFill/>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 </a:t>
            </a:r>
            <a:r>
              <a:rPr lang="en-US" altLang="zh-CN" sz="3200" b="1" dirty="0" smtClean="0">
                <a:solidFill>
                  <a:srgbClr val="0070C0"/>
                </a:solidFill>
                <a:latin typeface="Verdana" pitchFamily="34" charset="0"/>
                <a:ea typeface="微软雅黑" pitchFamily="34" charset="-122"/>
                <a:cs typeface="Verdana" pitchFamily="34" charset="0"/>
              </a:rPr>
              <a:t>VS </a:t>
            </a:r>
            <a:r>
              <a:rPr lang="zh-CN" altLang="en-US" sz="3200" b="1" dirty="0" smtClean="0">
                <a:solidFill>
                  <a:srgbClr val="0070C0"/>
                </a:solidFill>
                <a:latin typeface="Verdana" pitchFamily="34" charset="0"/>
                <a:ea typeface="微软雅黑" pitchFamily="34" charset="-122"/>
                <a:cs typeface="Verdana" pitchFamily="34" charset="0"/>
              </a:rPr>
              <a:t>关系型数据库</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 name="Picture 2"/>
          <p:cNvPicPr>
            <a:picLocks noChangeAspect="1" noChangeArrowheads="1"/>
          </p:cNvPicPr>
          <p:nvPr/>
        </p:nvPicPr>
        <p:blipFill>
          <a:blip r:embed="rId3" cstate="print"/>
          <a:srcRect/>
          <a:stretch>
            <a:fillRect/>
          </a:stretch>
        </p:blipFill>
        <p:spPr bwMode="auto">
          <a:xfrm>
            <a:off x="1714480" y="714362"/>
            <a:ext cx="5876920" cy="43504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Python</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http://www.linuxeye.com/uploads/allimg/130614/1-130614112433560.png"/>
          <p:cNvPicPr>
            <a:picLocks noChangeAspect="1" noChangeArrowheads="1"/>
          </p:cNvPicPr>
          <p:nvPr/>
        </p:nvPicPr>
        <p:blipFill>
          <a:blip r:embed="rId3" cstate="print"/>
          <a:srcRect/>
          <a:stretch>
            <a:fillRect/>
          </a:stretch>
        </p:blipFill>
        <p:spPr bwMode="auto">
          <a:xfrm>
            <a:off x="3376882" y="-18"/>
            <a:ext cx="5481398" cy="5063325"/>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外围支持系统</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42924"/>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2800" dirty="0" smtClean="0">
                <a:latin typeface="+mn-lt"/>
                <a:ea typeface="黑体" pitchFamily="49" charset="-122"/>
              </a:rPr>
              <a:t>面向具体领域应用有</a:t>
            </a:r>
            <a:r>
              <a:rPr lang="en-US" altLang="zh-CN" sz="2800" dirty="0" err="1" smtClean="0">
                <a:latin typeface="+mn-lt"/>
                <a:ea typeface="黑体" pitchFamily="49" charset="-122"/>
              </a:rPr>
              <a:t>Mashout</a:t>
            </a:r>
            <a:r>
              <a:rPr lang="zh-CN" altLang="en-US" sz="2800" dirty="0" smtClean="0">
                <a:latin typeface="+mn-lt"/>
                <a:ea typeface="黑体" pitchFamily="49" charset="-122"/>
              </a:rPr>
              <a:t>、</a:t>
            </a:r>
            <a:r>
              <a:rPr lang="en-US" altLang="zh-CN" sz="2800" dirty="0" smtClean="0">
                <a:latin typeface="+mn-lt"/>
                <a:ea typeface="黑体" pitchFamily="49" charset="-122"/>
              </a:rPr>
              <a:t>X-Rime</a:t>
            </a:r>
            <a:r>
              <a:rPr lang="zh-CN" altLang="en-US" sz="2800" dirty="0" smtClean="0">
                <a:latin typeface="+mn-lt"/>
                <a:ea typeface="黑体" pitchFamily="49" charset="-122"/>
              </a:rPr>
              <a:t>、</a:t>
            </a:r>
            <a:r>
              <a:rPr lang="en-US" altLang="zh-CN" sz="2800" dirty="0" smtClean="0">
                <a:latin typeface="+mn-lt"/>
                <a:ea typeface="黑体" pitchFamily="49" charset="-122"/>
              </a:rPr>
              <a:t>Crossbow</a:t>
            </a:r>
            <a:r>
              <a:rPr lang="zh-CN" altLang="en-US" sz="2800" dirty="0" smtClean="0">
                <a:latin typeface="+mn-lt"/>
                <a:ea typeface="黑体" pitchFamily="49" charset="-122"/>
              </a:rPr>
              <a:t>等项目。</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en-US" altLang="zh-CN" sz="3200" b="1" dirty="0" smtClean="0">
                <a:solidFill>
                  <a:srgbClr val="0070C0"/>
                </a:solidFill>
                <a:latin typeface="Verdana" pitchFamily="34" charset="0"/>
                <a:ea typeface="微软雅黑" pitchFamily="34" charset="-122"/>
                <a:cs typeface="Verdana" pitchFamily="34" charset="0"/>
              </a:rPr>
              <a:t>HADOOP</a:t>
            </a:r>
            <a:r>
              <a:rPr lang="zh-CN" altLang="en-US" sz="3200" b="1" dirty="0" smtClean="0">
                <a:solidFill>
                  <a:srgbClr val="0070C0"/>
                </a:solidFill>
                <a:latin typeface="Verdana" pitchFamily="34" charset="0"/>
                <a:ea typeface="微软雅黑" pitchFamily="34" charset="-122"/>
                <a:cs typeface="Verdana" pitchFamily="34" charset="0"/>
              </a:rPr>
              <a:t>不擅长</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500034" y="642924"/>
            <a:ext cx="8215370"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2800" dirty="0" smtClean="0">
                <a:latin typeface="+mn-lt"/>
                <a:ea typeface="黑体" pitchFamily="49" charset="-122"/>
              </a:rPr>
              <a:t>小数据量，小于</a:t>
            </a:r>
            <a:r>
              <a:rPr lang="en-US" altLang="zh-CN" sz="2800" dirty="0" smtClean="0">
                <a:latin typeface="+mn-lt"/>
                <a:ea typeface="黑体" pitchFamily="49" charset="-122"/>
              </a:rPr>
              <a:t>1G</a:t>
            </a:r>
            <a:r>
              <a:rPr lang="zh-CN" altLang="en-US" sz="2800" dirty="0" smtClean="0">
                <a:latin typeface="+mn-lt"/>
                <a:ea typeface="黑体" pitchFamily="49" charset="-122"/>
              </a:rPr>
              <a:t>的数据的分析，建议将这部分数据放到</a:t>
            </a:r>
            <a:r>
              <a:rPr lang="en-US" altLang="zh-CN" sz="2800" dirty="0" smtClean="0">
                <a:latin typeface="+mn-lt"/>
                <a:ea typeface="黑体" pitchFamily="49" charset="-122"/>
              </a:rPr>
              <a:t>BI</a:t>
            </a:r>
            <a:r>
              <a:rPr lang="zh-CN" altLang="en-US" sz="2800" dirty="0" smtClean="0">
                <a:latin typeface="+mn-lt"/>
                <a:ea typeface="黑体" pitchFamily="49" charset="-122"/>
              </a:rPr>
              <a:t>分析库进行分析，可以获得较好的响应速度。</a:t>
            </a:r>
          </a:p>
          <a:p>
            <a:pPr marL="342900" lvl="0" indent="-342900">
              <a:lnSpc>
                <a:spcPct val="90000"/>
              </a:lnSpc>
              <a:spcBef>
                <a:spcPct val="20000"/>
              </a:spcBef>
              <a:buFont typeface="Arial" charset="0"/>
              <a:buChar char="•"/>
              <a:defRPr/>
            </a:pPr>
            <a:r>
              <a:rPr lang="zh-CN" altLang="en-US" sz="2800" dirty="0" smtClean="0">
                <a:latin typeface="+mn-lt"/>
                <a:ea typeface="黑体" pitchFamily="49" charset="-122"/>
              </a:rPr>
              <a:t>实时或者准实时数据分析（对延迟要求为秒级的）</a:t>
            </a:r>
          </a:p>
          <a:p>
            <a:pPr marL="342900" lvl="0" indent="-342900">
              <a:lnSpc>
                <a:spcPct val="90000"/>
              </a:lnSpc>
              <a:spcBef>
                <a:spcPct val="20000"/>
              </a:spcBef>
              <a:buFont typeface="Arial" charset="0"/>
              <a:buChar char="•"/>
              <a:defRPr/>
            </a:pPr>
            <a:r>
              <a:rPr lang="en-US" altLang="zh-CN" sz="2800" dirty="0" smtClean="0">
                <a:latin typeface="+mn-lt"/>
                <a:ea typeface="黑体" pitchFamily="49" charset="-122"/>
              </a:rPr>
              <a:t>OLTP</a:t>
            </a:r>
            <a:r>
              <a:rPr lang="zh-CN" altLang="en-US" sz="2800" dirty="0" smtClean="0">
                <a:latin typeface="+mn-lt"/>
                <a:ea typeface="黑体" pitchFamily="49" charset="-122"/>
              </a:rPr>
              <a:t>业务，如有高并发的读写或者增删改的需求。</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214282" y="1571618"/>
            <a:ext cx="8643966" cy="11430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ctr">
              <a:lnSpc>
                <a:spcPct val="90000"/>
              </a:lnSpc>
              <a:spcBef>
                <a:spcPct val="20000"/>
              </a:spcBef>
              <a:defRPr/>
            </a:pPr>
            <a:r>
              <a:rPr kumimoji="0" lang="zh-CN" altLang="en-US" sz="4800" b="0" i="0" u="none" strike="noStrike" kern="1200" cap="none" spc="0" normalizeH="0" baseline="0" noProof="0" dirty="0" smtClean="0">
                <a:ln>
                  <a:noFill/>
                </a:ln>
                <a:solidFill>
                  <a:srgbClr val="FF0000"/>
                </a:solidFill>
                <a:effectLst/>
                <a:uLnTx/>
                <a:uFillTx/>
                <a:latin typeface="+mn-lt"/>
                <a:ea typeface="黑体" pitchFamily="49" charset="-122"/>
                <a:cs typeface="+mn-cs"/>
              </a:rPr>
              <a:t>安装</a:t>
            </a:r>
            <a:r>
              <a:rPr kumimoji="0" lang="en-US" altLang="zh-CN" sz="4800" b="0" i="0" u="none" strike="noStrike" kern="1200" cap="none" spc="0" normalizeH="0" baseline="0" noProof="0" dirty="0" err="1" smtClean="0">
                <a:ln>
                  <a:noFill/>
                </a:ln>
                <a:solidFill>
                  <a:srgbClr val="FF0000"/>
                </a:solidFill>
                <a:effectLst/>
                <a:uLnTx/>
                <a:uFillTx/>
                <a:latin typeface="+mn-lt"/>
                <a:ea typeface="黑体" pitchFamily="49" charset="-122"/>
                <a:cs typeface="+mn-cs"/>
              </a:rPr>
              <a:t>hadoop</a:t>
            </a:r>
            <a:endParaRPr kumimoji="0" lang="zh-CN" altLang="en-US" sz="4800" b="0" i="0" u="none" strike="noStrike" kern="1200" cap="none" spc="0" normalizeH="0" baseline="0" noProof="0" dirty="0">
              <a:ln>
                <a:noFill/>
              </a:ln>
              <a:solidFill>
                <a:srgbClr val="FF0000"/>
              </a:solidFill>
              <a:effectLst/>
              <a:uLnTx/>
              <a:uFillTx/>
              <a:latin typeface="+mn-lt"/>
              <a:ea typeface="黑体" pitchFamily="49" charset="-122"/>
              <a:cs typeface="+mn-cs"/>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实验环境</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214282" y="714362"/>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90000"/>
              </a:lnSpc>
              <a:spcBef>
                <a:spcPct val="20000"/>
              </a:spcBef>
              <a:buFont typeface="Arial" charset="0"/>
              <a:buChar char="•"/>
              <a:defRPr/>
            </a:pPr>
            <a:r>
              <a:rPr lang="en-US" altLang="zh-CN" sz="2000" dirty="0" smtClean="0">
                <a:latin typeface="+mn-lt"/>
                <a:ea typeface="黑体" pitchFamily="49" charset="-122"/>
              </a:rPr>
              <a:t>PC</a:t>
            </a:r>
            <a:r>
              <a:rPr lang="zh-CN" altLang="en-US" sz="2000" dirty="0" smtClean="0">
                <a:latin typeface="+mn-lt"/>
                <a:ea typeface="黑体" pitchFamily="49" charset="-122"/>
              </a:rPr>
              <a:t>机，内存高的笔记本（</a:t>
            </a:r>
            <a:r>
              <a:rPr lang="en-US" altLang="zh-CN" sz="2000" dirty="0" smtClean="0">
                <a:latin typeface="+mn-lt"/>
                <a:ea typeface="黑体" pitchFamily="49" charset="-122"/>
              </a:rPr>
              <a:t>&gt;=4G</a:t>
            </a:r>
            <a:r>
              <a:rPr lang="zh-CN" altLang="en-US" sz="2000" dirty="0" smtClean="0">
                <a:latin typeface="+mn-lt"/>
                <a:ea typeface="黑体" pitchFamily="49" charset="-122"/>
              </a:rPr>
              <a:t>）</a:t>
            </a:r>
            <a:endParaRPr lang="en-US" altLang="zh-CN" sz="2000" dirty="0" smtClean="0">
              <a:latin typeface="+mn-lt"/>
              <a:ea typeface="黑体" pitchFamily="49" charset="-122"/>
            </a:endParaRPr>
          </a:p>
          <a:p>
            <a:pPr marL="342900" lvl="0" indent="-342900">
              <a:lnSpc>
                <a:spcPct val="90000"/>
              </a:lnSpc>
              <a:spcBef>
                <a:spcPct val="20000"/>
              </a:spcBef>
              <a:buFont typeface="Arial" charset="0"/>
              <a:buChar char="•"/>
              <a:defRPr/>
            </a:pPr>
            <a:r>
              <a:rPr lang="en-US" altLang="zh-CN" sz="2000" dirty="0" smtClean="0">
                <a:latin typeface="+mn-lt"/>
                <a:ea typeface="黑体" pitchFamily="49" charset="-122"/>
              </a:rPr>
              <a:t>centos7(</a:t>
            </a:r>
            <a:r>
              <a:rPr lang="zh-CN" altLang="en-US" sz="2000" dirty="0" smtClean="0">
                <a:latin typeface="+mn-lt"/>
                <a:ea typeface="黑体" pitchFamily="49" charset="-122"/>
              </a:rPr>
              <a:t>（</a:t>
            </a:r>
            <a:r>
              <a:rPr lang="en-US" altLang="zh-CN" sz="2000" dirty="0" err="1" smtClean="0">
                <a:latin typeface="+mn-lt"/>
                <a:ea typeface="黑体" pitchFamily="49" charset="-122"/>
              </a:rPr>
              <a:t>Ubuntu</a:t>
            </a:r>
            <a:r>
              <a:rPr lang="zh-CN" altLang="en-US" sz="2000" dirty="0" smtClean="0">
                <a:latin typeface="+mn-lt"/>
                <a:ea typeface="黑体" pitchFamily="49" charset="-122"/>
              </a:rPr>
              <a:t>，</a:t>
            </a:r>
            <a:r>
              <a:rPr lang="en-US" altLang="zh-CN" sz="2000" dirty="0" err="1" smtClean="0">
                <a:latin typeface="+mn-lt"/>
                <a:ea typeface="黑体" pitchFamily="49" charset="-122"/>
              </a:rPr>
              <a:t>Redhat</a:t>
            </a:r>
            <a:r>
              <a:rPr lang="zh-CN" altLang="en-US" sz="2000" dirty="0" smtClean="0">
                <a:latin typeface="+mn-lt"/>
                <a:ea typeface="黑体" pitchFamily="49" charset="-122"/>
              </a:rPr>
              <a:t>）</a:t>
            </a:r>
            <a:r>
              <a:rPr lang="en-US" altLang="zh-CN" sz="2000" dirty="0" smtClean="0">
                <a:latin typeface="+mn-lt"/>
                <a:ea typeface="黑体" pitchFamily="49" charset="-122"/>
              </a:rPr>
              <a:t>,hadoop2.6</a:t>
            </a:r>
          </a:p>
          <a:p>
            <a:pPr marL="342900" lvl="0" indent="-342900">
              <a:lnSpc>
                <a:spcPct val="90000"/>
              </a:lnSpc>
              <a:spcBef>
                <a:spcPct val="20000"/>
              </a:spcBef>
              <a:buFont typeface="Arial" charset="0"/>
              <a:buChar char="•"/>
              <a:defRPr/>
            </a:pPr>
            <a:r>
              <a:rPr lang="en-US" altLang="zh-CN" sz="2000" dirty="0" err="1" smtClean="0">
                <a:ea typeface="黑体" pitchFamily="49" charset="-122"/>
              </a:rPr>
              <a:t>Vmware</a:t>
            </a:r>
            <a:r>
              <a:rPr lang="zh-CN" altLang="en-US" sz="2000" dirty="0" smtClean="0">
                <a:ea typeface="黑体" pitchFamily="49" charset="-122"/>
              </a:rPr>
              <a:t>，</a:t>
            </a:r>
            <a:r>
              <a:rPr lang="en-US" altLang="zh-CN" sz="2000" dirty="0" err="1" smtClean="0">
                <a:ea typeface="黑体" pitchFamily="49" charset="-122"/>
              </a:rPr>
              <a:t>VirtualBox</a:t>
            </a:r>
            <a:r>
              <a:rPr lang="zh-CN" altLang="en-US" sz="2000" dirty="0" smtClean="0">
                <a:ea typeface="黑体" pitchFamily="49" charset="-122"/>
              </a:rPr>
              <a:t>创建</a:t>
            </a:r>
            <a:r>
              <a:rPr lang="en-US" altLang="zh-CN" sz="2000" dirty="0" smtClean="0">
                <a:ea typeface="黑体" pitchFamily="49" charset="-122"/>
              </a:rPr>
              <a:t>3</a:t>
            </a:r>
            <a:r>
              <a:rPr lang="zh-CN" altLang="en-US" sz="2000" dirty="0" smtClean="0">
                <a:ea typeface="黑体" pitchFamily="49" charset="-122"/>
              </a:rPr>
              <a:t>台虚拟机</a:t>
            </a:r>
            <a:endParaRPr lang="en-US" altLang="zh-CN" sz="2000" dirty="0" smtClean="0">
              <a:ea typeface="黑体" pitchFamily="49" charset="-122"/>
            </a:endParaRPr>
          </a:p>
          <a:p>
            <a:pPr marL="342900" lvl="0" indent="-342900">
              <a:lnSpc>
                <a:spcPct val="90000"/>
              </a:lnSpc>
              <a:spcBef>
                <a:spcPct val="20000"/>
              </a:spcBef>
              <a:buFont typeface="Arial" charset="0"/>
              <a:buChar char="•"/>
              <a:defRPr/>
            </a:pPr>
            <a:r>
              <a:rPr lang="en-US" altLang="zh-CN" sz="2000" dirty="0" smtClean="0">
                <a:ea typeface="黑体" pitchFamily="49" charset="-122"/>
              </a:rPr>
              <a:t>Hadoop2.6</a:t>
            </a:r>
          </a:p>
          <a:p>
            <a:pPr marL="342900" indent="-342900">
              <a:lnSpc>
                <a:spcPct val="90000"/>
              </a:lnSpc>
              <a:spcBef>
                <a:spcPct val="20000"/>
              </a:spcBef>
              <a:buFont typeface="Arial" charset="0"/>
              <a:buChar char="•"/>
              <a:defRPr/>
            </a:pPr>
            <a:r>
              <a:rPr lang="en-US" altLang="zh-CN" sz="2000" dirty="0" smtClean="0">
                <a:ea typeface="黑体" pitchFamily="49" charset="-122"/>
              </a:rPr>
              <a:t>JDK1.7/Java</a:t>
            </a:r>
            <a:r>
              <a:rPr lang="zh-CN" altLang="en-US" sz="2000" dirty="0" smtClean="0">
                <a:ea typeface="黑体" pitchFamily="49" charset="-122"/>
              </a:rPr>
              <a:t>：开发工具</a:t>
            </a:r>
            <a:endParaRPr lang="en-US" altLang="zh-CN" sz="2000" dirty="0" smtClean="0">
              <a:ea typeface="黑体" pitchFamily="49" charset="-122"/>
            </a:endParaRPr>
          </a:p>
          <a:p>
            <a:pPr marL="800100" lvl="1" indent="-342900">
              <a:lnSpc>
                <a:spcPct val="90000"/>
              </a:lnSpc>
              <a:spcBef>
                <a:spcPct val="20000"/>
              </a:spcBef>
              <a:buFont typeface="Arial" charset="0"/>
              <a:buChar char="•"/>
              <a:defRPr/>
            </a:pPr>
            <a:endParaRPr lang="en-US" altLang="zh-CN" sz="2000" dirty="0" smtClean="0">
              <a:ea typeface="黑体" pitchFamily="49" charset="-122"/>
            </a:endParaRPr>
          </a:p>
        </p:txBody>
      </p:sp>
      <p:graphicFrame>
        <p:nvGraphicFramePr>
          <p:cNvPr id="6" name="表格 5"/>
          <p:cNvGraphicFramePr>
            <a:graphicFrameLocks noGrp="1"/>
          </p:cNvGraphicFramePr>
          <p:nvPr/>
        </p:nvGraphicFramePr>
        <p:xfrm>
          <a:off x="2214546" y="2531762"/>
          <a:ext cx="5412105" cy="2468880"/>
        </p:xfrm>
        <a:graphic>
          <a:graphicData uri="http://schemas.openxmlformats.org/drawingml/2006/table">
            <a:tbl>
              <a:tblPr/>
              <a:tblGrid>
                <a:gridCol w="878840"/>
                <a:gridCol w="2070100"/>
                <a:gridCol w="2463165"/>
              </a:tblGrid>
              <a:tr h="0">
                <a:tc>
                  <a:txBody>
                    <a:bodyPr/>
                    <a:lstStyle/>
                    <a:p>
                      <a:pPr>
                        <a:lnSpc>
                          <a:spcPct val="150000"/>
                        </a:lnSpc>
                        <a:spcAft>
                          <a:spcPts val="600"/>
                        </a:spcAft>
                      </a:pPr>
                      <a:r>
                        <a:rPr lang="zh-CN" sz="1200" kern="100" dirty="0">
                          <a:latin typeface="Times New Roman"/>
                          <a:ea typeface="宋体"/>
                          <a:cs typeface="Times New Roman"/>
                        </a:rPr>
                        <a:t>节点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nSpc>
                          <a:spcPct val="150000"/>
                        </a:lnSpc>
                        <a:spcAft>
                          <a:spcPts val="600"/>
                        </a:spcAft>
                      </a:pPr>
                      <a:r>
                        <a:rPr lang="zh-CN" sz="1200" kern="100" dirty="0">
                          <a:latin typeface="Times New Roman"/>
                          <a:ea typeface="宋体"/>
                          <a:cs typeface="Times New Roman"/>
                        </a:rPr>
                        <a:t>安装软件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nSpc>
                          <a:spcPct val="150000"/>
                        </a:lnSpc>
                        <a:spcAft>
                          <a:spcPts val="600"/>
                        </a:spcAft>
                      </a:pPr>
                      <a:r>
                        <a:rPr lang="zh-CN" sz="1200" kern="100">
                          <a:latin typeface="Times New Roman"/>
                          <a:ea typeface="宋体"/>
                          <a:cs typeface="Times New Roman"/>
                        </a:rPr>
                        <a:t>启动进程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r>
              <a:tr h="0">
                <a:tc>
                  <a:txBody>
                    <a:bodyPr/>
                    <a:lstStyle/>
                    <a:p>
                      <a:pPr>
                        <a:lnSpc>
                          <a:spcPct val="150000"/>
                        </a:lnSpc>
                        <a:spcAft>
                          <a:spcPts val="600"/>
                        </a:spcAft>
                      </a:pPr>
                      <a:r>
                        <a:rPr lang="en-US" sz="1200" kern="100">
                          <a:latin typeface="宋体"/>
                          <a:ea typeface="宋体"/>
                          <a:cs typeface="Times New Roman"/>
                        </a:rPr>
                        <a:t>master</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a:latin typeface="宋体"/>
                          <a:ea typeface="宋体"/>
                          <a:cs typeface="Times New Roman"/>
                        </a:rPr>
                        <a:t>jdk, hadoop, zookeeper, hbase, hive,mysql</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dirty="0" err="1">
                          <a:latin typeface="宋体"/>
                          <a:ea typeface="宋体"/>
                          <a:cs typeface="Times New Roman"/>
                        </a:rPr>
                        <a:t>NameNode</a:t>
                      </a:r>
                      <a:r>
                        <a:rPr lang="en-US" sz="1200" kern="100" dirty="0">
                          <a:latin typeface="宋体"/>
                          <a:ea typeface="宋体"/>
                          <a:cs typeface="Times New Roman"/>
                        </a:rPr>
                        <a:t>, </a:t>
                      </a:r>
                      <a:r>
                        <a:rPr lang="en-US" sz="1200" kern="100" dirty="0" err="1">
                          <a:latin typeface="宋体"/>
                          <a:ea typeface="宋体"/>
                          <a:cs typeface="Times New Roman"/>
                        </a:rPr>
                        <a:t>ResourceManager</a:t>
                      </a:r>
                      <a:r>
                        <a:rPr lang="en-US" sz="1200" kern="100" dirty="0">
                          <a:latin typeface="宋体"/>
                          <a:ea typeface="宋体"/>
                          <a:cs typeface="Times New Roman"/>
                        </a:rPr>
                        <a:t>, </a:t>
                      </a:r>
                      <a:r>
                        <a:rPr lang="en-US" sz="1200" kern="100" dirty="0" err="1">
                          <a:latin typeface="宋体"/>
                          <a:ea typeface="宋体"/>
                          <a:cs typeface="Times New Roman"/>
                        </a:rPr>
                        <a:t>JournalNode</a:t>
                      </a:r>
                      <a:r>
                        <a:rPr lang="en-US" sz="1200" kern="100" dirty="0">
                          <a:latin typeface="宋体"/>
                          <a:ea typeface="宋体"/>
                          <a:cs typeface="Times New Roman"/>
                        </a:rPr>
                        <a:t>, </a:t>
                      </a:r>
                      <a:r>
                        <a:rPr lang="en-US" sz="1200" kern="100" dirty="0" err="1">
                          <a:latin typeface="宋体"/>
                          <a:ea typeface="宋体"/>
                          <a:cs typeface="Times New Roman"/>
                        </a:rPr>
                        <a:t>QuorumPeerMain</a:t>
                      </a:r>
                      <a:r>
                        <a:rPr lang="en-US" sz="1200" kern="100" dirty="0">
                          <a:latin typeface="宋体"/>
                          <a:ea typeface="宋体"/>
                          <a:cs typeface="Times New Roman"/>
                        </a:rPr>
                        <a:t>, </a:t>
                      </a:r>
                      <a:r>
                        <a:rPr lang="en-US" sz="1200" kern="100" dirty="0" err="1">
                          <a:latin typeface="宋体"/>
                          <a:ea typeface="宋体"/>
                          <a:cs typeface="Times New Roman"/>
                        </a:rPr>
                        <a:t>DFSZKFailoverController</a:t>
                      </a:r>
                      <a:r>
                        <a:rPr lang="zh-CN" sz="1200" kern="100" dirty="0">
                          <a:latin typeface="Times New Roman"/>
                          <a:ea typeface="宋体"/>
                          <a:cs typeface="Times New Roman"/>
                        </a:rPr>
                        <a:t>，</a:t>
                      </a:r>
                      <a:r>
                        <a:rPr lang="en-US" sz="1200" kern="100" dirty="0">
                          <a:latin typeface="Times New Roman"/>
                          <a:ea typeface="宋体"/>
                          <a:cs typeface="Times New Roman"/>
                        </a:rPr>
                        <a:t> </a:t>
                      </a:r>
                      <a:r>
                        <a:rPr lang="en-US" sz="1200" kern="100" dirty="0" err="1">
                          <a:latin typeface="Times New Roman"/>
                          <a:ea typeface="宋体"/>
                          <a:cs typeface="Times New Roman"/>
                        </a:rPr>
                        <a:t>HMaster</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nSpc>
                          <a:spcPct val="150000"/>
                        </a:lnSpc>
                        <a:spcAft>
                          <a:spcPts val="600"/>
                        </a:spcAft>
                      </a:pPr>
                      <a:r>
                        <a:rPr lang="en-US" sz="1200" kern="100">
                          <a:latin typeface="宋体"/>
                          <a:ea typeface="宋体"/>
                          <a:cs typeface="Times New Roman"/>
                        </a:rPr>
                        <a:t>slave1</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a:latin typeface="宋体"/>
                          <a:ea typeface="宋体"/>
                          <a:cs typeface="Times New Roman"/>
                        </a:rPr>
                        <a:t>jdk, hadoop, zookeeper, hbase,</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a:latin typeface="宋体"/>
                          <a:ea typeface="宋体"/>
                          <a:cs typeface="Times New Roman"/>
                        </a:rPr>
                        <a:t>DataNode, NodeManager, JournalNode, QuorumPeerMain</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3355">
                <a:tc>
                  <a:txBody>
                    <a:bodyPr/>
                    <a:lstStyle/>
                    <a:p>
                      <a:pPr>
                        <a:lnSpc>
                          <a:spcPct val="150000"/>
                        </a:lnSpc>
                        <a:spcAft>
                          <a:spcPts val="600"/>
                        </a:spcAft>
                      </a:pPr>
                      <a:r>
                        <a:rPr lang="en-US" sz="1200" kern="100">
                          <a:latin typeface="宋体"/>
                          <a:ea typeface="宋体"/>
                          <a:cs typeface="Times New Roman"/>
                        </a:rPr>
                        <a:t>slave2</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a:latin typeface="宋体"/>
                          <a:ea typeface="宋体"/>
                          <a:cs typeface="Times New Roman"/>
                        </a:rPr>
                        <a:t>jdk, hadoop, zookeeper, hbase,</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600"/>
                        </a:spcAft>
                      </a:pPr>
                      <a:r>
                        <a:rPr lang="en-US" sz="1200" kern="100" dirty="0" err="1">
                          <a:latin typeface="宋体"/>
                          <a:ea typeface="宋体"/>
                          <a:cs typeface="Times New Roman"/>
                        </a:rPr>
                        <a:t>DataNode</a:t>
                      </a:r>
                      <a:r>
                        <a:rPr lang="en-US" sz="1200" kern="100" dirty="0">
                          <a:latin typeface="宋体"/>
                          <a:ea typeface="宋体"/>
                          <a:cs typeface="Times New Roman"/>
                        </a:rPr>
                        <a:t>, </a:t>
                      </a:r>
                      <a:r>
                        <a:rPr lang="en-US" sz="1200" kern="100" dirty="0" err="1">
                          <a:latin typeface="宋体"/>
                          <a:ea typeface="宋体"/>
                          <a:cs typeface="Times New Roman"/>
                        </a:rPr>
                        <a:t>NodeManager</a:t>
                      </a:r>
                      <a:r>
                        <a:rPr lang="en-US" sz="1200" kern="100" dirty="0">
                          <a:latin typeface="宋体"/>
                          <a:ea typeface="宋体"/>
                          <a:cs typeface="Times New Roman"/>
                        </a:rPr>
                        <a:t>, </a:t>
                      </a:r>
                      <a:r>
                        <a:rPr lang="en-US" sz="1200" kern="100" dirty="0" err="1">
                          <a:latin typeface="宋体"/>
                          <a:ea typeface="宋体"/>
                          <a:cs typeface="Times New Roman"/>
                        </a:rPr>
                        <a:t>JournalNode</a:t>
                      </a:r>
                      <a:r>
                        <a:rPr lang="en-US" sz="1200" kern="100" dirty="0">
                          <a:latin typeface="宋体"/>
                          <a:ea typeface="宋体"/>
                          <a:cs typeface="Times New Roman"/>
                        </a:rPr>
                        <a:t>, </a:t>
                      </a:r>
                      <a:r>
                        <a:rPr lang="en-US" sz="1200" kern="100" dirty="0" err="1">
                          <a:latin typeface="宋体"/>
                          <a:ea typeface="宋体"/>
                          <a:cs typeface="Times New Roman"/>
                        </a:rPr>
                        <a:t>QuorumPeerMain</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03585" y="672704"/>
            <a:ext cx="8711803" cy="0"/>
          </a:xfrm>
          <a:prstGeom prst="line">
            <a:avLst/>
          </a:prstGeom>
          <a:ln w="34925"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8197" name="Text Box 29"/>
          <p:cNvSpPr txBox="1">
            <a:spLocks noChangeArrowheads="1"/>
          </p:cNvSpPr>
          <p:nvPr/>
        </p:nvSpPr>
        <p:spPr bwMode="auto">
          <a:xfrm>
            <a:off x="0" y="-18"/>
            <a:ext cx="9035654" cy="584773"/>
          </a:xfrm>
          <a:prstGeom prst="rect">
            <a:avLst/>
          </a:prstGeom>
          <a:noFill/>
          <a:ln w="9525" algn="ctr">
            <a:noFill/>
            <a:miter lim="800000"/>
            <a:headEnd/>
            <a:tailEnd/>
          </a:ln>
        </p:spPr>
        <p:txBody>
          <a:bodyPr lIns="91438" tIns="45719" rIns="91438" bIns="45719">
            <a:spAutoFit/>
          </a:bodyPr>
          <a:lstStyle/>
          <a:p>
            <a:pPr marL="342892" indent="-342892" fontAlgn="auto">
              <a:spcBef>
                <a:spcPts val="0"/>
              </a:spcBef>
              <a:spcAft>
                <a:spcPts val="0"/>
              </a:spcAft>
              <a:buClr>
                <a:schemeClr val="accent2"/>
              </a:buClr>
              <a:buSzPct val="90000"/>
              <a:defRPr/>
            </a:pPr>
            <a:r>
              <a:rPr lang="zh-CN" altLang="en-US" sz="3200" b="1" dirty="0" smtClean="0">
                <a:solidFill>
                  <a:srgbClr val="0070C0"/>
                </a:solidFill>
                <a:latin typeface="Verdana" pitchFamily="34" charset="0"/>
                <a:ea typeface="微软雅黑" pitchFamily="34" charset="-122"/>
                <a:cs typeface="Verdana" pitchFamily="34" charset="0"/>
              </a:rPr>
              <a:t>实验环境</a:t>
            </a:r>
            <a:endParaRPr lang="en-US" altLang="zh-CN" sz="3200" b="1" dirty="0">
              <a:solidFill>
                <a:srgbClr val="0070C0"/>
              </a:solidFill>
              <a:latin typeface="Verdana" pitchFamily="34" charset="0"/>
              <a:ea typeface="微软雅黑" pitchFamily="34" charset="-122"/>
              <a:cs typeface="Verdana" pitchFamily="34" charset="0"/>
            </a:endParaRPr>
          </a:p>
        </p:txBody>
      </p:sp>
      <p:sp>
        <p:nvSpPr>
          <p:cNvPr id="186370" name="AutoShape 2" descr="http://img1.gtimg.com/rushidao/pics/hv1/229/47/1914/124470064.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6" name="Rectangle 3"/>
          <p:cNvSpPr txBox="1">
            <a:spLocks/>
          </p:cNvSpPr>
          <p:nvPr/>
        </p:nvSpPr>
        <p:spPr bwMode="auto">
          <a:xfrm>
            <a:off x="214282" y="714362"/>
            <a:ext cx="8643966" cy="17335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90000"/>
              </a:lnSpc>
              <a:spcBef>
                <a:spcPct val="20000"/>
              </a:spcBef>
              <a:buFont typeface="Arial" charset="0"/>
              <a:buChar char="•"/>
              <a:defRPr/>
            </a:pPr>
            <a:r>
              <a:rPr lang="zh-CN" altLang="en-US" sz="2000" dirty="0" smtClean="0">
                <a:ea typeface="黑体" pitchFamily="49" charset="-122"/>
              </a:rPr>
              <a:t>开源版本，建议使用</a:t>
            </a:r>
            <a:r>
              <a:rPr lang="en-US" altLang="zh-CN" sz="2000" dirty="0" smtClean="0">
                <a:ea typeface="黑体" pitchFamily="49" charset="-122"/>
              </a:rPr>
              <a:t>tar</a:t>
            </a:r>
            <a:r>
              <a:rPr lang="zh-CN" altLang="en-US" sz="2000" dirty="0" smtClean="0">
                <a:ea typeface="黑体" pitchFamily="49" charset="-122"/>
              </a:rPr>
              <a:t>包安装</a:t>
            </a:r>
            <a:endParaRPr lang="en-US" altLang="zh-CN" sz="2000" dirty="0" smtClean="0">
              <a:ea typeface="黑体" pitchFamily="49" charset="-122"/>
            </a:endParaRPr>
          </a:p>
          <a:p>
            <a:pPr marL="342900" lvl="0" indent="-342900">
              <a:lnSpc>
                <a:spcPct val="90000"/>
              </a:lnSpc>
              <a:spcBef>
                <a:spcPct val="20000"/>
              </a:spcBef>
              <a:buFont typeface="Arial" charset="0"/>
              <a:buChar char="•"/>
              <a:defRPr/>
            </a:pPr>
            <a:r>
              <a:rPr lang="zh-CN" altLang="en-US" sz="2000" dirty="0" smtClean="0">
                <a:latin typeface="+mn-lt"/>
                <a:ea typeface="黑体" pitchFamily="49" charset="-122"/>
              </a:rPr>
              <a:t>厂商版本</a:t>
            </a:r>
            <a:endParaRPr lang="en-US" altLang="zh-CN" sz="2000" dirty="0" smtClean="0">
              <a:latin typeface="+mn-lt"/>
              <a:ea typeface="黑体" pitchFamily="49" charset="-122"/>
            </a:endParaRPr>
          </a:p>
          <a:p>
            <a:pPr marL="800100" lvl="1" indent="-342900">
              <a:lnSpc>
                <a:spcPct val="90000"/>
              </a:lnSpc>
              <a:spcBef>
                <a:spcPct val="20000"/>
              </a:spcBef>
              <a:buFont typeface="Arial" charset="0"/>
              <a:buChar char="•"/>
              <a:defRPr/>
            </a:pPr>
            <a:r>
              <a:rPr lang="en-US" altLang="zh-CN" sz="2000" dirty="0" smtClean="0">
                <a:latin typeface="+mn-lt"/>
                <a:ea typeface="黑体" pitchFamily="49" charset="-122"/>
              </a:rPr>
              <a:t>HDP   </a:t>
            </a:r>
            <a:r>
              <a:rPr lang="en-US" altLang="zh-CN" sz="2000" dirty="0" err="1" smtClean="0">
                <a:latin typeface="+mn-lt"/>
                <a:ea typeface="黑体" pitchFamily="49" charset="-122"/>
              </a:rPr>
              <a:t>hortonworks</a:t>
            </a:r>
            <a:r>
              <a:rPr lang="zh-CN" altLang="en-US" sz="2000" dirty="0" smtClean="0">
                <a:latin typeface="+mn-lt"/>
                <a:ea typeface="黑体" pitchFamily="49" charset="-122"/>
              </a:rPr>
              <a:t>公司的发行版</a:t>
            </a:r>
            <a:endParaRPr lang="en-US" altLang="zh-CN" sz="2000" dirty="0" smtClean="0">
              <a:latin typeface="+mn-lt"/>
              <a:ea typeface="黑体" pitchFamily="49" charset="-122"/>
            </a:endParaRPr>
          </a:p>
          <a:p>
            <a:pPr marL="800100" lvl="1" indent="-342900">
              <a:lnSpc>
                <a:spcPct val="90000"/>
              </a:lnSpc>
              <a:spcBef>
                <a:spcPct val="20000"/>
              </a:spcBef>
              <a:buFont typeface="Arial" charset="0"/>
              <a:buChar char="•"/>
              <a:defRPr/>
            </a:pPr>
            <a:r>
              <a:rPr lang="en-US" altLang="zh-CN" sz="2000" dirty="0" smtClean="0">
                <a:latin typeface="+mn-lt"/>
                <a:ea typeface="黑体" pitchFamily="49" charset="-122"/>
              </a:rPr>
              <a:t>CDH   </a:t>
            </a:r>
            <a:r>
              <a:rPr lang="en-US" altLang="zh-CN" sz="2000" dirty="0" err="1" smtClean="0">
                <a:latin typeface="+mn-lt"/>
                <a:ea typeface="黑体" pitchFamily="49" charset="-122"/>
              </a:rPr>
              <a:t>cloudera</a:t>
            </a:r>
            <a:r>
              <a:rPr lang="zh-CN" altLang="en-US" sz="2000" dirty="0" smtClean="0">
                <a:latin typeface="+mn-lt"/>
                <a:ea typeface="黑体" pitchFamily="49" charset="-122"/>
              </a:rPr>
              <a:t>公司的发行版   </a:t>
            </a:r>
            <a:r>
              <a:rPr lang="en-US" altLang="zh-CN" sz="2000" dirty="0" smtClean="0">
                <a:latin typeface="+mn-lt"/>
                <a:ea typeface="黑体" pitchFamily="49" charset="-122"/>
              </a:rPr>
              <a:t>CDH4</a:t>
            </a:r>
            <a:r>
              <a:rPr lang="zh-CN" altLang="en-US" sz="2000" dirty="0" smtClean="0">
                <a:latin typeface="+mn-lt"/>
                <a:ea typeface="黑体" pitchFamily="49" charset="-122"/>
              </a:rPr>
              <a:t>（非稳定版 ） </a:t>
            </a:r>
            <a:r>
              <a:rPr lang="en-US" altLang="zh-CN" sz="2000" dirty="0" smtClean="0">
                <a:ea typeface="黑体" pitchFamily="49" charset="-122"/>
              </a:rPr>
              <a:t>CDH5</a:t>
            </a:r>
            <a:r>
              <a:rPr lang="zh-CN" altLang="en-US" sz="2000" dirty="0" smtClean="0">
                <a:ea typeface="黑体" pitchFamily="49" charset="-122"/>
              </a:rPr>
              <a:t>（稳定版 ，需要使用</a:t>
            </a:r>
            <a:r>
              <a:rPr lang="en-US" altLang="zh-CN" sz="2000" dirty="0" smtClean="0">
                <a:ea typeface="黑体" pitchFamily="49" charset="-122"/>
              </a:rPr>
              <a:t>JDK1.7</a:t>
            </a:r>
            <a:r>
              <a:rPr lang="zh-CN" altLang="en-US" sz="2000" dirty="0" smtClean="0">
                <a:ea typeface="黑体" pitchFamily="49" charset="-122"/>
              </a:rPr>
              <a:t>）</a:t>
            </a:r>
            <a:endParaRPr lang="en-US" altLang="zh-CN" sz="2000" dirty="0" smtClean="0">
              <a:ea typeface="黑体" pitchFamily="49" charset="-122"/>
            </a:endParaRPr>
          </a:p>
          <a:p>
            <a:pPr marL="800100" lvl="1" indent="-342900">
              <a:lnSpc>
                <a:spcPct val="90000"/>
              </a:lnSpc>
              <a:spcBef>
                <a:spcPct val="20000"/>
              </a:spcBef>
              <a:buFont typeface="Arial" charset="0"/>
              <a:buChar char="•"/>
              <a:defRPr/>
            </a:pPr>
            <a:r>
              <a:rPr lang="zh-CN" altLang="en-US" sz="2000" dirty="0" smtClean="0">
                <a:ea typeface="黑体" pitchFamily="49" charset="-122"/>
              </a:rPr>
              <a:t>传统厂商版本</a:t>
            </a:r>
            <a:r>
              <a:rPr lang="en-US" altLang="zh-CN" sz="2000" dirty="0" smtClean="0">
                <a:ea typeface="黑体" pitchFamily="49" charset="-122"/>
              </a:rPr>
              <a:t>IBM</a:t>
            </a:r>
            <a:r>
              <a:rPr lang="zh-CN" altLang="en-US" sz="2000" dirty="0" smtClean="0">
                <a:ea typeface="黑体" pitchFamily="49" charset="-122"/>
              </a:rPr>
              <a:t>、</a:t>
            </a:r>
            <a:r>
              <a:rPr lang="en-US" altLang="zh-CN" sz="2000" dirty="0" smtClean="0">
                <a:ea typeface="黑体" pitchFamily="49" charset="-122"/>
              </a:rPr>
              <a:t>Intel</a:t>
            </a:r>
            <a:r>
              <a:rPr lang="zh-CN" altLang="en-US" sz="2000" dirty="0" smtClean="0">
                <a:ea typeface="黑体" pitchFamily="49" charset="-122"/>
              </a:rPr>
              <a:t>等。</a:t>
            </a:r>
            <a:endParaRPr lang="en-US" altLang="zh-CN" sz="2000" dirty="0" smtClean="0">
              <a:ea typeface="黑体" pitchFamily="49" charset="-122"/>
            </a:endParaRPr>
          </a:p>
          <a:p>
            <a:pPr marL="342900" lvl="0" indent="-342900">
              <a:lnSpc>
                <a:spcPct val="90000"/>
              </a:lnSpc>
              <a:spcBef>
                <a:spcPct val="20000"/>
              </a:spcBef>
              <a:buFont typeface="Arial" charset="0"/>
              <a:buChar char="•"/>
              <a:defRPr/>
            </a:pPr>
            <a:r>
              <a:rPr lang="zh-CN" altLang="en-US" sz="2000" dirty="0" smtClean="0">
                <a:ea typeface="黑体" pitchFamily="49" charset="-122"/>
              </a:rPr>
              <a:t>自动化安装软件：</a:t>
            </a:r>
            <a:r>
              <a:rPr lang="en-US" altLang="zh-CN" sz="2000" dirty="0" smtClean="0">
                <a:ea typeface="黑体" pitchFamily="49" charset="-122"/>
              </a:rPr>
              <a:t> </a:t>
            </a:r>
            <a:r>
              <a:rPr lang="en-US" altLang="zh-CN" sz="2000" dirty="0" err="1" smtClean="0">
                <a:ea typeface="黑体" pitchFamily="49" charset="-122"/>
              </a:rPr>
              <a:t>cloudera</a:t>
            </a:r>
            <a:r>
              <a:rPr lang="en-US" altLang="zh-CN" sz="2000" dirty="0" smtClean="0">
                <a:ea typeface="黑体" pitchFamily="49" charset="-122"/>
              </a:rPr>
              <a:t> manager</a:t>
            </a:r>
            <a:r>
              <a:rPr lang="zh-CN" altLang="en-US" sz="2000" dirty="0" smtClean="0">
                <a:ea typeface="黑体" pitchFamily="49" charset="-122"/>
              </a:rPr>
              <a:t>、</a:t>
            </a:r>
            <a:r>
              <a:rPr lang="en-US" altLang="zh-CN" sz="2000" dirty="0" err="1" smtClean="0">
                <a:ea typeface="黑体" pitchFamily="49" charset="-122"/>
              </a:rPr>
              <a:t>ambria</a:t>
            </a:r>
            <a:endParaRPr lang="en-US" altLang="zh-CN" sz="2000" dirty="0" smtClean="0">
              <a:ea typeface="黑体" pitchFamily="49" charset="-122"/>
            </a:endParaRPr>
          </a:p>
          <a:p>
            <a:pPr marL="800100" lvl="1" indent="-342900">
              <a:lnSpc>
                <a:spcPct val="90000"/>
              </a:lnSpc>
              <a:spcBef>
                <a:spcPct val="20000"/>
              </a:spcBef>
              <a:buFont typeface="Arial" charset="0"/>
              <a:buChar char="•"/>
              <a:defRPr/>
            </a:pPr>
            <a:endParaRPr lang="en-US" altLang="zh-CN" sz="2000" dirty="0" smtClean="0">
              <a:ea typeface="黑体"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9385</TotalTime>
  <Words>14354</Words>
  <Application>Microsoft Office PowerPoint</Application>
  <PresentationFormat>全屏显示(16:9)</PresentationFormat>
  <Paragraphs>1202</Paragraphs>
  <Slides>146</Slides>
  <Notes>112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146</vt:i4>
      </vt:variant>
    </vt:vector>
  </HeadingPairs>
  <TitlesOfParts>
    <vt:vector size="160" baseType="lpstr">
      <vt:lpstr>Arial Black</vt:lpstr>
      <vt:lpstr>Verdana</vt:lpstr>
      <vt:lpstr>Wingdings</vt:lpstr>
      <vt:lpstr>黑体</vt:lpstr>
      <vt:lpstr>楷体_GB2312</vt:lpstr>
      <vt:lpstr>宋体</vt:lpstr>
      <vt:lpstr>微软雅黑</vt:lpstr>
      <vt:lpstr>Arial</vt:lpstr>
      <vt:lpstr>Calibri</vt:lpstr>
      <vt:lpstr>Lucida Sans</vt:lpstr>
      <vt:lpstr>Segoe UI</vt:lpstr>
      <vt:lpstr>Times New Roman</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背后的秘密：大数据架构</vt:lpstr>
      <vt:lpstr>架构图</vt:lpstr>
      <vt:lpstr>客户端</vt:lpstr>
      <vt:lpstr>接入层</vt:lpstr>
      <vt:lpstr>逻辑层</vt:lpstr>
      <vt:lpstr>逻辑层组件</vt:lpstr>
      <vt:lpstr>请求处理器：Call Center</vt:lpstr>
      <vt:lpstr>调度器：中控室</vt:lpstr>
      <vt:lpstr>作业执行器：一线业务人员</vt:lpstr>
      <vt:lpstr>逻辑层的处理流程</vt:lpstr>
      <vt:lpstr>计算层</vt:lpstr>
      <vt:lpstr>一个SQL的MaxComputer之旅</vt:lpstr>
      <vt:lpstr>提交作业</vt:lpstr>
      <vt:lpstr>运行作业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c:creator>
  <cp:lastModifiedBy>雅马迅</cp:lastModifiedBy>
  <cp:revision>786</cp:revision>
  <dcterms:created xsi:type="dcterms:W3CDTF">2014-12-08T13:47:56Z</dcterms:created>
  <dcterms:modified xsi:type="dcterms:W3CDTF">2018-03-09T03:50:22Z</dcterms:modified>
</cp:coreProperties>
</file>